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91"/>
  </p:notesMasterIdLst>
  <p:sldIdLst>
    <p:sldId id="2335" r:id="rId2"/>
    <p:sldId id="680" r:id="rId3"/>
    <p:sldId id="2419" r:id="rId4"/>
    <p:sldId id="2432" r:id="rId5"/>
    <p:sldId id="2388" r:id="rId6"/>
    <p:sldId id="2433" r:id="rId7"/>
    <p:sldId id="2429" r:id="rId8"/>
    <p:sldId id="2424" r:id="rId9"/>
    <p:sldId id="2317" r:id="rId10"/>
    <p:sldId id="740" r:id="rId11"/>
    <p:sldId id="2346" r:id="rId12"/>
    <p:sldId id="388" r:id="rId13"/>
    <p:sldId id="2402" r:id="rId14"/>
    <p:sldId id="2403" r:id="rId15"/>
    <p:sldId id="2404" r:id="rId16"/>
    <p:sldId id="400" r:id="rId17"/>
    <p:sldId id="415" r:id="rId18"/>
    <p:sldId id="2359" r:id="rId19"/>
    <p:sldId id="2405" r:id="rId20"/>
    <p:sldId id="392" r:id="rId21"/>
    <p:sldId id="413" r:id="rId22"/>
    <p:sldId id="414" r:id="rId23"/>
    <p:sldId id="2390" r:id="rId24"/>
    <p:sldId id="417" r:id="rId25"/>
    <p:sldId id="2406" r:id="rId26"/>
    <p:sldId id="2417" r:id="rId27"/>
    <p:sldId id="2418" r:id="rId28"/>
    <p:sldId id="2434" r:id="rId29"/>
    <p:sldId id="2428" r:id="rId30"/>
    <p:sldId id="2431" r:id="rId31"/>
    <p:sldId id="2425" r:id="rId32"/>
    <p:sldId id="2427" r:id="rId33"/>
    <p:sldId id="341" r:id="rId34"/>
    <p:sldId id="2435" r:id="rId35"/>
    <p:sldId id="2411" r:id="rId36"/>
    <p:sldId id="734" r:id="rId37"/>
    <p:sldId id="2135" r:id="rId38"/>
    <p:sldId id="2275" r:id="rId39"/>
    <p:sldId id="2273" r:id="rId40"/>
    <p:sldId id="394" r:id="rId41"/>
    <p:sldId id="2400" r:id="rId42"/>
    <p:sldId id="303" r:id="rId43"/>
    <p:sldId id="2393" r:id="rId44"/>
    <p:sldId id="2394" r:id="rId45"/>
    <p:sldId id="2396" r:id="rId46"/>
    <p:sldId id="2395" r:id="rId47"/>
    <p:sldId id="2397" r:id="rId48"/>
    <p:sldId id="2412" r:id="rId49"/>
    <p:sldId id="2304" r:id="rId50"/>
    <p:sldId id="2430" r:id="rId51"/>
    <p:sldId id="2401" r:id="rId52"/>
    <p:sldId id="2420" r:id="rId53"/>
    <p:sldId id="2421" r:id="rId54"/>
    <p:sldId id="2422" r:id="rId55"/>
    <p:sldId id="302" r:id="rId56"/>
    <p:sldId id="2398" r:id="rId57"/>
    <p:sldId id="284" r:id="rId58"/>
    <p:sldId id="290" r:id="rId59"/>
    <p:sldId id="279" r:id="rId60"/>
    <p:sldId id="285" r:id="rId61"/>
    <p:sldId id="2436" r:id="rId62"/>
    <p:sldId id="2325" r:id="rId63"/>
    <p:sldId id="2423" r:id="rId64"/>
    <p:sldId id="2326" r:id="rId65"/>
    <p:sldId id="291" r:id="rId66"/>
    <p:sldId id="280" r:id="rId67"/>
    <p:sldId id="260" r:id="rId68"/>
    <p:sldId id="261" r:id="rId69"/>
    <p:sldId id="262" r:id="rId70"/>
    <p:sldId id="263" r:id="rId71"/>
    <p:sldId id="282" r:id="rId72"/>
    <p:sldId id="272" r:id="rId73"/>
    <p:sldId id="273" r:id="rId74"/>
    <p:sldId id="2437" r:id="rId75"/>
    <p:sldId id="725" r:id="rId76"/>
    <p:sldId id="310" r:id="rId77"/>
    <p:sldId id="309" r:id="rId78"/>
    <p:sldId id="708" r:id="rId79"/>
    <p:sldId id="710" r:id="rId80"/>
    <p:sldId id="711" r:id="rId81"/>
    <p:sldId id="314" r:id="rId82"/>
    <p:sldId id="318" r:id="rId83"/>
    <p:sldId id="325" r:id="rId84"/>
    <p:sldId id="334" r:id="rId85"/>
    <p:sldId id="316" r:id="rId86"/>
    <p:sldId id="315" r:id="rId87"/>
    <p:sldId id="331" r:id="rId88"/>
    <p:sldId id="2438" r:id="rId89"/>
    <p:sldId id="257" r:id="rId90"/>
  </p:sldIdLst>
  <p:sldSz cx="12192000" cy="6858000"/>
  <p:notesSz cx="6858000" cy="9144000"/>
  <p:defaultText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mbuj Varshney" initials="AV" lastIdx="1" clrIdx="0">
    <p:extLst>
      <p:ext uri="{19B8F6BF-5375-455C-9EA6-DF929625EA0E}">
        <p15:presenceInfo xmlns:p15="http://schemas.microsoft.com/office/powerpoint/2012/main" userId="279ee687c80bf364"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967" autoAdjust="0"/>
    <p:restoredTop sz="97840" autoAdjust="0"/>
  </p:normalViewPr>
  <p:slideViewPr>
    <p:cSldViewPr snapToGrid="0" snapToObjects="1">
      <p:cViewPr varScale="1">
        <p:scale>
          <a:sx n="86" d="100"/>
          <a:sy n="86" d="100"/>
        </p:scale>
        <p:origin x="240" y="360"/>
      </p:cViewPr>
      <p:guideLst/>
    </p:cSldViewPr>
  </p:slideViewPr>
  <p:outlineViewPr>
    <p:cViewPr>
      <p:scale>
        <a:sx n="33" d="100"/>
        <a:sy n="33" d="100"/>
      </p:scale>
      <p:origin x="0" y="-1965"/>
    </p:cViewPr>
  </p:outlineViewPr>
  <p:notesTextViewPr>
    <p:cViewPr>
      <p:scale>
        <a:sx n="20" d="100"/>
        <a:sy n="20" d="100"/>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theme" Target="theme/theme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notesMaster" Target="notesMasters/notesMaster1.xml"/><Relationship Id="rId9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commentAuthors" Target="commentAuthor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2604812702715063"/>
          <c:y val="0.13247921163311496"/>
          <c:w val="0.71588919655923944"/>
          <c:h val="0.67593517381572066"/>
        </c:manualLayout>
      </c:layout>
      <c:scatterChart>
        <c:scatterStyle val="lineMarker"/>
        <c:varyColors val="0"/>
        <c:ser>
          <c:idx val="0"/>
          <c:order val="0"/>
          <c:tx>
            <c:strRef>
              <c:f>Sheet1!$B$1</c:f>
              <c:strCache>
                <c:ptCount val="1"/>
                <c:pt idx="0">
                  <c:v>Resistance (Ω)</c:v>
                </c:pt>
              </c:strCache>
            </c:strRef>
          </c:tx>
          <c:spPr>
            <a:ln w="19050" cap="rnd">
              <a:noFill/>
              <a:round/>
            </a:ln>
            <a:effectLst/>
          </c:spPr>
          <c:marker>
            <c:symbol val="circle"/>
            <c:size val="5"/>
            <c:spPr>
              <a:solidFill>
                <a:schemeClr val="accent1"/>
              </a:solidFill>
              <a:ln w="9525">
                <a:solidFill>
                  <a:schemeClr val="accent1"/>
                </a:solidFill>
              </a:ln>
              <a:effectLst/>
            </c:spPr>
          </c:marker>
          <c:xVal>
            <c:numRef>
              <c:f>Sheet1!$A$2:$A$242</c:f>
              <c:numCache>
                <c:formatCode>General</c:formatCode>
                <c:ptCount val="241"/>
                <c:pt idx="0">
                  <c:v>-40</c:v>
                </c:pt>
                <c:pt idx="1">
                  <c:v>-39</c:v>
                </c:pt>
                <c:pt idx="2">
                  <c:v>-38</c:v>
                </c:pt>
                <c:pt idx="3">
                  <c:v>-37</c:v>
                </c:pt>
                <c:pt idx="4">
                  <c:v>-36</c:v>
                </c:pt>
                <c:pt idx="5">
                  <c:v>-35</c:v>
                </c:pt>
                <c:pt idx="6">
                  <c:v>-34</c:v>
                </c:pt>
                <c:pt idx="7">
                  <c:v>-33</c:v>
                </c:pt>
                <c:pt idx="8">
                  <c:v>-32</c:v>
                </c:pt>
                <c:pt idx="9">
                  <c:v>-31</c:v>
                </c:pt>
                <c:pt idx="10">
                  <c:v>-30</c:v>
                </c:pt>
                <c:pt idx="11">
                  <c:v>-29</c:v>
                </c:pt>
                <c:pt idx="12">
                  <c:v>-28</c:v>
                </c:pt>
                <c:pt idx="13">
                  <c:v>-27</c:v>
                </c:pt>
                <c:pt idx="14">
                  <c:v>-26</c:v>
                </c:pt>
                <c:pt idx="15">
                  <c:v>-25</c:v>
                </c:pt>
                <c:pt idx="16">
                  <c:v>-24</c:v>
                </c:pt>
                <c:pt idx="17">
                  <c:v>-23</c:v>
                </c:pt>
                <c:pt idx="18">
                  <c:v>-22</c:v>
                </c:pt>
                <c:pt idx="19">
                  <c:v>-21</c:v>
                </c:pt>
                <c:pt idx="20">
                  <c:v>-20</c:v>
                </c:pt>
                <c:pt idx="21">
                  <c:v>-19</c:v>
                </c:pt>
                <c:pt idx="22">
                  <c:v>-18</c:v>
                </c:pt>
                <c:pt idx="23">
                  <c:v>-17</c:v>
                </c:pt>
                <c:pt idx="24">
                  <c:v>-16</c:v>
                </c:pt>
                <c:pt idx="25">
                  <c:v>-15</c:v>
                </c:pt>
                <c:pt idx="26">
                  <c:v>-14</c:v>
                </c:pt>
                <c:pt idx="27">
                  <c:v>-13</c:v>
                </c:pt>
                <c:pt idx="28">
                  <c:v>-12</c:v>
                </c:pt>
                <c:pt idx="29">
                  <c:v>-11</c:v>
                </c:pt>
                <c:pt idx="30">
                  <c:v>-10</c:v>
                </c:pt>
                <c:pt idx="31">
                  <c:v>-9</c:v>
                </c:pt>
                <c:pt idx="32">
                  <c:v>-8</c:v>
                </c:pt>
                <c:pt idx="33">
                  <c:v>-7</c:v>
                </c:pt>
                <c:pt idx="34">
                  <c:v>-6</c:v>
                </c:pt>
                <c:pt idx="35">
                  <c:v>-5</c:v>
                </c:pt>
                <c:pt idx="36">
                  <c:v>-4</c:v>
                </c:pt>
                <c:pt idx="37">
                  <c:v>-3</c:v>
                </c:pt>
                <c:pt idx="38">
                  <c:v>-2</c:v>
                </c:pt>
                <c:pt idx="39">
                  <c:v>-1</c:v>
                </c:pt>
                <c:pt idx="40">
                  <c:v>0</c:v>
                </c:pt>
                <c:pt idx="41">
                  <c:v>1</c:v>
                </c:pt>
                <c:pt idx="42">
                  <c:v>2</c:v>
                </c:pt>
                <c:pt idx="43">
                  <c:v>3</c:v>
                </c:pt>
                <c:pt idx="44">
                  <c:v>4</c:v>
                </c:pt>
                <c:pt idx="45">
                  <c:v>5</c:v>
                </c:pt>
                <c:pt idx="46">
                  <c:v>6</c:v>
                </c:pt>
                <c:pt idx="47">
                  <c:v>7</c:v>
                </c:pt>
                <c:pt idx="48">
                  <c:v>8</c:v>
                </c:pt>
                <c:pt idx="49">
                  <c:v>9</c:v>
                </c:pt>
                <c:pt idx="50">
                  <c:v>10</c:v>
                </c:pt>
                <c:pt idx="51">
                  <c:v>11</c:v>
                </c:pt>
                <c:pt idx="52">
                  <c:v>12</c:v>
                </c:pt>
                <c:pt idx="53">
                  <c:v>13</c:v>
                </c:pt>
                <c:pt idx="54">
                  <c:v>14</c:v>
                </c:pt>
                <c:pt idx="55">
                  <c:v>15</c:v>
                </c:pt>
                <c:pt idx="56">
                  <c:v>16</c:v>
                </c:pt>
                <c:pt idx="57">
                  <c:v>17</c:v>
                </c:pt>
                <c:pt idx="58">
                  <c:v>18</c:v>
                </c:pt>
                <c:pt idx="59">
                  <c:v>19</c:v>
                </c:pt>
                <c:pt idx="60">
                  <c:v>20</c:v>
                </c:pt>
                <c:pt idx="61">
                  <c:v>21</c:v>
                </c:pt>
                <c:pt idx="62">
                  <c:v>22</c:v>
                </c:pt>
                <c:pt idx="63">
                  <c:v>23</c:v>
                </c:pt>
                <c:pt idx="64">
                  <c:v>24</c:v>
                </c:pt>
                <c:pt idx="65">
                  <c:v>25</c:v>
                </c:pt>
                <c:pt idx="66">
                  <c:v>26</c:v>
                </c:pt>
                <c:pt idx="67">
                  <c:v>27</c:v>
                </c:pt>
                <c:pt idx="68">
                  <c:v>28</c:v>
                </c:pt>
                <c:pt idx="69">
                  <c:v>29</c:v>
                </c:pt>
                <c:pt idx="70">
                  <c:v>30</c:v>
                </c:pt>
                <c:pt idx="71">
                  <c:v>31</c:v>
                </c:pt>
                <c:pt idx="72">
                  <c:v>32</c:v>
                </c:pt>
                <c:pt idx="73">
                  <c:v>33</c:v>
                </c:pt>
                <c:pt idx="74">
                  <c:v>34</c:v>
                </c:pt>
                <c:pt idx="75">
                  <c:v>35</c:v>
                </c:pt>
                <c:pt idx="76">
                  <c:v>36</c:v>
                </c:pt>
                <c:pt idx="77">
                  <c:v>37</c:v>
                </c:pt>
                <c:pt idx="78">
                  <c:v>38</c:v>
                </c:pt>
                <c:pt idx="79">
                  <c:v>39</c:v>
                </c:pt>
                <c:pt idx="80">
                  <c:v>40</c:v>
                </c:pt>
                <c:pt idx="81">
                  <c:v>41</c:v>
                </c:pt>
                <c:pt idx="82">
                  <c:v>42</c:v>
                </c:pt>
                <c:pt idx="83">
                  <c:v>43</c:v>
                </c:pt>
                <c:pt idx="84">
                  <c:v>44</c:v>
                </c:pt>
                <c:pt idx="85">
                  <c:v>45</c:v>
                </c:pt>
                <c:pt idx="86">
                  <c:v>46</c:v>
                </c:pt>
                <c:pt idx="87">
                  <c:v>47</c:v>
                </c:pt>
                <c:pt idx="88">
                  <c:v>48</c:v>
                </c:pt>
                <c:pt idx="89">
                  <c:v>49</c:v>
                </c:pt>
                <c:pt idx="90">
                  <c:v>50</c:v>
                </c:pt>
                <c:pt idx="91">
                  <c:v>51</c:v>
                </c:pt>
                <c:pt idx="92">
                  <c:v>52</c:v>
                </c:pt>
                <c:pt idx="93">
                  <c:v>53</c:v>
                </c:pt>
                <c:pt idx="94">
                  <c:v>54</c:v>
                </c:pt>
                <c:pt idx="95">
                  <c:v>55</c:v>
                </c:pt>
                <c:pt idx="96">
                  <c:v>56</c:v>
                </c:pt>
                <c:pt idx="97">
                  <c:v>57</c:v>
                </c:pt>
                <c:pt idx="98">
                  <c:v>58</c:v>
                </c:pt>
                <c:pt idx="99">
                  <c:v>59</c:v>
                </c:pt>
                <c:pt idx="100">
                  <c:v>60</c:v>
                </c:pt>
                <c:pt idx="101">
                  <c:v>61</c:v>
                </c:pt>
                <c:pt idx="102">
                  <c:v>62</c:v>
                </c:pt>
                <c:pt idx="103">
                  <c:v>63</c:v>
                </c:pt>
                <c:pt idx="104">
                  <c:v>64</c:v>
                </c:pt>
                <c:pt idx="105">
                  <c:v>65</c:v>
                </c:pt>
                <c:pt idx="106">
                  <c:v>66</c:v>
                </c:pt>
                <c:pt idx="107">
                  <c:v>67</c:v>
                </c:pt>
                <c:pt idx="108">
                  <c:v>68</c:v>
                </c:pt>
                <c:pt idx="109">
                  <c:v>69</c:v>
                </c:pt>
                <c:pt idx="110">
                  <c:v>70</c:v>
                </c:pt>
                <c:pt idx="111">
                  <c:v>71</c:v>
                </c:pt>
                <c:pt idx="112">
                  <c:v>72</c:v>
                </c:pt>
                <c:pt idx="113">
                  <c:v>73</c:v>
                </c:pt>
                <c:pt idx="114">
                  <c:v>74</c:v>
                </c:pt>
                <c:pt idx="115">
                  <c:v>75</c:v>
                </c:pt>
                <c:pt idx="116">
                  <c:v>76</c:v>
                </c:pt>
                <c:pt idx="117">
                  <c:v>77</c:v>
                </c:pt>
                <c:pt idx="118">
                  <c:v>78</c:v>
                </c:pt>
                <c:pt idx="119">
                  <c:v>79</c:v>
                </c:pt>
                <c:pt idx="120">
                  <c:v>80</c:v>
                </c:pt>
                <c:pt idx="121">
                  <c:v>81</c:v>
                </c:pt>
                <c:pt idx="122">
                  <c:v>82</c:v>
                </c:pt>
                <c:pt idx="123">
                  <c:v>83</c:v>
                </c:pt>
                <c:pt idx="124">
                  <c:v>84</c:v>
                </c:pt>
                <c:pt idx="125">
                  <c:v>85</c:v>
                </c:pt>
                <c:pt idx="126">
                  <c:v>86</c:v>
                </c:pt>
                <c:pt idx="127">
                  <c:v>87</c:v>
                </c:pt>
                <c:pt idx="128">
                  <c:v>88</c:v>
                </c:pt>
                <c:pt idx="129">
                  <c:v>89</c:v>
                </c:pt>
                <c:pt idx="130">
                  <c:v>90</c:v>
                </c:pt>
                <c:pt idx="131">
                  <c:v>91</c:v>
                </c:pt>
                <c:pt idx="132">
                  <c:v>92</c:v>
                </c:pt>
                <c:pt idx="133">
                  <c:v>93</c:v>
                </c:pt>
                <c:pt idx="134">
                  <c:v>94</c:v>
                </c:pt>
                <c:pt idx="135">
                  <c:v>95</c:v>
                </c:pt>
                <c:pt idx="136">
                  <c:v>96</c:v>
                </c:pt>
                <c:pt idx="137">
                  <c:v>97</c:v>
                </c:pt>
                <c:pt idx="138">
                  <c:v>98</c:v>
                </c:pt>
                <c:pt idx="139">
                  <c:v>99</c:v>
                </c:pt>
                <c:pt idx="140">
                  <c:v>100</c:v>
                </c:pt>
                <c:pt idx="141">
                  <c:v>101</c:v>
                </c:pt>
                <c:pt idx="142">
                  <c:v>102</c:v>
                </c:pt>
                <c:pt idx="143">
                  <c:v>103</c:v>
                </c:pt>
                <c:pt idx="144">
                  <c:v>104</c:v>
                </c:pt>
                <c:pt idx="145">
                  <c:v>105</c:v>
                </c:pt>
                <c:pt idx="146">
                  <c:v>106</c:v>
                </c:pt>
                <c:pt idx="147">
                  <c:v>107</c:v>
                </c:pt>
                <c:pt idx="148">
                  <c:v>108</c:v>
                </c:pt>
                <c:pt idx="149">
                  <c:v>109</c:v>
                </c:pt>
                <c:pt idx="150">
                  <c:v>110</c:v>
                </c:pt>
                <c:pt idx="151">
                  <c:v>111</c:v>
                </c:pt>
                <c:pt idx="152">
                  <c:v>112</c:v>
                </c:pt>
                <c:pt idx="153">
                  <c:v>113</c:v>
                </c:pt>
                <c:pt idx="154">
                  <c:v>114</c:v>
                </c:pt>
                <c:pt idx="155">
                  <c:v>115</c:v>
                </c:pt>
                <c:pt idx="156">
                  <c:v>116</c:v>
                </c:pt>
                <c:pt idx="157">
                  <c:v>117</c:v>
                </c:pt>
                <c:pt idx="158">
                  <c:v>118</c:v>
                </c:pt>
                <c:pt idx="159">
                  <c:v>119</c:v>
                </c:pt>
                <c:pt idx="160">
                  <c:v>120</c:v>
                </c:pt>
                <c:pt idx="161">
                  <c:v>121</c:v>
                </c:pt>
                <c:pt idx="162">
                  <c:v>122</c:v>
                </c:pt>
                <c:pt idx="163">
                  <c:v>123</c:v>
                </c:pt>
                <c:pt idx="164">
                  <c:v>124</c:v>
                </c:pt>
                <c:pt idx="165">
                  <c:v>125</c:v>
                </c:pt>
                <c:pt idx="166">
                  <c:v>126</c:v>
                </c:pt>
                <c:pt idx="167">
                  <c:v>127</c:v>
                </c:pt>
                <c:pt idx="168">
                  <c:v>128</c:v>
                </c:pt>
                <c:pt idx="169">
                  <c:v>129</c:v>
                </c:pt>
                <c:pt idx="170">
                  <c:v>130</c:v>
                </c:pt>
                <c:pt idx="171">
                  <c:v>131</c:v>
                </c:pt>
                <c:pt idx="172">
                  <c:v>132</c:v>
                </c:pt>
                <c:pt idx="173">
                  <c:v>133</c:v>
                </c:pt>
                <c:pt idx="174">
                  <c:v>134</c:v>
                </c:pt>
                <c:pt idx="175">
                  <c:v>135</c:v>
                </c:pt>
                <c:pt idx="176">
                  <c:v>136</c:v>
                </c:pt>
                <c:pt idx="177">
                  <c:v>137</c:v>
                </c:pt>
                <c:pt idx="178">
                  <c:v>138</c:v>
                </c:pt>
                <c:pt idx="179">
                  <c:v>139</c:v>
                </c:pt>
                <c:pt idx="180">
                  <c:v>140</c:v>
                </c:pt>
                <c:pt idx="181">
                  <c:v>141</c:v>
                </c:pt>
                <c:pt idx="182">
                  <c:v>142</c:v>
                </c:pt>
                <c:pt idx="183">
                  <c:v>143</c:v>
                </c:pt>
                <c:pt idx="184">
                  <c:v>144</c:v>
                </c:pt>
                <c:pt idx="185">
                  <c:v>145</c:v>
                </c:pt>
                <c:pt idx="186">
                  <c:v>146</c:v>
                </c:pt>
                <c:pt idx="187">
                  <c:v>147</c:v>
                </c:pt>
                <c:pt idx="188">
                  <c:v>148</c:v>
                </c:pt>
                <c:pt idx="189">
                  <c:v>149</c:v>
                </c:pt>
                <c:pt idx="190">
                  <c:v>150</c:v>
                </c:pt>
                <c:pt idx="191">
                  <c:v>151</c:v>
                </c:pt>
                <c:pt idx="192">
                  <c:v>152</c:v>
                </c:pt>
                <c:pt idx="193">
                  <c:v>153</c:v>
                </c:pt>
                <c:pt idx="194">
                  <c:v>154</c:v>
                </c:pt>
                <c:pt idx="195">
                  <c:v>155</c:v>
                </c:pt>
                <c:pt idx="196">
                  <c:v>156</c:v>
                </c:pt>
                <c:pt idx="197">
                  <c:v>157</c:v>
                </c:pt>
                <c:pt idx="198">
                  <c:v>158</c:v>
                </c:pt>
                <c:pt idx="199">
                  <c:v>159</c:v>
                </c:pt>
                <c:pt idx="200">
                  <c:v>160</c:v>
                </c:pt>
                <c:pt idx="201">
                  <c:v>161</c:v>
                </c:pt>
                <c:pt idx="202">
                  <c:v>162</c:v>
                </c:pt>
                <c:pt idx="203">
                  <c:v>163</c:v>
                </c:pt>
                <c:pt idx="204">
                  <c:v>164</c:v>
                </c:pt>
                <c:pt idx="205">
                  <c:v>165</c:v>
                </c:pt>
                <c:pt idx="206">
                  <c:v>166</c:v>
                </c:pt>
                <c:pt idx="207">
                  <c:v>167</c:v>
                </c:pt>
                <c:pt idx="208">
                  <c:v>168</c:v>
                </c:pt>
                <c:pt idx="209">
                  <c:v>169</c:v>
                </c:pt>
                <c:pt idx="210">
                  <c:v>170</c:v>
                </c:pt>
                <c:pt idx="211">
                  <c:v>171</c:v>
                </c:pt>
                <c:pt idx="212">
                  <c:v>172</c:v>
                </c:pt>
                <c:pt idx="213">
                  <c:v>173</c:v>
                </c:pt>
                <c:pt idx="214">
                  <c:v>174</c:v>
                </c:pt>
                <c:pt idx="215">
                  <c:v>175</c:v>
                </c:pt>
                <c:pt idx="216">
                  <c:v>176</c:v>
                </c:pt>
                <c:pt idx="217">
                  <c:v>177</c:v>
                </c:pt>
                <c:pt idx="218">
                  <c:v>178</c:v>
                </c:pt>
                <c:pt idx="219">
                  <c:v>179</c:v>
                </c:pt>
                <c:pt idx="220">
                  <c:v>180</c:v>
                </c:pt>
                <c:pt idx="221">
                  <c:v>181</c:v>
                </c:pt>
                <c:pt idx="222">
                  <c:v>182</c:v>
                </c:pt>
                <c:pt idx="223">
                  <c:v>183</c:v>
                </c:pt>
                <c:pt idx="224">
                  <c:v>184</c:v>
                </c:pt>
                <c:pt idx="225">
                  <c:v>185</c:v>
                </c:pt>
                <c:pt idx="226">
                  <c:v>186</c:v>
                </c:pt>
                <c:pt idx="227">
                  <c:v>187</c:v>
                </c:pt>
                <c:pt idx="228">
                  <c:v>188</c:v>
                </c:pt>
                <c:pt idx="229">
                  <c:v>189</c:v>
                </c:pt>
                <c:pt idx="230">
                  <c:v>190</c:v>
                </c:pt>
                <c:pt idx="231">
                  <c:v>191</c:v>
                </c:pt>
                <c:pt idx="232">
                  <c:v>192</c:v>
                </c:pt>
                <c:pt idx="233">
                  <c:v>193</c:v>
                </c:pt>
                <c:pt idx="234">
                  <c:v>194</c:v>
                </c:pt>
                <c:pt idx="235">
                  <c:v>195</c:v>
                </c:pt>
                <c:pt idx="236">
                  <c:v>196</c:v>
                </c:pt>
                <c:pt idx="237">
                  <c:v>197</c:v>
                </c:pt>
                <c:pt idx="238">
                  <c:v>198</c:v>
                </c:pt>
                <c:pt idx="239">
                  <c:v>199</c:v>
                </c:pt>
                <c:pt idx="240">
                  <c:v>200</c:v>
                </c:pt>
              </c:numCache>
            </c:numRef>
          </c:xVal>
          <c:yVal>
            <c:numRef>
              <c:f>Sheet1!$B$2:$B$242</c:f>
              <c:numCache>
                <c:formatCode>General</c:formatCode>
                <c:ptCount val="241"/>
                <c:pt idx="0">
                  <c:v>277.2</c:v>
                </c:pt>
                <c:pt idx="1">
                  <c:v>263.60000000000002</c:v>
                </c:pt>
                <c:pt idx="2">
                  <c:v>250.1</c:v>
                </c:pt>
                <c:pt idx="3">
                  <c:v>236.8</c:v>
                </c:pt>
                <c:pt idx="4">
                  <c:v>224</c:v>
                </c:pt>
                <c:pt idx="5">
                  <c:v>211.5</c:v>
                </c:pt>
                <c:pt idx="6">
                  <c:v>199.6</c:v>
                </c:pt>
                <c:pt idx="7">
                  <c:v>188.1</c:v>
                </c:pt>
                <c:pt idx="8">
                  <c:v>177.3</c:v>
                </c:pt>
                <c:pt idx="9">
                  <c:v>167</c:v>
                </c:pt>
                <c:pt idx="10">
                  <c:v>157.19999999999999</c:v>
                </c:pt>
                <c:pt idx="11">
                  <c:v>148.1</c:v>
                </c:pt>
                <c:pt idx="12">
                  <c:v>139.4</c:v>
                </c:pt>
                <c:pt idx="13">
                  <c:v>131.30000000000001</c:v>
                </c:pt>
                <c:pt idx="14">
                  <c:v>123.7</c:v>
                </c:pt>
                <c:pt idx="15">
                  <c:v>116.6</c:v>
                </c:pt>
                <c:pt idx="16">
                  <c:v>110</c:v>
                </c:pt>
                <c:pt idx="17">
                  <c:v>103.7</c:v>
                </c:pt>
                <c:pt idx="18">
                  <c:v>97.9</c:v>
                </c:pt>
                <c:pt idx="19">
                  <c:v>92.5</c:v>
                </c:pt>
                <c:pt idx="20">
                  <c:v>87.43</c:v>
                </c:pt>
                <c:pt idx="21">
                  <c:v>82.79</c:v>
                </c:pt>
                <c:pt idx="22">
                  <c:v>78.44</c:v>
                </c:pt>
                <c:pt idx="23">
                  <c:v>74.36</c:v>
                </c:pt>
                <c:pt idx="24">
                  <c:v>70.53</c:v>
                </c:pt>
                <c:pt idx="25">
                  <c:v>66.92</c:v>
                </c:pt>
                <c:pt idx="26">
                  <c:v>63.54</c:v>
                </c:pt>
                <c:pt idx="27">
                  <c:v>60.34</c:v>
                </c:pt>
                <c:pt idx="28">
                  <c:v>57.33</c:v>
                </c:pt>
                <c:pt idx="29">
                  <c:v>54.5</c:v>
                </c:pt>
                <c:pt idx="30">
                  <c:v>51.82</c:v>
                </c:pt>
                <c:pt idx="31">
                  <c:v>49.28</c:v>
                </c:pt>
                <c:pt idx="32">
                  <c:v>46.89</c:v>
                </c:pt>
                <c:pt idx="33">
                  <c:v>44.62</c:v>
                </c:pt>
                <c:pt idx="34">
                  <c:v>42.48</c:v>
                </c:pt>
                <c:pt idx="35">
                  <c:v>40.450000000000003</c:v>
                </c:pt>
                <c:pt idx="36">
                  <c:v>38.53</c:v>
                </c:pt>
                <c:pt idx="37">
                  <c:v>36.700000000000003</c:v>
                </c:pt>
                <c:pt idx="38">
                  <c:v>34.97</c:v>
                </c:pt>
                <c:pt idx="39">
                  <c:v>33.33</c:v>
                </c:pt>
                <c:pt idx="40">
                  <c:v>31.77</c:v>
                </c:pt>
                <c:pt idx="41">
                  <c:v>30.25</c:v>
                </c:pt>
                <c:pt idx="42">
                  <c:v>28.82</c:v>
                </c:pt>
                <c:pt idx="43">
                  <c:v>27.45</c:v>
                </c:pt>
                <c:pt idx="44">
                  <c:v>26.16</c:v>
                </c:pt>
                <c:pt idx="45">
                  <c:v>24.94</c:v>
                </c:pt>
                <c:pt idx="46">
                  <c:v>23.77</c:v>
                </c:pt>
                <c:pt idx="47">
                  <c:v>22.67</c:v>
                </c:pt>
                <c:pt idx="48">
                  <c:v>21.62</c:v>
                </c:pt>
                <c:pt idx="49">
                  <c:v>20.63</c:v>
                </c:pt>
                <c:pt idx="50">
                  <c:v>19.68</c:v>
                </c:pt>
                <c:pt idx="51">
                  <c:v>18.78</c:v>
                </c:pt>
                <c:pt idx="52">
                  <c:v>17.93</c:v>
                </c:pt>
                <c:pt idx="53">
                  <c:v>17.12</c:v>
                </c:pt>
                <c:pt idx="54">
                  <c:v>16.350000000000001</c:v>
                </c:pt>
                <c:pt idx="55">
                  <c:v>15.62</c:v>
                </c:pt>
                <c:pt idx="56">
                  <c:v>14.93</c:v>
                </c:pt>
                <c:pt idx="57">
                  <c:v>14.26</c:v>
                </c:pt>
                <c:pt idx="58">
                  <c:v>13.63</c:v>
                </c:pt>
                <c:pt idx="59">
                  <c:v>13.04</c:v>
                </c:pt>
                <c:pt idx="60">
                  <c:v>12.47</c:v>
                </c:pt>
                <c:pt idx="61">
                  <c:v>11.92</c:v>
                </c:pt>
                <c:pt idx="62">
                  <c:v>11.41</c:v>
                </c:pt>
                <c:pt idx="63">
                  <c:v>10.91</c:v>
                </c:pt>
                <c:pt idx="64">
                  <c:v>10.45</c:v>
                </c:pt>
                <c:pt idx="65">
                  <c:v>10</c:v>
                </c:pt>
                <c:pt idx="66">
                  <c:v>9.5749999999999993</c:v>
                </c:pt>
                <c:pt idx="67">
                  <c:v>9.17</c:v>
                </c:pt>
                <c:pt idx="68">
                  <c:v>8.7840000000000007</c:v>
                </c:pt>
                <c:pt idx="69">
                  <c:v>8.4160000000000004</c:v>
                </c:pt>
                <c:pt idx="70">
                  <c:v>8.0640000000000001</c:v>
                </c:pt>
                <c:pt idx="71">
                  <c:v>7.73</c:v>
                </c:pt>
                <c:pt idx="72">
                  <c:v>7.41</c:v>
                </c:pt>
                <c:pt idx="73">
                  <c:v>7.1059999999999999</c:v>
                </c:pt>
                <c:pt idx="74">
                  <c:v>6.8150000000000004</c:v>
                </c:pt>
                <c:pt idx="75">
                  <c:v>6.5380000000000003</c:v>
                </c:pt>
                <c:pt idx="76">
                  <c:v>6.2729999999999997</c:v>
                </c:pt>
                <c:pt idx="77">
                  <c:v>6.02</c:v>
                </c:pt>
                <c:pt idx="78">
                  <c:v>5.7779999999999996</c:v>
                </c:pt>
                <c:pt idx="79">
                  <c:v>5.548</c:v>
                </c:pt>
                <c:pt idx="80">
                  <c:v>5.327</c:v>
                </c:pt>
                <c:pt idx="81">
                  <c:v>5.117</c:v>
                </c:pt>
                <c:pt idx="82">
                  <c:v>4.915</c:v>
                </c:pt>
                <c:pt idx="83">
                  <c:v>4.7229999999999999</c:v>
                </c:pt>
                <c:pt idx="84">
                  <c:v>4.5389999999999997</c:v>
                </c:pt>
                <c:pt idx="85">
                  <c:v>4.3630000000000004</c:v>
                </c:pt>
                <c:pt idx="86">
                  <c:v>4.1950000000000003</c:v>
                </c:pt>
                <c:pt idx="87">
                  <c:v>4.0339999999999998</c:v>
                </c:pt>
                <c:pt idx="88">
                  <c:v>3.88</c:v>
                </c:pt>
                <c:pt idx="89">
                  <c:v>3.7330000000000001</c:v>
                </c:pt>
                <c:pt idx="90">
                  <c:v>3.5920000000000001</c:v>
                </c:pt>
                <c:pt idx="91">
                  <c:v>3.4569999999999999</c:v>
                </c:pt>
                <c:pt idx="92">
                  <c:v>3.3279999999999998</c:v>
                </c:pt>
                <c:pt idx="93">
                  <c:v>3.2040000000000002</c:v>
                </c:pt>
                <c:pt idx="94">
                  <c:v>3.0859999999999999</c:v>
                </c:pt>
                <c:pt idx="95">
                  <c:v>2.972</c:v>
                </c:pt>
                <c:pt idx="96">
                  <c:v>2.863</c:v>
                </c:pt>
                <c:pt idx="97">
                  <c:v>2.7589999999999999</c:v>
                </c:pt>
                <c:pt idx="98">
                  <c:v>2.6589999999999998</c:v>
                </c:pt>
                <c:pt idx="99">
                  <c:v>2.5640000000000001</c:v>
                </c:pt>
                <c:pt idx="100">
                  <c:v>2.472</c:v>
                </c:pt>
                <c:pt idx="101">
                  <c:v>2.3839999999999999</c:v>
                </c:pt>
                <c:pt idx="102">
                  <c:v>2.2989999999999999</c:v>
                </c:pt>
                <c:pt idx="103">
                  <c:v>2.218</c:v>
                </c:pt>
                <c:pt idx="104">
                  <c:v>2.141</c:v>
                </c:pt>
                <c:pt idx="105">
                  <c:v>2.0659999999999998</c:v>
                </c:pt>
                <c:pt idx="106">
                  <c:v>1.994</c:v>
                </c:pt>
                <c:pt idx="107">
                  <c:v>1.9259999999999999</c:v>
                </c:pt>
                <c:pt idx="108">
                  <c:v>1.86</c:v>
                </c:pt>
                <c:pt idx="109">
                  <c:v>1.796</c:v>
                </c:pt>
                <c:pt idx="110">
                  <c:v>1.7350000000000001</c:v>
                </c:pt>
                <c:pt idx="111">
                  <c:v>1.677</c:v>
                </c:pt>
                <c:pt idx="112">
                  <c:v>1.621</c:v>
                </c:pt>
                <c:pt idx="113">
                  <c:v>1.5669999999999999</c:v>
                </c:pt>
                <c:pt idx="114">
                  <c:v>1.5149999999999999</c:v>
                </c:pt>
                <c:pt idx="115">
                  <c:v>1.4650000000000001</c:v>
                </c:pt>
                <c:pt idx="116">
                  <c:v>1.417</c:v>
                </c:pt>
                <c:pt idx="117">
                  <c:v>1.371</c:v>
                </c:pt>
                <c:pt idx="118">
                  <c:v>1.3260000000000001</c:v>
                </c:pt>
                <c:pt idx="119">
                  <c:v>1.284</c:v>
                </c:pt>
                <c:pt idx="120">
                  <c:v>1.2430000000000001</c:v>
                </c:pt>
                <c:pt idx="121">
                  <c:v>1.2030000000000001</c:v>
                </c:pt>
                <c:pt idx="122">
                  <c:v>1.165</c:v>
                </c:pt>
                <c:pt idx="123">
                  <c:v>1.1279999999999999</c:v>
                </c:pt>
                <c:pt idx="124">
                  <c:v>1.093</c:v>
                </c:pt>
                <c:pt idx="125">
                  <c:v>1.0589999999999999</c:v>
                </c:pt>
                <c:pt idx="126">
                  <c:v>1.0269999999999999</c:v>
                </c:pt>
                <c:pt idx="127">
                  <c:v>0.99550000000000005</c:v>
                </c:pt>
                <c:pt idx="128">
                  <c:v>0.96540000000000004</c:v>
                </c:pt>
                <c:pt idx="129">
                  <c:v>0.93630000000000002</c:v>
                </c:pt>
                <c:pt idx="130">
                  <c:v>0.9083</c:v>
                </c:pt>
                <c:pt idx="131">
                  <c:v>0.88119999999999998</c:v>
                </c:pt>
                <c:pt idx="132">
                  <c:v>0.85499999999999998</c:v>
                </c:pt>
                <c:pt idx="133">
                  <c:v>0.82969999999999999</c:v>
                </c:pt>
                <c:pt idx="134">
                  <c:v>0.80520000000000003</c:v>
                </c:pt>
                <c:pt idx="135">
                  <c:v>0.78159999999999996</c:v>
                </c:pt>
                <c:pt idx="136">
                  <c:v>0.75870000000000004</c:v>
                </c:pt>
                <c:pt idx="137">
                  <c:v>0.73660000000000003</c:v>
                </c:pt>
                <c:pt idx="138">
                  <c:v>0.71519999999999995</c:v>
                </c:pt>
                <c:pt idx="139">
                  <c:v>0.69450000000000001</c:v>
                </c:pt>
                <c:pt idx="140">
                  <c:v>0.6744</c:v>
                </c:pt>
                <c:pt idx="141">
                  <c:v>0.65580000000000005</c:v>
                </c:pt>
                <c:pt idx="142">
                  <c:v>0.63759999999999994</c:v>
                </c:pt>
                <c:pt idx="143">
                  <c:v>0.61990000000000001</c:v>
                </c:pt>
                <c:pt idx="144">
                  <c:v>0.60260000000000002</c:v>
                </c:pt>
                <c:pt idx="145">
                  <c:v>0.58579999999999999</c:v>
                </c:pt>
                <c:pt idx="146">
                  <c:v>0.56940000000000002</c:v>
                </c:pt>
                <c:pt idx="147">
                  <c:v>0.55349999999999999</c:v>
                </c:pt>
                <c:pt idx="148">
                  <c:v>0.53800000000000003</c:v>
                </c:pt>
                <c:pt idx="149">
                  <c:v>0.52290000000000003</c:v>
                </c:pt>
                <c:pt idx="150">
                  <c:v>0.50829999999999997</c:v>
                </c:pt>
                <c:pt idx="151">
                  <c:v>0.49409999999999998</c:v>
                </c:pt>
                <c:pt idx="152">
                  <c:v>0.4803</c:v>
                </c:pt>
                <c:pt idx="153">
                  <c:v>0.46689999999999998</c:v>
                </c:pt>
                <c:pt idx="154">
                  <c:v>0.45390000000000003</c:v>
                </c:pt>
                <c:pt idx="155">
                  <c:v>0.44119999999999998</c:v>
                </c:pt>
                <c:pt idx="156">
                  <c:v>0.42899999999999999</c:v>
                </c:pt>
                <c:pt idx="157">
                  <c:v>0.41710000000000003</c:v>
                </c:pt>
                <c:pt idx="158">
                  <c:v>0.40550000000000003</c:v>
                </c:pt>
                <c:pt idx="159">
                  <c:v>0.39439999999999997</c:v>
                </c:pt>
                <c:pt idx="160">
                  <c:v>0.38350000000000001</c:v>
                </c:pt>
                <c:pt idx="161">
                  <c:v>0.373</c:v>
                </c:pt>
                <c:pt idx="162">
                  <c:v>0.36280000000000001</c:v>
                </c:pt>
                <c:pt idx="163">
                  <c:v>0.35299999999999998</c:v>
                </c:pt>
                <c:pt idx="164">
                  <c:v>0.34339999999999998</c:v>
                </c:pt>
                <c:pt idx="165">
                  <c:v>0.33410000000000001</c:v>
                </c:pt>
                <c:pt idx="166">
                  <c:v>0.32529999999999998</c:v>
                </c:pt>
                <c:pt idx="167">
                  <c:v>0.31669999999999998</c:v>
                </c:pt>
                <c:pt idx="168">
                  <c:v>0.30830000000000002</c:v>
                </c:pt>
                <c:pt idx="169">
                  <c:v>0.30020000000000002</c:v>
                </c:pt>
                <c:pt idx="170">
                  <c:v>0.29239999999999999</c:v>
                </c:pt>
                <c:pt idx="171">
                  <c:v>0.2848</c:v>
                </c:pt>
                <c:pt idx="172">
                  <c:v>0.27739999999999998</c:v>
                </c:pt>
                <c:pt idx="173">
                  <c:v>0.2702</c:v>
                </c:pt>
                <c:pt idx="174">
                  <c:v>0.26329999999999998</c:v>
                </c:pt>
                <c:pt idx="175">
                  <c:v>0.25650000000000001</c:v>
                </c:pt>
                <c:pt idx="176">
                  <c:v>0.25</c:v>
                </c:pt>
                <c:pt idx="177">
                  <c:v>0.2437</c:v>
                </c:pt>
                <c:pt idx="178">
                  <c:v>0.23749999999999999</c:v>
                </c:pt>
                <c:pt idx="179">
                  <c:v>0.2316</c:v>
                </c:pt>
                <c:pt idx="180">
                  <c:v>0.2258</c:v>
                </c:pt>
                <c:pt idx="181">
                  <c:v>0.22020000000000001</c:v>
                </c:pt>
                <c:pt idx="182">
                  <c:v>0.21479999999999999</c:v>
                </c:pt>
                <c:pt idx="183">
                  <c:v>0.20949999999999999</c:v>
                </c:pt>
                <c:pt idx="184">
                  <c:v>0.2044</c:v>
                </c:pt>
                <c:pt idx="185">
                  <c:v>0.19939999999999999</c:v>
                </c:pt>
                <c:pt idx="186">
                  <c:v>0.1946</c:v>
                </c:pt>
                <c:pt idx="187">
                  <c:v>0.19</c:v>
                </c:pt>
                <c:pt idx="188">
                  <c:v>0.1855</c:v>
                </c:pt>
                <c:pt idx="189">
                  <c:v>0.18110000000000001</c:v>
                </c:pt>
                <c:pt idx="190">
                  <c:v>0.1769</c:v>
                </c:pt>
                <c:pt idx="191">
                  <c:v>0.17280000000000001</c:v>
                </c:pt>
                <c:pt idx="192">
                  <c:v>0.16880000000000001</c:v>
                </c:pt>
                <c:pt idx="193">
                  <c:v>0.16500000000000001</c:v>
                </c:pt>
                <c:pt idx="194">
                  <c:v>0.16120000000000001</c:v>
                </c:pt>
                <c:pt idx="195">
                  <c:v>0.15759999999999999</c:v>
                </c:pt>
                <c:pt idx="196">
                  <c:v>0.15409999999999999</c:v>
                </c:pt>
                <c:pt idx="197">
                  <c:v>0.1507</c:v>
                </c:pt>
                <c:pt idx="198">
                  <c:v>0.1474</c:v>
                </c:pt>
                <c:pt idx="199">
                  <c:v>0.14410000000000001</c:v>
                </c:pt>
                <c:pt idx="200">
                  <c:v>0.14099999999999999</c:v>
                </c:pt>
                <c:pt idx="201">
                  <c:v>0.13789999999999999</c:v>
                </c:pt>
                <c:pt idx="202">
                  <c:v>0.13500000000000001</c:v>
                </c:pt>
                <c:pt idx="203">
                  <c:v>0.1321</c:v>
                </c:pt>
                <c:pt idx="204">
                  <c:v>0.1293</c:v>
                </c:pt>
                <c:pt idx="205">
                  <c:v>0.1265</c:v>
                </c:pt>
                <c:pt idx="206">
                  <c:v>0.1239</c:v>
                </c:pt>
                <c:pt idx="207">
                  <c:v>0.12130000000000001</c:v>
                </c:pt>
                <c:pt idx="208">
                  <c:v>0.1187</c:v>
                </c:pt>
                <c:pt idx="209">
                  <c:v>0.1163</c:v>
                </c:pt>
                <c:pt idx="210">
                  <c:v>0.1139</c:v>
                </c:pt>
                <c:pt idx="211">
                  <c:v>0.1115</c:v>
                </c:pt>
                <c:pt idx="212">
                  <c:v>0.10920000000000001</c:v>
                </c:pt>
                <c:pt idx="213">
                  <c:v>0.107</c:v>
                </c:pt>
                <c:pt idx="214">
                  <c:v>0.1048</c:v>
                </c:pt>
                <c:pt idx="215">
                  <c:v>0.1027</c:v>
                </c:pt>
                <c:pt idx="216">
                  <c:v>0.10059999999999999</c:v>
                </c:pt>
                <c:pt idx="217">
                  <c:v>9.8599999999999993E-2</c:v>
                </c:pt>
                <c:pt idx="218">
                  <c:v>9.6600000000000005E-2</c:v>
                </c:pt>
                <c:pt idx="219">
                  <c:v>9.4700000000000006E-2</c:v>
                </c:pt>
                <c:pt idx="220">
                  <c:v>9.2799999999999994E-2</c:v>
                </c:pt>
                <c:pt idx="221">
                  <c:v>9.0899999999999995E-2</c:v>
                </c:pt>
                <c:pt idx="222">
                  <c:v>8.9099999999999999E-2</c:v>
                </c:pt>
                <c:pt idx="223">
                  <c:v>8.7300000000000003E-2</c:v>
                </c:pt>
                <c:pt idx="224">
                  <c:v>8.5599999999999996E-2</c:v>
                </c:pt>
                <c:pt idx="225">
                  <c:v>8.3900000000000002E-2</c:v>
                </c:pt>
                <c:pt idx="226">
                  <c:v>8.2199999999999995E-2</c:v>
                </c:pt>
                <c:pt idx="227">
                  <c:v>8.0600000000000005E-2</c:v>
                </c:pt>
                <c:pt idx="228">
                  <c:v>7.9000000000000001E-2</c:v>
                </c:pt>
                <c:pt idx="229">
                  <c:v>7.7399999999999997E-2</c:v>
                </c:pt>
                <c:pt idx="230">
                  <c:v>7.5899999999999995E-2</c:v>
                </c:pt>
                <c:pt idx="231">
                  <c:v>7.4300000000000005E-2</c:v>
                </c:pt>
                <c:pt idx="232">
                  <c:v>7.2900000000000006E-2</c:v>
                </c:pt>
                <c:pt idx="233">
                  <c:v>7.1400000000000005E-2</c:v>
                </c:pt>
                <c:pt idx="234">
                  <c:v>7.0000000000000007E-2</c:v>
                </c:pt>
                <c:pt idx="235">
                  <c:v>6.8599999999999994E-2</c:v>
                </c:pt>
                <c:pt idx="236">
                  <c:v>6.7199999999999996E-2</c:v>
                </c:pt>
                <c:pt idx="237">
                  <c:v>6.5799999999999997E-2</c:v>
                </c:pt>
                <c:pt idx="238">
                  <c:v>6.4500000000000002E-2</c:v>
                </c:pt>
                <c:pt idx="239">
                  <c:v>6.3100000000000003E-2</c:v>
                </c:pt>
                <c:pt idx="240">
                  <c:v>6.1899999999999997E-2</c:v>
                </c:pt>
              </c:numCache>
            </c:numRef>
          </c:yVal>
          <c:smooth val="0"/>
          <c:extLst>
            <c:ext xmlns:c16="http://schemas.microsoft.com/office/drawing/2014/chart" uri="{C3380CC4-5D6E-409C-BE32-E72D297353CC}">
              <c16:uniqueId val="{00000000-CFD2-480A-8651-34227329279D}"/>
            </c:ext>
          </c:extLst>
        </c:ser>
        <c:dLbls>
          <c:showLegendKey val="0"/>
          <c:showVal val="0"/>
          <c:showCatName val="0"/>
          <c:showSerName val="0"/>
          <c:showPercent val="0"/>
          <c:showBubbleSize val="0"/>
        </c:dLbls>
        <c:axId val="1007987632"/>
        <c:axId val="1087744496"/>
      </c:scatterChart>
      <c:valAx>
        <c:axId val="1007987632"/>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r>
                  <a:rPr lang="en-US"/>
                  <a:t>Temperature (C)</a:t>
                </a:r>
              </a:p>
            </c:rich>
          </c:tx>
          <c:overlay val="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1087744496"/>
        <c:crosses val="autoZero"/>
        <c:crossBetween val="midCat"/>
      </c:valAx>
      <c:valAx>
        <c:axId val="108774449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r>
                  <a:rPr lang="en-US"/>
                  <a:t>Resistance (kΩ)</a:t>
                </a:r>
              </a:p>
            </c:rich>
          </c:tx>
          <c:overlay val="0"/>
          <c:spPr>
            <a:noFill/>
            <a:ln>
              <a:noFill/>
            </a:ln>
            <a:effectLst/>
          </c:spPr>
          <c:txPr>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1007987632"/>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800"/>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13E7679-EA2F-4B8D-A10A-91338E1FD61D}" type="doc">
      <dgm:prSet loTypeId="urn:microsoft.com/office/officeart/2005/8/layout/pyramid1" loCatId="pyramid" qsTypeId="urn:microsoft.com/office/officeart/2005/8/quickstyle/simple1" qsCatId="simple" csTypeId="urn:microsoft.com/office/officeart/2005/8/colors/colorful1" csCatId="colorful" phldr="1"/>
      <dgm:spPr/>
    </dgm:pt>
    <dgm:pt modelId="{5006BF28-96C8-4D4D-9711-C6BB0C810E72}">
      <dgm:prSet phldrT="[Text]" custT="1"/>
      <dgm:spPr/>
      <dgm:t>
        <a:bodyPr/>
        <a:lstStyle/>
        <a:p>
          <a:r>
            <a:rPr lang="en-US" sz="2800" dirty="0"/>
            <a:t>Registers</a:t>
          </a:r>
        </a:p>
      </dgm:t>
    </dgm:pt>
    <dgm:pt modelId="{F090EBDF-3A3A-4B62-BFE2-48AF4D09D8BC}" type="parTrans" cxnId="{78A3ED01-28B4-4AA6-BCCF-43EF51848570}">
      <dgm:prSet/>
      <dgm:spPr/>
      <dgm:t>
        <a:bodyPr/>
        <a:lstStyle/>
        <a:p>
          <a:endParaRPr lang="en-US" sz="2800"/>
        </a:p>
      </dgm:t>
    </dgm:pt>
    <dgm:pt modelId="{F34F628B-3AD7-4FA1-AB09-C3232BA89035}" type="sibTrans" cxnId="{78A3ED01-28B4-4AA6-BCCF-43EF51848570}">
      <dgm:prSet/>
      <dgm:spPr/>
      <dgm:t>
        <a:bodyPr/>
        <a:lstStyle/>
        <a:p>
          <a:endParaRPr lang="en-US" sz="2800"/>
        </a:p>
      </dgm:t>
    </dgm:pt>
    <dgm:pt modelId="{D33373C4-62FB-4F41-8BB9-87C294ED69A0}">
      <dgm:prSet phldrT="[Text]" custT="1"/>
      <dgm:spPr/>
      <dgm:t>
        <a:bodyPr/>
        <a:lstStyle/>
        <a:p>
          <a:r>
            <a:rPr lang="en-US" sz="2800" dirty="0"/>
            <a:t>RAM</a:t>
          </a:r>
        </a:p>
      </dgm:t>
    </dgm:pt>
    <dgm:pt modelId="{A695BE09-B1A9-4ED4-A855-907C0B7F9945}" type="parTrans" cxnId="{A1D9148D-EEED-4A71-AF87-C84148687447}">
      <dgm:prSet/>
      <dgm:spPr/>
      <dgm:t>
        <a:bodyPr/>
        <a:lstStyle/>
        <a:p>
          <a:endParaRPr lang="en-US" sz="2800"/>
        </a:p>
      </dgm:t>
    </dgm:pt>
    <dgm:pt modelId="{903D2E35-D32F-4EE8-8F5F-7772C3263E92}" type="sibTrans" cxnId="{A1D9148D-EEED-4A71-AF87-C84148687447}">
      <dgm:prSet/>
      <dgm:spPr/>
      <dgm:t>
        <a:bodyPr/>
        <a:lstStyle/>
        <a:p>
          <a:endParaRPr lang="en-US" sz="2800"/>
        </a:p>
      </dgm:t>
    </dgm:pt>
    <dgm:pt modelId="{C1DD6A11-E2F6-4F1B-8B81-EE7996990343}">
      <dgm:prSet phldrT="[Text]" custT="1"/>
      <dgm:spPr/>
      <dgm:t>
        <a:bodyPr/>
        <a:lstStyle/>
        <a:p>
          <a:r>
            <a:rPr lang="en-US" sz="2800" dirty="0"/>
            <a:t>ROM</a:t>
          </a:r>
        </a:p>
      </dgm:t>
    </dgm:pt>
    <dgm:pt modelId="{21FB6474-CDEE-4816-BF98-3D73D0D64D9C}" type="parTrans" cxnId="{29EEB9B8-3BEA-4C32-8F8C-B3A279D32983}">
      <dgm:prSet/>
      <dgm:spPr/>
      <dgm:t>
        <a:bodyPr/>
        <a:lstStyle/>
        <a:p>
          <a:endParaRPr lang="en-US" sz="2800"/>
        </a:p>
      </dgm:t>
    </dgm:pt>
    <dgm:pt modelId="{D0992183-CD94-4BD2-9981-71CFCE6DBE83}" type="sibTrans" cxnId="{29EEB9B8-3BEA-4C32-8F8C-B3A279D32983}">
      <dgm:prSet/>
      <dgm:spPr/>
      <dgm:t>
        <a:bodyPr/>
        <a:lstStyle/>
        <a:p>
          <a:endParaRPr lang="en-US" sz="2800"/>
        </a:p>
      </dgm:t>
    </dgm:pt>
    <dgm:pt modelId="{FE7B391B-DBFF-489F-8516-5D2C6EA05E85}" type="pres">
      <dgm:prSet presAssocID="{A13E7679-EA2F-4B8D-A10A-91338E1FD61D}" presName="Name0" presStyleCnt="0">
        <dgm:presLayoutVars>
          <dgm:dir/>
          <dgm:animLvl val="lvl"/>
          <dgm:resizeHandles val="exact"/>
        </dgm:presLayoutVars>
      </dgm:prSet>
      <dgm:spPr/>
    </dgm:pt>
    <dgm:pt modelId="{E19E6A88-2E22-46A2-B840-3A6D5AD5623B}" type="pres">
      <dgm:prSet presAssocID="{5006BF28-96C8-4D4D-9711-C6BB0C810E72}" presName="Name8" presStyleCnt="0"/>
      <dgm:spPr/>
    </dgm:pt>
    <dgm:pt modelId="{06ED28A8-CC50-4399-9F70-223DB156CEA3}" type="pres">
      <dgm:prSet presAssocID="{5006BF28-96C8-4D4D-9711-C6BB0C810E72}" presName="level" presStyleLbl="node1" presStyleIdx="0" presStyleCnt="3">
        <dgm:presLayoutVars>
          <dgm:chMax val="1"/>
          <dgm:bulletEnabled val="1"/>
        </dgm:presLayoutVars>
      </dgm:prSet>
      <dgm:spPr/>
    </dgm:pt>
    <dgm:pt modelId="{C32D4DA2-C213-49E1-9800-64F2E7107B66}" type="pres">
      <dgm:prSet presAssocID="{5006BF28-96C8-4D4D-9711-C6BB0C810E72}" presName="levelTx" presStyleLbl="revTx" presStyleIdx="0" presStyleCnt="0">
        <dgm:presLayoutVars>
          <dgm:chMax val="1"/>
          <dgm:bulletEnabled val="1"/>
        </dgm:presLayoutVars>
      </dgm:prSet>
      <dgm:spPr/>
    </dgm:pt>
    <dgm:pt modelId="{F512F98A-2CFE-4ED6-BA4F-004A741453DB}" type="pres">
      <dgm:prSet presAssocID="{D33373C4-62FB-4F41-8BB9-87C294ED69A0}" presName="Name8" presStyleCnt="0"/>
      <dgm:spPr/>
    </dgm:pt>
    <dgm:pt modelId="{ADD040FD-48F9-4D8D-A87D-1625480E82A5}" type="pres">
      <dgm:prSet presAssocID="{D33373C4-62FB-4F41-8BB9-87C294ED69A0}" presName="level" presStyleLbl="node1" presStyleIdx="1" presStyleCnt="3">
        <dgm:presLayoutVars>
          <dgm:chMax val="1"/>
          <dgm:bulletEnabled val="1"/>
        </dgm:presLayoutVars>
      </dgm:prSet>
      <dgm:spPr/>
    </dgm:pt>
    <dgm:pt modelId="{899A2D3B-C5AF-43FC-B537-DE87D1485F90}" type="pres">
      <dgm:prSet presAssocID="{D33373C4-62FB-4F41-8BB9-87C294ED69A0}" presName="levelTx" presStyleLbl="revTx" presStyleIdx="0" presStyleCnt="0">
        <dgm:presLayoutVars>
          <dgm:chMax val="1"/>
          <dgm:bulletEnabled val="1"/>
        </dgm:presLayoutVars>
      </dgm:prSet>
      <dgm:spPr/>
    </dgm:pt>
    <dgm:pt modelId="{161109F8-A39E-4E56-98CD-8E66C2C215EB}" type="pres">
      <dgm:prSet presAssocID="{C1DD6A11-E2F6-4F1B-8B81-EE7996990343}" presName="Name8" presStyleCnt="0"/>
      <dgm:spPr/>
    </dgm:pt>
    <dgm:pt modelId="{7748A36E-DFDA-45D9-BAFD-0EF4164AB4D0}" type="pres">
      <dgm:prSet presAssocID="{C1DD6A11-E2F6-4F1B-8B81-EE7996990343}" presName="level" presStyleLbl="node1" presStyleIdx="2" presStyleCnt="3" custLinFactY="100000" custLinFactNeighborX="-8941" custLinFactNeighborY="106769">
        <dgm:presLayoutVars>
          <dgm:chMax val="1"/>
          <dgm:bulletEnabled val="1"/>
        </dgm:presLayoutVars>
      </dgm:prSet>
      <dgm:spPr/>
    </dgm:pt>
    <dgm:pt modelId="{259C51F3-EA81-4C56-80F4-DCAE99823B9E}" type="pres">
      <dgm:prSet presAssocID="{C1DD6A11-E2F6-4F1B-8B81-EE7996990343}" presName="levelTx" presStyleLbl="revTx" presStyleIdx="0" presStyleCnt="0">
        <dgm:presLayoutVars>
          <dgm:chMax val="1"/>
          <dgm:bulletEnabled val="1"/>
        </dgm:presLayoutVars>
      </dgm:prSet>
      <dgm:spPr/>
    </dgm:pt>
  </dgm:ptLst>
  <dgm:cxnLst>
    <dgm:cxn modelId="{78A3ED01-28B4-4AA6-BCCF-43EF51848570}" srcId="{A13E7679-EA2F-4B8D-A10A-91338E1FD61D}" destId="{5006BF28-96C8-4D4D-9711-C6BB0C810E72}" srcOrd="0" destOrd="0" parTransId="{F090EBDF-3A3A-4B62-BFE2-48AF4D09D8BC}" sibTransId="{F34F628B-3AD7-4FA1-AB09-C3232BA89035}"/>
    <dgm:cxn modelId="{9C387820-C3C6-4ED4-9E06-7B77B01708F6}" type="presOf" srcId="{5006BF28-96C8-4D4D-9711-C6BB0C810E72}" destId="{06ED28A8-CC50-4399-9F70-223DB156CEA3}" srcOrd="0" destOrd="0" presId="urn:microsoft.com/office/officeart/2005/8/layout/pyramid1"/>
    <dgm:cxn modelId="{DAA2043A-A144-44F5-A31A-670FBDC257BF}" type="presOf" srcId="{C1DD6A11-E2F6-4F1B-8B81-EE7996990343}" destId="{7748A36E-DFDA-45D9-BAFD-0EF4164AB4D0}" srcOrd="0" destOrd="0" presId="urn:microsoft.com/office/officeart/2005/8/layout/pyramid1"/>
    <dgm:cxn modelId="{2EEE1547-B0A7-4ECE-B6C6-B678A538FC20}" type="presOf" srcId="{C1DD6A11-E2F6-4F1B-8B81-EE7996990343}" destId="{259C51F3-EA81-4C56-80F4-DCAE99823B9E}" srcOrd="1" destOrd="0" presId="urn:microsoft.com/office/officeart/2005/8/layout/pyramid1"/>
    <dgm:cxn modelId="{A1D9148D-EEED-4A71-AF87-C84148687447}" srcId="{A13E7679-EA2F-4B8D-A10A-91338E1FD61D}" destId="{D33373C4-62FB-4F41-8BB9-87C294ED69A0}" srcOrd="1" destOrd="0" parTransId="{A695BE09-B1A9-4ED4-A855-907C0B7F9945}" sibTransId="{903D2E35-D32F-4EE8-8F5F-7772C3263E92}"/>
    <dgm:cxn modelId="{3AF7C3B0-3E8D-4110-970D-9674CAA53C57}" type="presOf" srcId="{5006BF28-96C8-4D4D-9711-C6BB0C810E72}" destId="{C32D4DA2-C213-49E1-9800-64F2E7107B66}" srcOrd="1" destOrd="0" presId="urn:microsoft.com/office/officeart/2005/8/layout/pyramid1"/>
    <dgm:cxn modelId="{29EEB9B8-3BEA-4C32-8F8C-B3A279D32983}" srcId="{A13E7679-EA2F-4B8D-A10A-91338E1FD61D}" destId="{C1DD6A11-E2F6-4F1B-8B81-EE7996990343}" srcOrd="2" destOrd="0" parTransId="{21FB6474-CDEE-4816-BF98-3D73D0D64D9C}" sibTransId="{D0992183-CD94-4BD2-9981-71CFCE6DBE83}"/>
    <dgm:cxn modelId="{D56DC1E0-C495-4F84-BC6B-E668A487B224}" type="presOf" srcId="{D33373C4-62FB-4F41-8BB9-87C294ED69A0}" destId="{ADD040FD-48F9-4D8D-A87D-1625480E82A5}" srcOrd="0" destOrd="0" presId="urn:microsoft.com/office/officeart/2005/8/layout/pyramid1"/>
    <dgm:cxn modelId="{3D2891E7-8707-455A-9443-42729D99C1E6}" type="presOf" srcId="{D33373C4-62FB-4F41-8BB9-87C294ED69A0}" destId="{899A2D3B-C5AF-43FC-B537-DE87D1485F90}" srcOrd="1" destOrd="0" presId="urn:microsoft.com/office/officeart/2005/8/layout/pyramid1"/>
    <dgm:cxn modelId="{563905FE-F6BF-4893-8794-D4D0EB2E6BE6}" type="presOf" srcId="{A13E7679-EA2F-4B8D-A10A-91338E1FD61D}" destId="{FE7B391B-DBFF-489F-8516-5D2C6EA05E85}" srcOrd="0" destOrd="0" presId="urn:microsoft.com/office/officeart/2005/8/layout/pyramid1"/>
    <dgm:cxn modelId="{C06F2CEE-FD17-4228-A3A9-AC0A1E93DE50}" type="presParOf" srcId="{FE7B391B-DBFF-489F-8516-5D2C6EA05E85}" destId="{E19E6A88-2E22-46A2-B840-3A6D5AD5623B}" srcOrd="0" destOrd="0" presId="urn:microsoft.com/office/officeart/2005/8/layout/pyramid1"/>
    <dgm:cxn modelId="{1059AF01-B694-4631-B51B-882A9780F41A}" type="presParOf" srcId="{E19E6A88-2E22-46A2-B840-3A6D5AD5623B}" destId="{06ED28A8-CC50-4399-9F70-223DB156CEA3}" srcOrd="0" destOrd="0" presId="urn:microsoft.com/office/officeart/2005/8/layout/pyramid1"/>
    <dgm:cxn modelId="{BF10444A-F4C1-4928-B3A1-E5C0A261EC8E}" type="presParOf" srcId="{E19E6A88-2E22-46A2-B840-3A6D5AD5623B}" destId="{C32D4DA2-C213-49E1-9800-64F2E7107B66}" srcOrd="1" destOrd="0" presId="urn:microsoft.com/office/officeart/2005/8/layout/pyramid1"/>
    <dgm:cxn modelId="{07A20D03-19CC-4DA7-9E86-A3DFDFCBBD34}" type="presParOf" srcId="{FE7B391B-DBFF-489F-8516-5D2C6EA05E85}" destId="{F512F98A-2CFE-4ED6-BA4F-004A741453DB}" srcOrd="1" destOrd="0" presId="urn:microsoft.com/office/officeart/2005/8/layout/pyramid1"/>
    <dgm:cxn modelId="{56CCE392-11DD-4B5E-A03E-E301BF6A1786}" type="presParOf" srcId="{F512F98A-2CFE-4ED6-BA4F-004A741453DB}" destId="{ADD040FD-48F9-4D8D-A87D-1625480E82A5}" srcOrd="0" destOrd="0" presId="urn:microsoft.com/office/officeart/2005/8/layout/pyramid1"/>
    <dgm:cxn modelId="{CCFA5132-0224-45AC-A278-CFC41AAD29B4}" type="presParOf" srcId="{F512F98A-2CFE-4ED6-BA4F-004A741453DB}" destId="{899A2D3B-C5AF-43FC-B537-DE87D1485F90}" srcOrd="1" destOrd="0" presId="urn:microsoft.com/office/officeart/2005/8/layout/pyramid1"/>
    <dgm:cxn modelId="{4CDC39DD-9B06-4D37-9519-FD99E4572F80}" type="presParOf" srcId="{FE7B391B-DBFF-489F-8516-5D2C6EA05E85}" destId="{161109F8-A39E-4E56-98CD-8E66C2C215EB}" srcOrd="2" destOrd="0" presId="urn:microsoft.com/office/officeart/2005/8/layout/pyramid1"/>
    <dgm:cxn modelId="{507584BC-DE9B-45CE-A317-C3E6A171ED05}" type="presParOf" srcId="{161109F8-A39E-4E56-98CD-8E66C2C215EB}" destId="{7748A36E-DFDA-45D9-BAFD-0EF4164AB4D0}" srcOrd="0" destOrd="0" presId="urn:microsoft.com/office/officeart/2005/8/layout/pyramid1"/>
    <dgm:cxn modelId="{914E7EAC-88D1-474C-9516-3EA59C193FC5}" type="presParOf" srcId="{161109F8-A39E-4E56-98CD-8E66C2C215EB}" destId="{259C51F3-EA81-4C56-80F4-DCAE99823B9E}" srcOrd="1" destOrd="0" presId="urn:microsoft.com/office/officeart/2005/8/layout/pyramid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ED28A8-CC50-4399-9F70-223DB156CEA3}">
      <dsp:nvSpPr>
        <dsp:cNvPr id="0" name=""/>
        <dsp:cNvSpPr/>
      </dsp:nvSpPr>
      <dsp:spPr>
        <a:xfrm>
          <a:off x="2166424" y="0"/>
          <a:ext cx="2166424" cy="1475805"/>
        </a:xfrm>
        <a:prstGeom prst="trapezoid">
          <a:avLst>
            <a:gd name="adj" fmla="val 73398"/>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en-US" sz="2800" kern="1200" dirty="0"/>
            <a:t>Registers</a:t>
          </a:r>
        </a:p>
      </dsp:txBody>
      <dsp:txXfrm>
        <a:off x="2166424" y="0"/>
        <a:ext cx="2166424" cy="1475805"/>
      </dsp:txXfrm>
    </dsp:sp>
    <dsp:sp modelId="{ADD040FD-48F9-4D8D-A87D-1625480E82A5}">
      <dsp:nvSpPr>
        <dsp:cNvPr id="0" name=""/>
        <dsp:cNvSpPr/>
      </dsp:nvSpPr>
      <dsp:spPr>
        <a:xfrm>
          <a:off x="1083212" y="1475804"/>
          <a:ext cx="4332849" cy="1475805"/>
        </a:xfrm>
        <a:prstGeom prst="trapezoid">
          <a:avLst>
            <a:gd name="adj" fmla="val 73398"/>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en-US" sz="2800" kern="1200" dirty="0"/>
            <a:t>RAM</a:t>
          </a:r>
        </a:p>
      </dsp:txBody>
      <dsp:txXfrm>
        <a:off x="1841460" y="1475804"/>
        <a:ext cx="2816352" cy="1475805"/>
      </dsp:txXfrm>
    </dsp:sp>
    <dsp:sp modelId="{7748A36E-DFDA-45D9-BAFD-0EF4164AB4D0}">
      <dsp:nvSpPr>
        <dsp:cNvPr id="0" name=""/>
        <dsp:cNvSpPr/>
      </dsp:nvSpPr>
      <dsp:spPr>
        <a:xfrm>
          <a:off x="0" y="2951609"/>
          <a:ext cx="6499273" cy="1475805"/>
        </a:xfrm>
        <a:prstGeom prst="trapezoid">
          <a:avLst>
            <a:gd name="adj" fmla="val 73398"/>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en-US" sz="2800" kern="1200" dirty="0"/>
            <a:t>ROM</a:t>
          </a:r>
        </a:p>
      </dsp:txBody>
      <dsp:txXfrm>
        <a:off x="1137372" y="2951609"/>
        <a:ext cx="4224528" cy="1475805"/>
      </dsp:txXfrm>
    </dsp:sp>
  </dsp:spTree>
</dsp:drawing>
</file>

<file path=ppt/diagrams/layout1.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sv-S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118D3C-5865-C248-9EEC-EC62E144E375}" type="datetimeFigureOut">
              <a:rPr lang="sv-SE" smtClean="0"/>
              <a:t>2024-02-16</a:t>
            </a:fld>
            <a:endParaRPr lang="sv-S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sv-S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sv-S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sv-S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7429048-48E3-CB4A-BCD4-0EFC36288878}" type="slidenum">
              <a:rPr lang="sv-SE" smtClean="0"/>
              <a:t>‹#›</a:t>
            </a:fld>
            <a:endParaRPr lang="sv-SE"/>
          </a:p>
        </p:txBody>
      </p:sp>
    </p:spTree>
    <p:extLst>
      <p:ext uri="{BB962C8B-B14F-4D97-AF65-F5344CB8AC3E}">
        <p14:creationId xmlns:p14="http://schemas.microsoft.com/office/powerpoint/2010/main" val="10287330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Thank you for inviting me to give this talk</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In this talk, I will present a pathway that can enable us to make wireless embedded systems ubiquitous. I will describe my previous research efforts that tackle the critical challenges that limit the growth of wireless embedded systems. These are related to the growing energy asymmetry that exists between sensing, computation and communication blocks on these platforms.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Finally, I will conclude my talk by covering the research agenda that I would like to work on as a faculty member.</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sz="8800" b="1" dirty="0"/>
          </a:p>
        </p:txBody>
      </p:sp>
      <p:sp>
        <p:nvSpPr>
          <p:cNvPr id="4" name="Slide Number Placeholder 3"/>
          <p:cNvSpPr>
            <a:spLocks noGrp="1"/>
          </p:cNvSpPr>
          <p:nvPr>
            <p:ph type="sldNum" sz="quarter" idx="10"/>
          </p:nvPr>
        </p:nvSpPr>
        <p:spPr/>
        <p:txBody>
          <a:bodyPr/>
          <a:lstStyle/>
          <a:p>
            <a:fld id="{3075746C-E621-8E4B-8CC0-3BE97110A356}" type="slidenum">
              <a:rPr lang="en-US" smtClean="0"/>
              <a:t>1</a:t>
            </a:fld>
            <a:endParaRPr lang="en-US"/>
          </a:p>
        </p:txBody>
      </p:sp>
    </p:spTree>
    <p:extLst>
      <p:ext uri="{BB962C8B-B14F-4D97-AF65-F5344CB8AC3E}">
        <p14:creationId xmlns:p14="http://schemas.microsoft.com/office/powerpoint/2010/main" val="465267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Why do the IoT platforms suffer from this energy challenge? To understand this, we investigate the architecture of the IoT device. We show this architecture in the figure on the slide. It consists of a series of stages that enable us to sense physical phenomena, process and transmit the sensor information through a transceiver such as ZigBee/BLE/</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LoRa</a:t>
            </a:r>
            <a:r>
              <a:rPr lang="en-GB" sz="1800" dirty="0">
                <a:effectLst/>
                <a:latin typeface="Calibri" panose="020F0502020204030204" pitchFamily="34" charset="0"/>
                <a:ea typeface="Calibri" panose="020F0502020204030204" pitchFamily="34" charset="0"/>
                <a:cs typeface="Times New Roman" panose="02020603050405020304" pitchFamily="18" charset="0"/>
              </a:rPr>
              <a:t>.</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This architecture has remained unchanged over the past two decades.  We find that during this time, sensors have become exceeding efficient. Today, we find sensors such as an accelerometer or a temperature sensor consumes just a few tens of microwatts of power consumption. However, we find that rest of the architecture components that are shown in red colour remain significantly energy expensive. To understand the reason for this significant energy asymmetry, we look at the following slide.</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18</a:t>
            </a:fld>
            <a:endParaRPr lang="en-US"/>
          </a:p>
        </p:txBody>
      </p:sp>
    </p:spTree>
    <p:extLst>
      <p:ext uri="{BB962C8B-B14F-4D97-AF65-F5344CB8AC3E}">
        <p14:creationId xmlns:p14="http://schemas.microsoft.com/office/powerpoint/2010/main" val="28885459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Why do the IoT platforms suffer from this energy challenge? To understand this, we investigate the architecture of the IoT device. We show this architecture in the figure on the slide. It consists of a series of stages that enable us to sense physical phenomena, process and transmit the sensor information through a transceiver such as ZigBee/BLE/</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LoRa</a:t>
            </a:r>
            <a:r>
              <a:rPr lang="en-GB" sz="1800" dirty="0">
                <a:effectLst/>
                <a:latin typeface="Calibri" panose="020F0502020204030204" pitchFamily="34" charset="0"/>
                <a:ea typeface="Calibri" panose="020F0502020204030204" pitchFamily="34" charset="0"/>
                <a:cs typeface="Times New Roman" panose="02020603050405020304" pitchFamily="18" charset="0"/>
              </a:rPr>
              <a:t>.</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This architecture has remained unchanged over the past two decades.  We find that during this time, sensors have become exceeding efficient. Today, we find sensors such as an accelerometer or a temperature sensor consumes just a few tens of microwatts of power consumption. However, we find that rest of the architecture components that are shown in red colour remain significantly energy expensive. To understand the reason for this significant energy asymmetry, we look at the following slide.</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19</a:t>
            </a:fld>
            <a:endParaRPr lang="en-US"/>
          </a:p>
        </p:txBody>
      </p:sp>
    </p:spTree>
    <p:extLst>
      <p:ext uri="{BB962C8B-B14F-4D97-AF65-F5344CB8AC3E}">
        <p14:creationId xmlns:p14="http://schemas.microsoft.com/office/powerpoint/2010/main" val="9217204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429048-48E3-CB4A-BCD4-0EFC36288878}" type="slidenum">
              <a:rPr lang="sv-SE" smtClean="0"/>
              <a:t>23</a:t>
            </a:fld>
            <a:endParaRPr lang="sv-SE"/>
          </a:p>
        </p:txBody>
      </p:sp>
    </p:spTree>
    <p:extLst>
      <p:ext uri="{BB962C8B-B14F-4D97-AF65-F5344CB8AC3E}">
        <p14:creationId xmlns:p14="http://schemas.microsoft.com/office/powerpoint/2010/main" val="24377125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First, we look at the computational elements, and these consist of a microcontroller or an FPGA. Today, we find that these computational elements consume at least one order of magnitude higher power consumption when compared to the commonly used sensors.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However, we also find that microcontrollers are increasingly becoming energy efficient. We investigate a typical microcontroller that has been used in sensor platforms over the past two decades.  We find that energy efficiency has improved by almost two orders of magnitude.  Some of the present-generation microcontrollers,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Ambiq</a:t>
            </a:r>
            <a:r>
              <a:rPr lang="en-GB" sz="1800" dirty="0">
                <a:effectLst/>
                <a:latin typeface="Calibri" panose="020F0502020204030204" pitchFamily="34" charset="0"/>
                <a:ea typeface="Calibri" panose="020F0502020204030204" pitchFamily="34" charset="0"/>
                <a:cs typeface="Times New Roman" panose="02020603050405020304" pitchFamily="18" charset="0"/>
              </a:rPr>
              <a:t> Apollo4 consume just 3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/MHz than 330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 for MSP430 used on platforms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TelOS</a:t>
            </a:r>
            <a:r>
              <a:rPr lang="en-GB" sz="1800" dirty="0">
                <a:effectLst/>
                <a:latin typeface="Calibri" panose="020F0502020204030204" pitchFamily="34" charset="0"/>
                <a:ea typeface="Calibri" panose="020F0502020204030204" pitchFamily="34" charset="0"/>
                <a:cs typeface="Times New Roman" panose="02020603050405020304" pitchFamily="18" charset="0"/>
              </a:rPr>
              <a:t> B.</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If the trend continues, we can expect the microcontrollers to catch up with the sensors and become energy-efficient. This significant improvement is that the digital components are increasing becoming efficient as they follow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moore’s</a:t>
            </a:r>
            <a:r>
              <a:rPr lang="en-GB" sz="1800" dirty="0">
                <a:effectLst/>
                <a:latin typeface="Calibri" panose="020F0502020204030204" pitchFamily="34" charset="0"/>
                <a:ea typeface="Calibri" panose="020F0502020204030204" pitchFamily="34" charset="0"/>
                <a:cs typeface="Times New Roman" panose="02020603050405020304" pitchFamily="18" charset="0"/>
              </a:rPr>
              <a:t> law.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25</a:t>
            </a:fld>
            <a:endParaRPr lang="en-US"/>
          </a:p>
        </p:txBody>
      </p:sp>
    </p:spTree>
    <p:extLst>
      <p:ext uri="{BB962C8B-B14F-4D97-AF65-F5344CB8AC3E}">
        <p14:creationId xmlns:p14="http://schemas.microsoft.com/office/powerpoint/2010/main" val="28300120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SG" b="0" i="0" dirty="0">
                <a:effectLst/>
                <a:latin typeface="Söhne"/>
              </a:rPr>
              <a:t>Light Emitting Diodes (LEDs) are vital actuators for embedded and Internet of Things (IoT) devices. They provide a visual indication of the device's state and can also be used for debugging purposes. LEDs are directional components that allow current to flow in one direction only. </a:t>
            </a:r>
          </a:p>
          <a:p>
            <a:pPr algn="l"/>
            <a:endParaRPr lang="en-SG" dirty="0">
              <a:latin typeface="Söhne"/>
            </a:endParaRPr>
          </a:p>
          <a:p>
            <a:pPr algn="l"/>
            <a:r>
              <a:rPr lang="en-SG" b="0" i="0" dirty="0">
                <a:effectLst/>
                <a:latin typeface="Söhne"/>
              </a:rPr>
              <a:t>Typically, the cathode, where the current flows, is the shorter side of the LED. LEDs are an effective way to indicate the status of a device and provide feedback during the development and testing phase. </a:t>
            </a:r>
          </a:p>
          <a:p>
            <a:pPr algn="l"/>
            <a:endParaRPr lang="en-SG" dirty="0">
              <a:latin typeface="Söhne"/>
            </a:endParaRPr>
          </a:p>
          <a:p>
            <a:pPr algn="l"/>
            <a:endParaRPr lang="en-SG" b="0" i="0" dirty="0">
              <a:effectLst/>
              <a:latin typeface="Söhne"/>
            </a:endParaRPr>
          </a:p>
          <a:p>
            <a:pPr algn="l"/>
            <a:r>
              <a:rPr lang="en-SG" b="0" i="0" dirty="0">
                <a:effectLst/>
                <a:latin typeface="Söhne"/>
              </a:rPr>
              <a:t>They are also commonly used in consumer electronics and lighting applications.</a:t>
            </a:r>
          </a:p>
          <a:p>
            <a:br>
              <a:rPr lang="en-SG" dirty="0"/>
            </a:br>
            <a:endParaRPr lang="en-US" dirty="0"/>
          </a:p>
        </p:txBody>
      </p:sp>
      <p:sp>
        <p:nvSpPr>
          <p:cNvPr id="4" name="Slide Number Placeholder 3"/>
          <p:cNvSpPr>
            <a:spLocks noGrp="1"/>
          </p:cNvSpPr>
          <p:nvPr>
            <p:ph type="sldNum" sz="quarter" idx="5"/>
          </p:nvPr>
        </p:nvSpPr>
        <p:spPr/>
        <p:txBody>
          <a:bodyPr/>
          <a:lstStyle/>
          <a:p>
            <a:fld id="{87429048-48E3-CB4A-BCD4-0EFC36288878}" type="slidenum">
              <a:rPr lang="sv-SE" smtClean="0"/>
              <a:t>26</a:t>
            </a:fld>
            <a:endParaRPr lang="sv-SE"/>
          </a:p>
        </p:txBody>
      </p:sp>
    </p:spTree>
    <p:extLst>
      <p:ext uri="{BB962C8B-B14F-4D97-AF65-F5344CB8AC3E}">
        <p14:creationId xmlns:p14="http://schemas.microsoft.com/office/powerpoint/2010/main" val="31690282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SG" b="0" i="0" dirty="0">
                <a:effectLst/>
                <a:latin typeface="Söhne"/>
              </a:rPr>
              <a:t>A unique variant of LEDs is the RGB (Red, Green, Blue) LED, which allows for the emission of three different </a:t>
            </a:r>
            <a:r>
              <a:rPr lang="en-SG" b="0" i="0" dirty="0" err="1">
                <a:effectLst/>
                <a:latin typeface="Söhne"/>
              </a:rPr>
              <a:t>colors</a:t>
            </a:r>
            <a:r>
              <a:rPr lang="en-SG" b="0" i="0" dirty="0">
                <a:effectLst/>
                <a:latin typeface="Söhne"/>
              </a:rPr>
              <a:t>. The short leads are the negative end, and each </a:t>
            </a:r>
            <a:r>
              <a:rPr lang="en-SG" b="0" i="0" dirty="0" err="1">
                <a:effectLst/>
                <a:latin typeface="Söhne"/>
              </a:rPr>
              <a:t>color</a:t>
            </a:r>
            <a:r>
              <a:rPr lang="en-SG" b="0" i="0" dirty="0">
                <a:effectLst/>
                <a:latin typeface="Söhne"/>
              </a:rPr>
              <a:t> has its own separate wire. By combining signals on multiple wires, a range of </a:t>
            </a:r>
            <a:r>
              <a:rPr lang="en-SG" b="0" i="0" dirty="0" err="1">
                <a:effectLst/>
                <a:latin typeface="Söhne"/>
              </a:rPr>
              <a:t>colors</a:t>
            </a:r>
            <a:r>
              <a:rPr lang="en-SG" b="0" i="0" dirty="0">
                <a:effectLst/>
                <a:latin typeface="Söhne"/>
              </a:rPr>
              <a:t> can be produced. RGB LEDs provide a versatile and efficient solution for adding </a:t>
            </a:r>
            <a:r>
              <a:rPr lang="en-SG" b="0" i="0" dirty="0" err="1">
                <a:effectLst/>
                <a:latin typeface="Söhne"/>
              </a:rPr>
              <a:t>color</a:t>
            </a:r>
            <a:r>
              <a:rPr lang="en-SG" b="0" i="0" dirty="0">
                <a:effectLst/>
                <a:latin typeface="Söhne"/>
              </a:rPr>
              <a:t> to embedded and IoT devices, as well as for lighting applications. By controlling the intensity of each </a:t>
            </a:r>
            <a:r>
              <a:rPr lang="en-SG" b="0" i="0" dirty="0" err="1">
                <a:effectLst/>
                <a:latin typeface="Söhne"/>
              </a:rPr>
              <a:t>color</a:t>
            </a:r>
            <a:r>
              <a:rPr lang="en-SG" b="0" i="0" dirty="0">
                <a:effectLst/>
                <a:latin typeface="Söhne"/>
              </a:rPr>
              <a:t>, a wide range of hues and shades can be generated, making RGB LEDs ideal for applications where dynamic </a:t>
            </a:r>
            <a:r>
              <a:rPr lang="en-SG" b="0" i="0" dirty="0" err="1">
                <a:effectLst/>
                <a:latin typeface="Söhne"/>
              </a:rPr>
              <a:t>color</a:t>
            </a:r>
            <a:r>
              <a:rPr lang="en-SG" b="0" i="0" dirty="0">
                <a:effectLst/>
                <a:latin typeface="Söhne"/>
              </a:rPr>
              <a:t> changes are desired.</a:t>
            </a:r>
          </a:p>
          <a:p>
            <a:br>
              <a:rPr lang="en-SG" dirty="0"/>
            </a:br>
            <a:endParaRPr lang="en-US" dirty="0"/>
          </a:p>
        </p:txBody>
      </p:sp>
      <p:sp>
        <p:nvSpPr>
          <p:cNvPr id="4" name="Slide Number Placeholder 3"/>
          <p:cNvSpPr>
            <a:spLocks noGrp="1"/>
          </p:cNvSpPr>
          <p:nvPr>
            <p:ph type="sldNum" sz="quarter" idx="5"/>
          </p:nvPr>
        </p:nvSpPr>
        <p:spPr/>
        <p:txBody>
          <a:bodyPr/>
          <a:lstStyle/>
          <a:p>
            <a:fld id="{87429048-48E3-CB4A-BCD4-0EFC36288878}" type="slidenum">
              <a:rPr lang="sv-SE" smtClean="0"/>
              <a:t>27</a:t>
            </a:fld>
            <a:endParaRPr lang="sv-SE"/>
          </a:p>
        </p:txBody>
      </p:sp>
    </p:spTree>
    <p:extLst>
      <p:ext uri="{BB962C8B-B14F-4D97-AF65-F5344CB8AC3E}">
        <p14:creationId xmlns:p14="http://schemas.microsoft.com/office/powerpoint/2010/main" val="14298502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6139F3-BC2E-EA97-D838-6D3530BA184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9B8004B-D2DB-E9F5-066B-A29681EEED3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8C2855C-C464-A205-12E2-45F505BA63CB}"/>
              </a:ext>
            </a:extLst>
          </p:cNvPr>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sz="1800" dirty="0">
                <a:effectLst/>
                <a:latin typeface="Calibri" panose="020F0502020204030204" pitchFamily="34" charset="0"/>
                <a:ea typeface="Calibri" panose="020F0502020204030204" pitchFamily="34" charset="0"/>
                <a:cs typeface="Times New Roman" panose="02020603050405020304" pitchFamily="18" charset="0"/>
              </a:rPr>
              <a:t>Here is the roadmap of the major topics that I am going to cover during the presentation. We have already covered the exponential growth of the internet of things; next, I will talk about the critical energy challenge that can severely hinder this massive growth and preventing us from realising this immense economic value enabled by the IoT.</a:t>
            </a:r>
            <a:endParaRPr lang="en-US" dirty="0"/>
          </a:p>
        </p:txBody>
      </p:sp>
      <p:sp>
        <p:nvSpPr>
          <p:cNvPr id="4" name="Slide Number Placeholder 3">
            <a:extLst>
              <a:ext uri="{FF2B5EF4-FFF2-40B4-BE49-F238E27FC236}">
                <a16:creationId xmlns:a16="http://schemas.microsoft.com/office/drawing/2014/main" id="{BB27C1AA-804B-EF8F-E87B-768191068CB7}"/>
              </a:ext>
            </a:extLst>
          </p:cNvPr>
          <p:cNvSpPr>
            <a:spLocks noGrp="1"/>
          </p:cNvSpPr>
          <p:nvPr>
            <p:ph type="sldNum" sz="quarter" idx="10"/>
          </p:nvPr>
        </p:nvSpPr>
        <p:spPr/>
        <p:txBody>
          <a:bodyPr/>
          <a:lstStyle/>
          <a:p>
            <a:fld id="{3075746C-E621-8E4B-8CC0-3BE97110A356}" type="slidenum">
              <a:rPr lang="en-US" smtClean="0"/>
              <a:t>28</a:t>
            </a:fld>
            <a:endParaRPr lang="en-US"/>
          </a:p>
        </p:txBody>
      </p:sp>
    </p:spTree>
    <p:extLst>
      <p:ext uri="{BB962C8B-B14F-4D97-AF65-F5344CB8AC3E}">
        <p14:creationId xmlns:p14="http://schemas.microsoft.com/office/powerpoint/2010/main" val="4238962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0296D7-4DF0-E48E-D986-A7D8D7998B2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9F740FC-4738-1FF5-22DE-4BB53E97C9B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9A33382-9F79-AA4D-E16C-4F1C2E185963}"/>
              </a:ext>
            </a:extLst>
          </p:cNvPr>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sz="1800" dirty="0">
                <a:effectLst/>
                <a:latin typeface="Calibri" panose="020F0502020204030204" pitchFamily="34" charset="0"/>
                <a:ea typeface="Calibri" panose="020F0502020204030204" pitchFamily="34" charset="0"/>
                <a:cs typeface="Times New Roman" panose="02020603050405020304" pitchFamily="18" charset="0"/>
              </a:rPr>
              <a:t>Here is the roadmap of the major topics that I am going to cover during the presentation. We have already covered the exponential growth of the internet of things; next, I will talk about the critical energy challenge that can severely hinder this massive growth and preventing us from realising this immense economic value enabled by the IoT.</a:t>
            </a:r>
            <a:endParaRPr lang="en-US" dirty="0"/>
          </a:p>
        </p:txBody>
      </p:sp>
      <p:sp>
        <p:nvSpPr>
          <p:cNvPr id="4" name="Slide Number Placeholder 3">
            <a:extLst>
              <a:ext uri="{FF2B5EF4-FFF2-40B4-BE49-F238E27FC236}">
                <a16:creationId xmlns:a16="http://schemas.microsoft.com/office/drawing/2014/main" id="{423F17DE-3440-658E-1561-E8E4AE88796E}"/>
              </a:ext>
            </a:extLst>
          </p:cNvPr>
          <p:cNvSpPr>
            <a:spLocks noGrp="1"/>
          </p:cNvSpPr>
          <p:nvPr>
            <p:ph type="sldNum" sz="quarter" idx="10"/>
          </p:nvPr>
        </p:nvSpPr>
        <p:spPr/>
        <p:txBody>
          <a:bodyPr/>
          <a:lstStyle/>
          <a:p>
            <a:fld id="{3075746C-E621-8E4B-8CC0-3BE97110A356}" type="slidenum">
              <a:rPr lang="en-US" smtClean="0"/>
              <a:t>34</a:t>
            </a:fld>
            <a:endParaRPr lang="en-US"/>
          </a:p>
        </p:txBody>
      </p:sp>
    </p:spTree>
    <p:extLst>
      <p:ext uri="{BB962C8B-B14F-4D97-AF65-F5344CB8AC3E}">
        <p14:creationId xmlns:p14="http://schemas.microsoft.com/office/powerpoint/2010/main" val="20243596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66FFC0-918A-00E5-67FF-5D2AB756CEB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D24B85B-429D-3BD5-37FE-29A265A024D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4DAACAA-A0FB-F656-9EB0-B87DFDF95BEC}"/>
              </a:ext>
            </a:extLst>
          </p:cNvPr>
          <p:cNvSpPr>
            <a:spLocks noGrp="1"/>
          </p:cNvSpPr>
          <p:nvPr>
            <p:ph type="body" idx="1"/>
          </p:nvPr>
        </p:nvSpPr>
        <p:spPr/>
        <p:txBody>
          <a:bodyPr/>
          <a:lstStyle/>
          <a:p>
            <a:pPr algn="just">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Over the past few years, I have designed several backscatter and beyond backscatter systems that precisely overcome these critical challenges that have limited the widespread deployment of backscatter on IoT devices. </a:t>
            </a:r>
          </a:p>
          <a:p>
            <a:pPr algn="just">
              <a:lnSpc>
                <a:spcPct val="107000"/>
              </a:lnSpc>
              <a:spcAft>
                <a:spcPts val="800"/>
              </a:spcAft>
            </a:pP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The research vision that I have pursued and would like to pursue as a faculty member is to enable a massive deployment of IoT devices by bridging the energy asymmetry between sensing, computation and communication blocks by designing novel platforms and communication mechanisms. I am going to describe some of my research contributions next.</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a:extLst>
              <a:ext uri="{FF2B5EF4-FFF2-40B4-BE49-F238E27FC236}">
                <a16:creationId xmlns:a16="http://schemas.microsoft.com/office/drawing/2014/main" id="{34A12162-272F-9435-7072-D32693A7757B}"/>
              </a:ext>
            </a:extLst>
          </p:cNvPr>
          <p:cNvSpPr>
            <a:spLocks noGrp="1"/>
          </p:cNvSpPr>
          <p:nvPr>
            <p:ph type="sldNum" sz="quarter" idx="10"/>
          </p:nvPr>
        </p:nvSpPr>
        <p:spPr/>
        <p:txBody>
          <a:bodyPr/>
          <a:lstStyle/>
          <a:p>
            <a:fld id="{3075746C-E621-8E4B-8CC0-3BE97110A356}" type="slidenum">
              <a:rPr lang="en-US" smtClean="0"/>
              <a:t>35</a:t>
            </a:fld>
            <a:endParaRPr lang="en-US"/>
          </a:p>
        </p:txBody>
      </p:sp>
    </p:spTree>
    <p:extLst>
      <p:ext uri="{BB962C8B-B14F-4D97-AF65-F5344CB8AC3E}">
        <p14:creationId xmlns:p14="http://schemas.microsoft.com/office/powerpoint/2010/main" val="7204479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A97031-71BF-99E5-07C3-7CC41B658F6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8EB20ED-8236-6973-2A10-C593C6B7660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77A651-21CA-7DB2-A558-0A98B16DD9FF}"/>
              </a:ext>
            </a:extLst>
          </p:cNvPr>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First, we look at the computational elements, and these consist of a microcontroller or an FPGA. Today, we find that these computational elements consume at least one order of magnitude higher power consumption when compared to the commonly used sensors.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However, we also find that microcontrollers are increasingly becoming energy efficient. We investigate a typical microcontroller that has been used in sensor platforms over the past two decades.  We find that energy efficiency has improved by almost two orders of magnitude.  Some of the present-generation microcontrollers,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Ambiq</a:t>
            </a:r>
            <a:r>
              <a:rPr lang="en-GB" sz="1800" dirty="0">
                <a:effectLst/>
                <a:latin typeface="Calibri" panose="020F0502020204030204" pitchFamily="34" charset="0"/>
                <a:ea typeface="Calibri" panose="020F0502020204030204" pitchFamily="34" charset="0"/>
                <a:cs typeface="Times New Roman" panose="02020603050405020304" pitchFamily="18" charset="0"/>
              </a:rPr>
              <a:t> Apollo4 consume just 3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/MHz than 330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 for MSP430 used on platforms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TelOS</a:t>
            </a:r>
            <a:r>
              <a:rPr lang="en-GB" sz="1800" dirty="0">
                <a:effectLst/>
                <a:latin typeface="Calibri" panose="020F0502020204030204" pitchFamily="34" charset="0"/>
                <a:ea typeface="Calibri" panose="020F0502020204030204" pitchFamily="34" charset="0"/>
                <a:cs typeface="Times New Roman" panose="02020603050405020304" pitchFamily="18" charset="0"/>
              </a:rPr>
              <a:t> B.</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If the trend continues, we can expect the microcontrollers to catch up with the sensors and become energy-efficient. This significant improvement is that the digital components are increasing becoming efficient as they follow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moore’s</a:t>
            </a:r>
            <a:r>
              <a:rPr lang="en-GB" sz="1800" dirty="0">
                <a:effectLst/>
                <a:latin typeface="Calibri" panose="020F0502020204030204" pitchFamily="34" charset="0"/>
                <a:ea typeface="Calibri" panose="020F0502020204030204" pitchFamily="34" charset="0"/>
                <a:cs typeface="Times New Roman" panose="02020603050405020304" pitchFamily="18" charset="0"/>
              </a:rPr>
              <a:t> law.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a:extLst>
              <a:ext uri="{FF2B5EF4-FFF2-40B4-BE49-F238E27FC236}">
                <a16:creationId xmlns:a16="http://schemas.microsoft.com/office/drawing/2014/main" id="{92CDB415-E8B4-8C48-B40F-80310D2ADD43}"/>
              </a:ext>
            </a:extLst>
          </p:cNvPr>
          <p:cNvSpPr>
            <a:spLocks noGrp="1"/>
          </p:cNvSpPr>
          <p:nvPr>
            <p:ph type="sldNum" sz="quarter" idx="10"/>
          </p:nvPr>
        </p:nvSpPr>
        <p:spPr/>
        <p:txBody>
          <a:bodyPr/>
          <a:lstStyle/>
          <a:p>
            <a:fld id="{3075746C-E621-8E4B-8CC0-3BE97110A356}" type="slidenum">
              <a:rPr lang="en-US" smtClean="0"/>
              <a:t>36</a:t>
            </a:fld>
            <a:endParaRPr lang="en-US"/>
          </a:p>
        </p:txBody>
      </p:sp>
    </p:spTree>
    <p:extLst>
      <p:ext uri="{BB962C8B-B14F-4D97-AF65-F5344CB8AC3E}">
        <p14:creationId xmlns:p14="http://schemas.microsoft.com/office/powerpoint/2010/main" val="512327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Over the past few years, I have designed several backscatter and beyond backscatter systems that precisely overcome these critical challenges that have limited the widespread deployment of backscatter on IoT devices. </a:t>
            </a:r>
          </a:p>
          <a:p>
            <a:pPr algn="just">
              <a:lnSpc>
                <a:spcPct val="107000"/>
              </a:lnSpc>
              <a:spcAft>
                <a:spcPts val="800"/>
              </a:spcAft>
            </a:pP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The research vision that I have pursued and would like to pursue as a faculty member is to enable a massive deployment of IoT devices by bridging the energy asymmetry between sensing, computation and communication blocks by designing novel platforms and communication mechanisms. I am going to describe some of my research contributions next.</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2</a:t>
            </a:fld>
            <a:endParaRPr lang="en-US"/>
          </a:p>
        </p:txBody>
      </p:sp>
    </p:spTree>
    <p:extLst>
      <p:ext uri="{BB962C8B-B14F-4D97-AF65-F5344CB8AC3E}">
        <p14:creationId xmlns:p14="http://schemas.microsoft.com/office/powerpoint/2010/main" val="19134585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B400AF-9746-D067-2E1C-5021F17364F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24C1CEC-C966-F87F-4331-66F90F1C93A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4316438-EB2C-DFF0-44AD-8727F23DEA2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Backscatter communication actually help us overcome this limitation</a:t>
            </a:r>
          </a:p>
          <a:p>
            <a:endParaRPr lang="en-US" dirty="0"/>
          </a:p>
        </p:txBody>
      </p:sp>
      <p:sp>
        <p:nvSpPr>
          <p:cNvPr id="4" name="Slide Number Placeholder 3">
            <a:extLst>
              <a:ext uri="{FF2B5EF4-FFF2-40B4-BE49-F238E27FC236}">
                <a16:creationId xmlns:a16="http://schemas.microsoft.com/office/drawing/2014/main" id="{FE4181F5-4520-9B8A-6016-A4285F9A5B8A}"/>
              </a:ext>
            </a:extLst>
          </p:cNvPr>
          <p:cNvSpPr>
            <a:spLocks noGrp="1"/>
          </p:cNvSpPr>
          <p:nvPr>
            <p:ph type="sldNum" sz="quarter" idx="10"/>
          </p:nvPr>
        </p:nvSpPr>
        <p:spPr/>
        <p:txBody>
          <a:bodyPr/>
          <a:lstStyle/>
          <a:p>
            <a:fld id="{3075746C-E621-8E4B-8CC0-3BE97110A356}" type="slidenum">
              <a:rPr lang="en-US" smtClean="0"/>
              <a:t>37</a:t>
            </a:fld>
            <a:endParaRPr lang="en-US"/>
          </a:p>
        </p:txBody>
      </p:sp>
    </p:spTree>
    <p:extLst>
      <p:ext uri="{BB962C8B-B14F-4D97-AF65-F5344CB8AC3E}">
        <p14:creationId xmlns:p14="http://schemas.microsoft.com/office/powerpoint/2010/main" val="17101519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951CE-C396-6917-22DC-EA2C971E781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002C9C1-408E-B357-FFE2-E8FB9B82963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0906916-3D88-1E18-F7B5-E1D36C1E3A8C}"/>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Backscatter communication actually help us overcome this limitation</a:t>
            </a:r>
          </a:p>
          <a:p>
            <a:endParaRPr lang="en-US" dirty="0"/>
          </a:p>
        </p:txBody>
      </p:sp>
      <p:sp>
        <p:nvSpPr>
          <p:cNvPr id="4" name="Slide Number Placeholder 3">
            <a:extLst>
              <a:ext uri="{FF2B5EF4-FFF2-40B4-BE49-F238E27FC236}">
                <a16:creationId xmlns:a16="http://schemas.microsoft.com/office/drawing/2014/main" id="{90216AD2-31DB-609A-4FA2-3C2601B4EBFD}"/>
              </a:ext>
            </a:extLst>
          </p:cNvPr>
          <p:cNvSpPr>
            <a:spLocks noGrp="1"/>
          </p:cNvSpPr>
          <p:nvPr>
            <p:ph type="sldNum" sz="quarter" idx="10"/>
          </p:nvPr>
        </p:nvSpPr>
        <p:spPr/>
        <p:txBody>
          <a:bodyPr/>
          <a:lstStyle/>
          <a:p>
            <a:fld id="{3075746C-E621-8E4B-8CC0-3BE97110A356}" type="slidenum">
              <a:rPr lang="en-US" smtClean="0"/>
              <a:t>38</a:t>
            </a:fld>
            <a:endParaRPr lang="en-US"/>
          </a:p>
        </p:txBody>
      </p:sp>
    </p:spTree>
    <p:extLst>
      <p:ext uri="{BB962C8B-B14F-4D97-AF65-F5344CB8AC3E}">
        <p14:creationId xmlns:p14="http://schemas.microsoft.com/office/powerpoint/2010/main" val="134607234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72C0C1-37E6-0E9E-5C43-B5BB61AE17E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5B387FE-6A6B-219A-2070-88C52F54135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4A55881-5DAE-0D7B-696E-1995B5A6C9E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Backscatter communication actually help us overcome this limitation</a:t>
            </a:r>
          </a:p>
          <a:p>
            <a:endParaRPr lang="en-US" dirty="0"/>
          </a:p>
        </p:txBody>
      </p:sp>
      <p:sp>
        <p:nvSpPr>
          <p:cNvPr id="4" name="Slide Number Placeholder 3">
            <a:extLst>
              <a:ext uri="{FF2B5EF4-FFF2-40B4-BE49-F238E27FC236}">
                <a16:creationId xmlns:a16="http://schemas.microsoft.com/office/drawing/2014/main" id="{BA80BAE9-120E-C35A-671A-72059B00E8CA}"/>
              </a:ext>
            </a:extLst>
          </p:cNvPr>
          <p:cNvSpPr>
            <a:spLocks noGrp="1"/>
          </p:cNvSpPr>
          <p:nvPr>
            <p:ph type="sldNum" sz="quarter" idx="10"/>
          </p:nvPr>
        </p:nvSpPr>
        <p:spPr/>
        <p:txBody>
          <a:bodyPr/>
          <a:lstStyle/>
          <a:p>
            <a:fld id="{3075746C-E621-8E4B-8CC0-3BE97110A356}" type="slidenum">
              <a:rPr lang="en-US" smtClean="0"/>
              <a:t>39</a:t>
            </a:fld>
            <a:endParaRPr lang="en-US"/>
          </a:p>
        </p:txBody>
      </p:sp>
    </p:spTree>
    <p:extLst>
      <p:ext uri="{BB962C8B-B14F-4D97-AF65-F5344CB8AC3E}">
        <p14:creationId xmlns:p14="http://schemas.microsoft.com/office/powerpoint/2010/main" val="100558813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11E5AA-3595-FEA5-79A6-E2FB865C034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D32E7A5-32ED-C8F3-D130-9CCBD9AD0AF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51A7788-71D5-C806-43BB-3086EEB5069E}"/>
              </a:ext>
            </a:extLst>
          </p:cNvPr>
          <p:cNvSpPr>
            <a:spLocks noGrp="1"/>
          </p:cNvSpPr>
          <p:nvPr>
            <p:ph type="body" idx="1"/>
          </p:nvPr>
        </p:nvSpPr>
        <p:spPr/>
        <p:txBody>
          <a:bodyPr/>
          <a:lstStyle/>
          <a:p>
            <a:pPr algn="just">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Over the past few years, I have designed several backscatter and beyond backscatter systems that precisely overcome these critical challenges that have limited the widespread deployment of backscatter on IoT devices. </a:t>
            </a:r>
          </a:p>
          <a:p>
            <a:pPr algn="just">
              <a:lnSpc>
                <a:spcPct val="107000"/>
              </a:lnSpc>
              <a:spcAft>
                <a:spcPts val="800"/>
              </a:spcAft>
            </a:pP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The research vision that I have pursued and would like to pursue as a faculty member is to enable a massive deployment of IoT devices by bridging the energy asymmetry between sensing, computation and communication blocks by designing novel platforms and communication mechanisms. I am going to describe some of my research contributions next.</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a:extLst>
              <a:ext uri="{FF2B5EF4-FFF2-40B4-BE49-F238E27FC236}">
                <a16:creationId xmlns:a16="http://schemas.microsoft.com/office/drawing/2014/main" id="{0A8CC0D7-F79D-D3BB-78FE-CCDEBD23A437}"/>
              </a:ext>
            </a:extLst>
          </p:cNvPr>
          <p:cNvSpPr>
            <a:spLocks noGrp="1"/>
          </p:cNvSpPr>
          <p:nvPr>
            <p:ph type="sldNum" sz="quarter" idx="10"/>
          </p:nvPr>
        </p:nvSpPr>
        <p:spPr/>
        <p:txBody>
          <a:bodyPr/>
          <a:lstStyle/>
          <a:p>
            <a:fld id="{3075746C-E621-8E4B-8CC0-3BE97110A356}" type="slidenum">
              <a:rPr lang="en-US" smtClean="0"/>
              <a:t>50</a:t>
            </a:fld>
            <a:endParaRPr lang="en-US"/>
          </a:p>
        </p:txBody>
      </p:sp>
    </p:spTree>
    <p:extLst>
      <p:ext uri="{BB962C8B-B14F-4D97-AF65-F5344CB8AC3E}">
        <p14:creationId xmlns:p14="http://schemas.microsoft.com/office/powerpoint/2010/main" val="205887663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8B7756-1C78-C1D6-2000-C055E83C5CB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5FB24E7-E087-B8D1-D5BE-153948300CE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5396139-40FB-E211-C082-47677863A952}"/>
              </a:ext>
            </a:extLst>
          </p:cNvPr>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sz="1800" dirty="0">
                <a:effectLst/>
                <a:latin typeface="Calibri" panose="020F0502020204030204" pitchFamily="34" charset="0"/>
                <a:ea typeface="Calibri" panose="020F0502020204030204" pitchFamily="34" charset="0"/>
                <a:cs typeface="Times New Roman" panose="02020603050405020304" pitchFamily="18" charset="0"/>
              </a:rPr>
              <a:t>Here is the roadmap of the major topics that I am going to cover during the presentation. We have already covered the exponential growth of the internet of things; next, I will talk about the critical energy challenge that can severely hinder this massive growth and preventing us from realising this immense economic value enabled by the IoT.</a:t>
            </a:r>
            <a:endParaRPr lang="en-US" dirty="0"/>
          </a:p>
        </p:txBody>
      </p:sp>
      <p:sp>
        <p:nvSpPr>
          <p:cNvPr id="4" name="Slide Number Placeholder 3">
            <a:extLst>
              <a:ext uri="{FF2B5EF4-FFF2-40B4-BE49-F238E27FC236}">
                <a16:creationId xmlns:a16="http://schemas.microsoft.com/office/drawing/2014/main" id="{67BB6EDE-1DC3-9AE4-62F3-E254B257EF24}"/>
              </a:ext>
            </a:extLst>
          </p:cNvPr>
          <p:cNvSpPr>
            <a:spLocks noGrp="1"/>
          </p:cNvSpPr>
          <p:nvPr>
            <p:ph type="sldNum" sz="quarter" idx="10"/>
          </p:nvPr>
        </p:nvSpPr>
        <p:spPr/>
        <p:txBody>
          <a:bodyPr/>
          <a:lstStyle/>
          <a:p>
            <a:fld id="{3075746C-E621-8E4B-8CC0-3BE97110A356}" type="slidenum">
              <a:rPr lang="en-US" smtClean="0"/>
              <a:t>61</a:t>
            </a:fld>
            <a:endParaRPr lang="en-US"/>
          </a:p>
        </p:txBody>
      </p:sp>
    </p:spTree>
    <p:extLst>
      <p:ext uri="{BB962C8B-B14F-4D97-AF65-F5344CB8AC3E}">
        <p14:creationId xmlns:p14="http://schemas.microsoft.com/office/powerpoint/2010/main" val="210396975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A6E2BF-C999-8046-E4A0-60378E5C572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550B247-3616-C90F-A748-3273CC651FA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1F46C60-9F17-9245-761B-70790433A545}"/>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D7927E6A-C532-6E6C-1586-6602AE4A3871}"/>
              </a:ext>
            </a:extLst>
          </p:cNvPr>
          <p:cNvSpPr>
            <a:spLocks noGrp="1"/>
          </p:cNvSpPr>
          <p:nvPr>
            <p:ph type="sldNum" sz="quarter" idx="5"/>
          </p:nvPr>
        </p:nvSpPr>
        <p:spPr/>
        <p:txBody>
          <a:bodyPr/>
          <a:lstStyle/>
          <a:p>
            <a:fld id="{87429048-48E3-CB4A-BCD4-0EFC36288878}" type="slidenum">
              <a:rPr lang="sv-SE" smtClean="0"/>
              <a:t>62</a:t>
            </a:fld>
            <a:endParaRPr lang="sv-SE"/>
          </a:p>
        </p:txBody>
      </p:sp>
    </p:spTree>
    <p:extLst>
      <p:ext uri="{BB962C8B-B14F-4D97-AF65-F5344CB8AC3E}">
        <p14:creationId xmlns:p14="http://schemas.microsoft.com/office/powerpoint/2010/main" val="274206450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6AF5CA-8AE5-8C74-03FE-8FE2EBD34C3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4FF19ED-4A7C-6685-7B5D-C52871C5CED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60679F5-E01B-2C08-CBA1-07F65A228DD2}"/>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E6B82C7C-D0BA-1521-0952-0053606303BE}"/>
              </a:ext>
            </a:extLst>
          </p:cNvPr>
          <p:cNvSpPr>
            <a:spLocks noGrp="1"/>
          </p:cNvSpPr>
          <p:nvPr>
            <p:ph type="sldNum" sz="quarter" idx="5"/>
          </p:nvPr>
        </p:nvSpPr>
        <p:spPr/>
        <p:txBody>
          <a:bodyPr/>
          <a:lstStyle/>
          <a:p>
            <a:fld id="{87429048-48E3-CB4A-BCD4-0EFC36288878}" type="slidenum">
              <a:rPr lang="sv-SE" smtClean="0"/>
              <a:t>63</a:t>
            </a:fld>
            <a:endParaRPr lang="sv-SE"/>
          </a:p>
        </p:txBody>
      </p:sp>
    </p:spTree>
    <p:extLst>
      <p:ext uri="{BB962C8B-B14F-4D97-AF65-F5344CB8AC3E}">
        <p14:creationId xmlns:p14="http://schemas.microsoft.com/office/powerpoint/2010/main" val="271804995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2BE254-64B8-3A87-601E-DD39CC5E6B3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8DE2755-5522-B4E6-0EFD-5CF7B3D7D5A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416DCE0-4B48-08BA-CE88-71954146571D}"/>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D42964B1-3552-E6DE-9CF1-1D3A34802734}"/>
              </a:ext>
            </a:extLst>
          </p:cNvPr>
          <p:cNvSpPr>
            <a:spLocks noGrp="1"/>
          </p:cNvSpPr>
          <p:nvPr>
            <p:ph type="sldNum" sz="quarter" idx="5"/>
          </p:nvPr>
        </p:nvSpPr>
        <p:spPr/>
        <p:txBody>
          <a:bodyPr/>
          <a:lstStyle/>
          <a:p>
            <a:fld id="{87429048-48E3-CB4A-BCD4-0EFC36288878}" type="slidenum">
              <a:rPr lang="sv-SE" smtClean="0"/>
              <a:t>64</a:t>
            </a:fld>
            <a:endParaRPr lang="sv-SE"/>
          </a:p>
        </p:txBody>
      </p:sp>
    </p:spTree>
    <p:extLst>
      <p:ext uri="{BB962C8B-B14F-4D97-AF65-F5344CB8AC3E}">
        <p14:creationId xmlns:p14="http://schemas.microsoft.com/office/powerpoint/2010/main" val="400853574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CA0470-3066-8354-90FF-559FAD6F417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AA09642-FB8D-B3F0-D371-EDF624A1B2D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CFCDC0B-A410-4EFE-19DA-C615050570A3}"/>
              </a:ext>
            </a:extLst>
          </p:cNvPr>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sz="1800" dirty="0">
                <a:effectLst/>
                <a:latin typeface="Calibri" panose="020F0502020204030204" pitchFamily="34" charset="0"/>
                <a:ea typeface="Calibri" panose="020F0502020204030204" pitchFamily="34" charset="0"/>
                <a:cs typeface="Times New Roman" panose="02020603050405020304" pitchFamily="18" charset="0"/>
              </a:rPr>
              <a:t>Here is the roadmap of the major topics that I am going to cover during the presentation. We have already covered the exponential growth of the internet of things; next, I will talk about the critical energy challenge that can severely hinder this massive growth and preventing us from realising this immense economic value enabled by the IoT.</a:t>
            </a:r>
            <a:endParaRPr lang="en-US" dirty="0"/>
          </a:p>
        </p:txBody>
      </p:sp>
      <p:sp>
        <p:nvSpPr>
          <p:cNvPr id="4" name="Slide Number Placeholder 3">
            <a:extLst>
              <a:ext uri="{FF2B5EF4-FFF2-40B4-BE49-F238E27FC236}">
                <a16:creationId xmlns:a16="http://schemas.microsoft.com/office/drawing/2014/main" id="{D0419056-FB85-9A15-D3F6-9ED307AF3B00}"/>
              </a:ext>
            </a:extLst>
          </p:cNvPr>
          <p:cNvSpPr>
            <a:spLocks noGrp="1"/>
          </p:cNvSpPr>
          <p:nvPr>
            <p:ph type="sldNum" sz="quarter" idx="10"/>
          </p:nvPr>
        </p:nvSpPr>
        <p:spPr/>
        <p:txBody>
          <a:bodyPr/>
          <a:lstStyle/>
          <a:p>
            <a:fld id="{3075746C-E621-8E4B-8CC0-3BE97110A356}" type="slidenum">
              <a:rPr lang="en-US" smtClean="0"/>
              <a:t>74</a:t>
            </a:fld>
            <a:endParaRPr lang="en-US"/>
          </a:p>
        </p:txBody>
      </p:sp>
    </p:spTree>
    <p:extLst>
      <p:ext uri="{BB962C8B-B14F-4D97-AF65-F5344CB8AC3E}">
        <p14:creationId xmlns:p14="http://schemas.microsoft.com/office/powerpoint/2010/main" val="85293205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75</a:t>
            </a:fld>
            <a:endParaRPr lang="en-US"/>
          </a:p>
        </p:txBody>
      </p:sp>
    </p:spTree>
    <p:extLst>
      <p:ext uri="{BB962C8B-B14F-4D97-AF65-F5344CB8AC3E}">
        <p14:creationId xmlns:p14="http://schemas.microsoft.com/office/powerpoint/2010/main" val="1473831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7EC531-0CAF-D08F-35C8-410FF0A12FE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4FE0FD3-AED6-825B-1F54-C70A6E13BCA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A9E5286-B223-5E19-D970-57453C8BCFF1}"/>
              </a:ext>
            </a:extLst>
          </p:cNvPr>
          <p:cNvSpPr>
            <a:spLocks noGrp="1"/>
          </p:cNvSpPr>
          <p:nvPr>
            <p:ph type="body" idx="1"/>
          </p:nvPr>
        </p:nvSpPr>
        <p:spPr/>
        <p:txBody>
          <a:bodyPr/>
          <a:lstStyle/>
          <a:p>
            <a:pPr algn="just">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Over the past few years, I have designed several backscatter and beyond backscatter systems that precisely overcome these critical challenges that have limited the widespread deployment of backscatter on IoT devices. </a:t>
            </a:r>
          </a:p>
          <a:p>
            <a:pPr algn="just">
              <a:lnSpc>
                <a:spcPct val="107000"/>
              </a:lnSpc>
              <a:spcAft>
                <a:spcPts val="800"/>
              </a:spcAft>
            </a:pP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The research vision that I have pursued and would like to pursue as a faculty member is to enable a massive deployment of IoT devices by bridging the energy asymmetry between sensing, computation and communication blocks by designing novel platforms and communication mechanisms. I am going to describe some of my research contributions next.</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a:extLst>
              <a:ext uri="{FF2B5EF4-FFF2-40B4-BE49-F238E27FC236}">
                <a16:creationId xmlns:a16="http://schemas.microsoft.com/office/drawing/2014/main" id="{8736F9BB-8FFF-EA00-0383-1090D1DEA7F9}"/>
              </a:ext>
            </a:extLst>
          </p:cNvPr>
          <p:cNvSpPr>
            <a:spLocks noGrp="1"/>
          </p:cNvSpPr>
          <p:nvPr>
            <p:ph type="sldNum" sz="quarter" idx="10"/>
          </p:nvPr>
        </p:nvSpPr>
        <p:spPr/>
        <p:txBody>
          <a:bodyPr/>
          <a:lstStyle/>
          <a:p>
            <a:fld id="{3075746C-E621-8E4B-8CC0-3BE97110A356}" type="slidenum">
              <a:rPr lang="en-US" smtClean="0"/>
              <a:t>3</a:t>
            </a:fld>
            <a:endParaRPr lang="en-US"/>
          </a:p>
        </p:txBody>
      </p:sp>
    </p:spTree>
    <p:extLst>
      <p:ext uri="{BB962C8B-B14F-4D97-AF65-F5344CB8AC3E}">
        <p14:creationId xmlns:p14="http://schemas.microsoft.com/office/powerpoint/2010/main" val="256839213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7429048-48E3-CB4A-BCD4-0EFC36288878}" type="slidenum">
              <a:rPr lang="sv-SE" smtClean="0"/>
              <a:t>78</a:t>
            </a:fld>
            <a:endParaRPr lang="sv-SE"/>
          </a:p>
        </p:txBody>
      </p:sp>
    </p:spTree>
    <p:extLst>
      <p:ext uri="{BB962C8B-B14F-4D97-AF65-F5344CB8AC3E}">
        <p14:creationId xmlns:p14="http://schemas.microsoft.com/office/powerpoint/2010/main" val="275210106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7429048-48E3-CB4A-BCD4-0EFC36288878}" type="slidenum">
              <a:rPr lang="sv-SE" smtClean="0"/>
              <a:t>79</a:t>
            </a:fld>
            <a:endParaRPr lang="sv-SE"/>
          </a:p>
        </p:txBody>
      </p:sp>
    </p:spTree>
    <p:extLst>
      <p:ext uri="{BB962C8B-B14F-4D97-AF65-F5344CB8AC3E}">
        <p14:creationId xmlns:p14="http://schemas.microsoft.com/office/powerpoint/2010/main" val="100707543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7429048-48E3-CB4A-BCD4-0EFC36288878}" type="slidenum">
              <a:rPr lang="sv-SE" smtClean="0"/>
              <a:t>80</a:t>
            </a:fld>
            <a:endParaRPr lang="sv-SE"/>
          </a:p>
        </p:txBody>
      </p:sp>
    </p:spTree>
    <p:extLst>
      <p:ext uri="{BB962C8B-B14F-4D97-AF65-F5344CB8AC3E}">
        <p14:creationId xmlns:p14="http://schemas.microsoft.com/office/powerpoint/2010/main" val="235447192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3545392-E815-4B46-A9DC-95DD9AEE3EE4}" type="slidenum">
              <a:rPr lang="en-US" smtClean="0"/>
              <a:t>82</a:t>
            </a:fld>
            <a:endParaRPr lang="en-US"/>
          </a:p>
        </p:txBody>
      </p:sp>
    </p:spTree>
    <p:extLst>
      <p:ext uri="{BB962C8B-B14F-4D97-AF65-F5344CB8AC3E}">
        <p14:creationId xmlns:p14="http://schemas.microsoft.com/office/powerpoint/2010/main" val="96578180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80BC436-ECCB-44AA-A210-C5D5B7C23875}" type="slidenum">
              <a:rPr lang="en-US"/>
              <a:pPr/>
              <a:t>85</a:t>
            </a:fld>
            <a:endParaRPr lang="en-US"/>
          </a:p>
        </p:txBody>
      </p:sp>
      <p:sp>
        <p:nvSpPr>
          <p:cNvPr id="747522" name="Rectangle 2"/>
          <p:cNvSpPr>
            <a:spLocks noGrp="1" noRot="1" noChangeAspect="1" noChangeArrowheads="1" noTextEdit="1"/>
          </p:cNvSpPr>
          <p:nvPr>
            <p:ph type="sldImg"/>
          </p:nvPr>
        </p:nvSpPr>
        <p:spPr>
          <a:ln/>
        </p:spPr>
      </p:sp>
      <p:sp>
        <p:nvSpPr>
          <p:cNvPr id="74752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75645696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23545392-E815-4B46-A9DC-95DD9AEE3EE4}" type="slidenum">
              <a:rPr lang="en-US" smtClean="0"/>
              <a:t>87</a:t>
            </a:fld>
            <a:endParaRPr lang="en-US"/>
          </a:p>
        </p:txBody>
      </p:sp>
    </p:spTree>
    <p:extLst>
      <p:ext uri="{BB962C8B-B14F-4D97-AF65-F5344CB8AC3E}">
        <p14:creationId xmlns:p14="http://schemas.microsoft.com/office/powerpoint/2010/main" val="147408411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D4053C-6B14-DF45-F4DB-C51084952D9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ACECDD5-6325-6DDA-3966-F88D558B7AD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904B2DC-6EFD-9F97-C541-D9CACE658614}"/>
              </a:ext>
            </a:extLst>
          </p:cNvPr>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sz="1800" dirty="0">
                <a:effectLst/>
                <a:latin typeface="Calibri" panose="020F0502020204030204" pitchFamily="34" charset="0"/>
                <a:ea typeface="Calibri" panose="020F0502020204030204" pitchFamily="34" charset="0"/>
                <a:cs typeface="Times New Roman" panose="02020603050405020304" pitchFamily="18" charset="0"/>
              </a:rPr>
              <a:t>Here is the roadmap of the major topics that I am going to cover during the presentation. We have already covered the exponential growth of the internet of things; next, I will talk about the critical energy challenge that can severely hinder this massive growth and preventing us from realising this immense economic value enabled by the IoT.</a:t>
            </a:r>
            <a:endParaRPr lang="en-US" dirty="0"/>
          </a:p>
        </p:txBody>
      </p:sp>
      <p:sp>
        <p:nvSpPr>
          <p:cNvPr id="4" name="Slide Number Placeholder 3">
            <a:extLst>
              <a:ext uri="{FF2B5EF4-FFF2-40B4-BE49-F238E27FC236}">
                <a16:creationId xmlns:a16="http://schemas.microsoft.com/office/drawing/2014/main" id="{78B5CFD9-5911-450B-9D32-09BE19947549}"/>
              </a:ext>
            </a:extLst>
          </p:cNvPr>
          <p:cNvSpPr>
            <a:spLocks noGrp="1"/>
          </p:cNvSpPr>
          <p:nvPr>
            <p:ph type="sldNum" sz="quarter" idx="10"/>
          </p:nvPr>
        </p:nvSpPr>
        <p:spPr/>
        <p:txBody>
          <a:bodyPr/>
          <a:lstStyle/>
          <a:p>
            <a:fld id="{3075746C-E621-8E4B-8CC0-3BE97110A356}" type="slidenum">
              <a:rPr lang="en-US" smtClean="0"/>
              <a:t>88</a:t>
            </a:fld>
            <a:endParaRPr lang="en-US"/>
          </a:p>
        </p:txBody>
      </p:sp>
    </p:spTree>
    <p:extLst>
      <p:ext uri="{BB962C8B-B14F-4D97-AF65-F5344CB8AC3E}">
        <p14:creationId xmlns:p14="http://schemas.microsoft.com/office/powerpoint/2010/main" val="184585206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Thank you for inviting me to give this talk</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In this talk, I will present a pathway that can enable us to make wireless embedded systems ubiquitous. I will describe my previous research efforts that tackle the critical challenges that limit the growth of wireless embedded systems. These are related to the growing energy asymmetry that exists between sensing, computation and communication blocks on these platforms.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Finally, I will conclude my talk by covering the research agenda that I would like to work on as a faculty member.</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sz="8800" b="1" dirty="0"/>
          </a:p>
        </p:txBody>
      </p:sp>
      <p:sp>
        <p:nvSpPr>
          <p:cNvPr id="4" name="Slide Number Placeholder 3"/>
          <p:cNvSpPr>
            <a:spLocks noGrp="1"/>
          </p:cNvSpPr>
          <p:nvPr>
            <p:ph type="sldNum" sz="quarter" idx="10"/>
          </p:nvPr>
        </p:nvSpPr>
        <p:spPr/>
        <p:txBody>
          <a:bodyPr/>
          <a:lstStyle/>
          <a:p>
            <a:fld id="{3075746C-E621-8E4B-8CC0-3BE97110A356}" type="slidenum">
              <a:rPr lang="en-US" smtClean="0"/>
              <a:t>89</a:t>
            </a:fld>
            <a:endParaRPr lang="en-US"/>
          </a:p>
        </p:txBody>
      </p:sp>
    </p:spTree>
    <p:extLst>
      <p:ext uri="{BB962C8B-B14F-4D97-AF65-F5344CB8AC3E}">
        <p14:creationId xmlns:p14="http://schemas.microsoft.com/office/powerpoint/2010/main" val="465267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E0000D-8570-C343-AABA-BA4C9478C84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2446C8F-744C-5993-AC55-74050C98CDB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57832DE-0F26-E2E7-6C78-9C8C40DE4FBD}"/>
              </a:ext>
            </a:extLst>
          </p:cNvPr>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We may all have heard of the term Internet of Things.  So how are these wireless embedded systems related to the Internet of Things:   Today, IoT includes a broad class of devices, including powerful platforms such as smartphones.  However, it also includes more resource-constrained devices and what we call Wireless Embedded Systems, and in fact, I consider it to be one of the essential parts of the IoT ecosystem.</a:t>
            </a:r>
          </a:p>
          <a:p>
            <a:pPr>
              <a:lnSpc>
                <a:spcPct val="107000"/>
              </a:lnSpc>
              <a:spcAft>
                <a:spcPts val="800"/>
              </a:spcAft>
            </a:pP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These are platforms equipped with a radio transceiver, sensor, microcontroller, and some form of energy storage. These platforms also often form a network, and sensor network as it is called has been an active area of research for the past two decades.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The research community has also developed wireless embedded platforms which we may know about, and these include: CMUCAM, which is an image sensor platform developed at Carnegie Mellon University, or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Permamote</a:t>
            </a:r>
            <a:r>
              <a:rPr lang="en-GB" sz="1800" dirty="0">
                <a:effectLst/>
                <a:latin typeface="Calibri" panose="020F0502020204030204" pitchFamily="34" charset="0"/>
                <a:ea typeface="Calibri" panose="020F0502020204030204" pitchFamily="34" charset="0"/>
                <a:cs typeface="Times New Roman" panose="02020603050405020304" pitchFamily="18" charset="0"/>
              </a:rPr>
              <a:t> is long life sensor platform from the lab I am associated with at UC Berkeley or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Lorea</a:t>
            </a:r>
            <a:r>
              <a:rPr lang="en-GB" sz="1800" dirty="0">
                <a:effectLst/>
                <a:latin typeface="Calibri" panose="020F0502020204030204" pitchFamily="34" charset="0"/>
                <a:ea typeface="Calibri" panose="020F0502020204030204" pitchFamily="34" charset="0"/>
                <a:cs typeface="Times New Roman" panose="02020603050405020304" pitchFamily="18" charset="0"/>
              </a:rPr>
              <a:t> which is a long-range backscatter platform that I had developed as part of my doctoral dissertation at Uppsala University. All of these are an example of Wireless Embedded Systems.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a:extLst>
              <a:ext uri="{FF2B5EF4-FFF2-40B4-BE49-F238E27FC236}">
                <a16:creationId xmlns:a16="http://schemas.microsoft.com/office/drawing/2014/main" id="{8F51C23A-3109-B8B8-98FA-465F324FC4AC}"/>
              </a:ext>
            </a:extLst>
          </p:cNvPr>
          <p:cNvSpPr>
            <a:spLocks noGrp="1"/>
          </p:cNvSpPr>
          <p:nvPr>
            <p:ph type="sldNum" sz="quarter" idx="10"/>
          </p:nvPr>
        </p:nvSpPr>
        <p:spPr/>
        <p:txBody>
          <a:bodyPr/>
          <a:lstStyle/>
          <a:p>
            <a:fld id="{3075746C-E621-8E4B-8CC0-3BE97110A356}" type="slidenum">
              <a:rPr lang="en-US" smtClean="0"/>
              <a:t>5</a:t>
            </a:fld>
            <a:endParaRPr lang="en-US"/>
          </a:p>
        </p:txBody>
      </p:sp>
    </p:spTree>
    <p:extLst>
      <p:ext uri="{BB962C8B-B14F-4D97-AF65-F5344CB8AC3E}">
        <p14:creationId xmlns:p14="http://schemas.microsoft.com/office/powerpoint/2010/main" val="37056283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1F999F-7BFB-05B9-0108-9EA9F6E9951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265E8D9-FAAC-3CD3-DB20-92EFC4333E2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DB72668-7EB1-2283-E31C-08CC5CC6F0EC}"/>
              </a:ext>
            </a:extLst>
          </p:cNvPr>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We may all have heard of the term Internet of Things.  So how are these wireless embedded systems related to the Internet of Things:   Today, IoT includes a broad class of devices, including powerful platforms such as smartphones.  However, it also includes more resource-constrained devices and what we call Wireless Embedded Systems, and in fact, I consider it to be one of the essential parts of the IoT ecosystem.</a:t>
            </a:r>
          </a:p>
          <a:p>
            <a:pPr>
              <a:lnSpc>
                <a:spcPct val="107000"/>
              </a:lnSpc>
              <a:spcAft>
                <a:spcPts val="800"/>
              </a:spcAft>
            </a:pP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These are platforms equipped with a radio transceiver, sensor, microcontroller, and some form of energy storage. These platforms also often form a network, and sensor network as it is called has been an active area of research for the past two decades.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The research community has also developed wireless embedded platforms which we may know about, and these include: CMUCAM, which is an image sensor platform developed at Carnegie Mellon University, or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Permamote</a:t>
            </a:r>
            <a:r>
              <a:rPr lang="en-GB" sz="1800" dirty="0">
                <a:effectLst/>
                <a:latin typeface="Calibri" panose="020F0502020204030204" pitchFamily="34" charset="0"/>
                <a:ea typeface="Calibri" panose="020F0502020204030204" pitchFamily="34" charset="0"/>
                <a:cs typeface="Times New Roman" panose="02020603050405020304" pitchFamily="18" charset="0"/>
              </a:rPr>
              <a:t> is long life sensor platform from the lab I am associated with at UC Berkeley or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Lorea</a:t>
            </a:r>
            <a:r>
              <a:rPr lang="en-GB" sz="1800" dirty="0">
                <a:effectLst/>
                <a:latin typeface="Calibri" panose="020F0502020204030204" pitchFamily="34" charset="0"/>
                <a:ea typeface="Calibri" panose="020F0502020204030204" pitchFamily="34" charset="0"/>
                <a:cs typeface="Times New Roman" panose="02020603050405020304" pitchFamily="18" charset="0"/>
              </a:rPr>
              <a:t> which is a long-range backscatter platform that I had developed as part of my doctoral dissertation at Uppsala University. All of these are an example of Wireless Embedded Systems.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a:extLst>
              <a:ext uri="{FF2B5EF4-FFF2-40B4-BE49-F238E27FC236}">
                <a16:creationId xmlns:a16="http://schemas.microsoft.com/office/drawing/2014/main" id="{16A6F6C0-1D90-F8B4-5C0B-FA4F003451E7}"/>
              </a:ext>
            </a:extLst>
          </p:cNvPr>
          <p:cNvSpPr>
            <a:spLocks noGrp="1"/>
          </p:cNvSpPr>
          <p:nvPr>
            <p:ph type="sldNum" sz="quarter" idx="10"/>
          </p:nvPr>
        </p:nvSpPr>
        <p:spPr/>
        <p:txBody>
          <a:bodyPr/>
          <a:lstStyle/>
          <a:p>
            <a:fld id="{3075746C-E621-8E4B-8CC0-3BE97110A356}" type="slidenum">
              <a:rPr lang="en-US" smtClean="0"/>
              <a:t>6</a:t>
            </a:fld>
            <a:endParaRPr lang="en-US"/>
          </a:p>
        </p:txBody>
      </p:sp>
    </p:spTree>
    <p:extLst>
      <p:ext uri="{BB962C8B-B14F-4D97-AF65-F5344CB8AC3E}">
        <p14:creationId xmlns:p14="http://schemas.microsoft.com/office/powerpoint/2010/main" val="37821695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930A5B-1936-C2F8-7930-614BFDC76EE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EAFB259-8F0E-F394-D9BE-E853A61F1B2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76EDFCD-231E-EF6F-676D-D6DDA7A0A3AA}"/>
              </a:ext>
            </a:extLst>
          </p:cNvPr>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sz="1800" dirty="0">
                <a:effectLst/>
                <a:latin typeface="Calibri" panose="020F0502020204030204" pitchFamily="34" charset="0"/>
                <a:ea typeface="Calibri" panose="020F0502020204030204" pitchFamily="34" charset="0"/>
                <a:cs typeface="Times New Roman" panose="02020603050405020304" pitchFamily="18" charset="0"/>
              </a:rPr>
              <a:t>Here is the roadmap of the major topics that I am going to cover during the presentation. We have already covered the exponential growth of the internet of things; next, I will talk about the critical energy challenge that can severely hinder this massive growth and preventing us from realising this immense economic value enabled by the IoT.</a:t>
            </a:r>
            <a:endParaRPr lang="en-US" dirty="0"/>
          </a:p>
        </p:txBody>
      </p:sp>
      <p:sp>
        <p:nvSpPr>
          <p:cNvPr id="4" name="Slide Number Placeholder 3">
            <a:extLst>
              <a:ext uri="{FF2B5EF4-FFF2-40B4-BE49-F238E27FC236}">
                <a16:creationId xmlns:a16="http://schemas.microsoft.com/office/drawing/2014/main" id="{ADE95075-2814-FB7E-2BCB-6DA958F634A7}"/>
              </a:ext>
            </a:extLst>
          </p:cNvPr>
          <p:cNvSpPr>
            <a:spLocks noGrp="1"/>
          </p:cNvSpPr>
          <p:nvPr>
            <p:ph type="sldNum" sz="quarter" idx="10"/>
          </p:nvPr>
        </p:nvSpPr>
        <p:spPr/>
        <p:txBody>
          <a:bodyPr/>
          <a:lstStyle/>
          <a:p>
            <a:fld id="{3075746C-E621-8E4B-8CC0-3BE97110A356}" type="slidenum">
              <a:rPr lang="en-US" smtClean="0"/>
              <a:t>7</a:t>
            </a:fld>
            <a:endParaRPr lang="en-US"/>
          </a:p>
        </p:txBody>
      </p:sp>
    </p:spTree>
    <p:extLst>
      <p:ext uri="{BB962C8B-B14F-4D97-AF65-F5344CB8AC3E}">
        <p14:creationId xmlns:p14="http://schemas.microsoft.com/office/powerpoint/2010/main" val="14206713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EB9D15-18DB-DFE5-D24F-AB774011DDC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108B733-8119-95F2-01FA-030F5E4F430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027AFE3-3E8B-BA09-4919-87909CD4D784}"/>
              </a:ext>
            </a:extLst>
          </p:cNvPr>
          <p:cNvSpPr>
            <a:spLocks noGrp="1"/>
          </p:cNvSpPr>
          <p:nvPr>
            <p:ph type="body" idx="1"/>
          </p:nvPr>
        </p:nvSpPr>
        <p:spPr/>
        <p:txBody>
          <a:bodyPr/>
          <a:lstStyle/>
          <a:p>
            <a:pPr algn="just">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Over the past few years, I have designed several backscatter and beyond backscatter systems that precisely overcome these critical challenges that have limited the widespread deployment of backscatter on IoT devices. </a:t>
            </a:r>
          </a:p>
          <a:p>
            <a:pPr algn="just">
              <a:lnSpc>
                <a:spcPct val="107000"/>
              </a:lnSpc>
              <a:spcAft>
                <a:spcPts val="800"/>
              </a:spcAft>
            </a:pP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The research vision that I have pursued and would like to pursue as a faculty member is to enable a massive deployment of IoT devices by bridging the energy asymmetry between sensing, computation and communication blocks by designing novel platforms and communication mechanisms. I am going to describe some of my research contributions next.</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a:extLst>
              <a:ext uri="{FF2B5EF4-FFF2-40B4-BE49-F238E27FC236}">
                <a16:creationId xmlns:a16="http://schemas.microsoft.com/office/drawing/2014/main" id="{033FE8D4-0FB9-82FB-8092-F39052FBC23A}"/>
              </a:ext>
            </a:extLst>
          </p:cNvPr>
          <p:cNvSpPr>
            <a:spLocks noGrp="1"/>
          </p:cNvSpPr>
          <p:nvPr>
            <p:ph type="sldNum" sz="quarter" idx="10"/>
          </p:nvPr>
        </p:nvSpPr>
        <p:spPr/>
        <p:txBody>
          <a:bodyPr/>
          <a:lstStyle/>
          <a:p>
            <a:fld id="{3075746C-E621-8E4B-8CC0-3BE97110A356}" type="slidenum">
              <a:rPr lang="en-US" smtClean="0"/>
              <a:t>8</a:t>
            </a:fld>
            <a:endParaRPr lang="en-US"/>
          </a:p>
        </p:txBody>
      </p:sp>
    </p:spTree>
    <p:extLst>
      <p:ext uri="{BB962C8B-B14F-4D97-AF65-F5344CB8AC3E}">
        <p14:creationId xmlns:p14="http://schemas.microsoft.com/office/powerpoint/2010/main" val="32785664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First, we look at the computational elements, and these consist of a microcontroller or an FPGA. Today, we find that these computational elements consume at least one order of magnitude higher power consumption when compared to the commonly used sensors.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However, we also find that microcontrollers are increasingly becoming energy efficient. We investigate a typical microcontroller that has been used in sensor platforms over the past two decades.  We find that energy efficiency has improved by almost two orders of magnitude.  Some of the present-generation microcontrollers,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Ambiq</a:t>
            </a:r>
            <a:r>
              <a:rPr lang="en-GB" sz="1800" dirty="0">
                <a:effectLst/>
                <a:latin typeface="Calibri" panose="020F0502020204030204" pitchFamily="34" charset="0"/>
                <a:ea typeface="Calibri" panose="020F0502020204030204" pitchFamily="34" charset="0"/>
                <a:cs typeface="Times New Roman" panose="02020603050405020304" pitchFamily="18" charset="0"/>
              </a:rPr>
              <a:t> Apollo4 consume just 3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/MHz than 330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 for MSP430 used on platforms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TelOS</a:t>
            </a:r>
            <a:r>
              <a:rPr lang="en-GB" sz="1800" dirty="0">
                <a:effectLst/>
                <a:latin typeface="Calibri" panose="020F0502020204030204" pitchFamily="34" charset="0"/>
                <a:ea typeface="Calibri" panose="020F0502020204030204" pitchFamily="34" charset="0"/>
                <a:cs typeface="Times New Roman" panose="02020603050405020304" pitchFamily="18" charset="0"/>
              </a:rPr>
              <a:t> B.</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If the trend continues, we can expect the microcontrollers to catch up with the sensors and become energy-efficient. This significant improvement is that the digital components are increasing becoming efficient as they follow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moore’s</a:t>
            </a:r>
            <a:r>
              <a:rPr lang="en-GB" sz="1800" dirty="0">
                <a:effectLst/>
                <a:latin typeface="Calibri" panose="020F0502020204030204" pitchFamily="34" charset="0"/>
                <a:ea typeface="Calibri" panose="020F0502020204030204" pitchFamily="34" charset="0"/>
                <a:cs typeface="Times New Roman" panose="02020603050405020304" pitchFamily="18" charset="0"/>
              </a:rPr>
              <a:t> law.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9</a:t>
            </a:fld>
            <a:endParaRPr lang="en-US"/>
          </a:p>
        </p:txBody>
      </p:sp>
    </p:spTree>
    <p:extLst>
      <p:ext uri="{BB962C8B-B14F-4D97-AF65-F5344CB8AC3E}">
        <p14:creationId xmlns:p14="http://schemas.microsoft.com/office/powerpoint/2010/main" val="18286215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First, we look at the computational elements, and these consist of a microcontroller or an FPGA. Today, we find that these computational elements consume at least one order of magnitude higher power consumption when compared to the commonly used sensors.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However, we also find that microcontrollers are increasingly becoming energy efficient. We investigate a typical microcontroller that has been used in sensor platforms over the past two decades.  We find that energy efficiency has improved by almost two orders of magnitude.  Some of the present-generation microcontrollers,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Ambiq</a:t>
            </a:r>
            <a:r>
              <a:rPr lang="en-GB" sz="1800" dirty="0">
                <a:effectLst/>
                <a:latin typeface="Calibri" panose="020F0502020204030204" pitchFamily="34" charset="0"/>
                <a:ea typeface="Calibri" panose="020F0502020204030204" pitchFamily="34" charset="0"/>
                <a:cs typeface="Times New Roman" panose="02020603050405020304" pitchFamily="18" charset="0"/>
              </a:rPr>
              <a:t> Apollo4 consume just 3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/MHz than 330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 for MSP430 used on platforms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TelOS</a:t>
            </a:r>
            <a:r>
              <a:rPr lang="en-GB" sz="1800" dirty="0">
                <a:effectLst/>
                <a:latin typeface="Calibri" panose="020F0502020204030204" pitchFamily="34" charset="0"/>
                <a:ea typeface="Calibri" panose="020F0502020204030204" pitchFamily="34" charset="0"/>
                <a:cs typeface="Times New Roman" panose="02020603050405020304" pitchFamily="18" charset="0"/>
              </a:rPr>
              <a:t> B.</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If the trend continues, we can expect the microcontrollers to catch up with the sensors and become energy-efficient. This significant improvement is that the digital components are increasing becoming efficient as they follow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moore’s</a:t>
            </a:r>
            <a:r>
              <a:rPr lang="en-GB" sz="1800" dirty="0">
                <a:effectLst/>
                <a:latin typeface="Calibri" panose="020F0502020204030204" pitchFamily="34" charset="0"/>
                <a:ea typeface="Calibri" panose="020F0502020204030204" pitchFamily="34" charset="0"/>
                <a:cs typeface="Times New Roman" panose="02020603050405020304" pitchFamily="18" charset="0"/>
              </a:rPr>
              <a:t> law.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10</a:t>
            </a:fld>
            <a:endParaRPr lang="en-US"/>
          </a:p>
        </p:txBody>
      </p:sp>
    </p:spTree>
    <p:extLst>
      <p:ext uri="{BB962C8B-B14F-4D97-AF65-F5344CB8AC3E}">
        <p14:creationId xmlns:p14="http://schemas.microsoft.com/office/powerpoint/2010/main" val="13813653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D21D8D-B81A-F044-A9F7-1892C8D933C8}"/>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sv-SE"/>
          </a:p>
        </p:txBody>
      </p:sp>
      <p:sp>
        <p:nvSpPr>
          <p:cNvPr id="3" name="Subtitle 2">
            <a:extLst>
              <a:ext uri="{FF2B5EF4-FFF2-40B4-BE49-F238E27FC236}">
                <a16:creationId xmlns:a16="http://schemas.microsoft.com/office/drawing/2014/main" id="{871A6DB6-BA9D-FE49-85AA-7E381AC8607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sv-SE"/>
          </a:p>
        </p:txBody>
      </p:sp>
      <p:sp>
        <p:nvSpPr>
          <p:cNvPr id="4" name="Date Placeholder 3">
            <a:extLst>
              <a:ext uri="{FF2B5EF4-FFF2-40B4-BE49-F238E27FC236}">
                <a16:creationId xmlns:a16="http://schemas.microsoft.com/office/drawing/2014/main" id="{4D0700B2-4298-A948-8860-B9E72DF32214}"/>
              </a:ext>
            </a:extLst>
          </p:cNvPr>
          <p:cNvSpPr>
            <a:spLocks noGrp="1"/>
          </p:cNvSpPr>
          <p:nvPr>
            <p:ph type="dt" sz="half" idx="10"/>
          </p:nvPr>
        </p:nvSpPr>
        <p:spPr/>
        <p:txBody>
          <a:bodyPr/>
          <a:lstStyle/>
          <a:p>
            <a:fld id="{F1FF0504-1F77-4746-9284-EB245119CF97}" type="datetime1">
              <a:rPr lang="sv-SE" smtClean="0"/>
              <a:t>2024-02-16</a:t>
            </a:fld>
            <a:endParaRPr lang="sv-SE"/>
          </a:p>
        </p:txBody>
      </p:sp>
      <p:sp>
        <p:nvSpPr>
          <p:cNvPr id="5" name="Footer Placeholder 4">
            <a:extLst>
              <a:ext uri="{FF2B5EF4-FFF2-40B4-BE49-F238E27FC236}">
                <a16:creationId xmlns:a16="http://schemas.microsoft.com/office/drawing/2014/main" id="{A7A70969-7238-7D44-BE93-76C09D8D3B78}"/>
              </a:ext>
            </a:extLst>
          </p:cNvPr>
          <p:cNvSpPr>
            <a:spLocks noGrp="1"/>
          </p:cNvSpPr>
          <p:nvPr>
            <p:ph type="ftr" sz="quarter" idx="11"/>
          </p:nvPr>
        </p:nvSpPr>
        <p:spPr/>
        <p:txBody>
          <a:bodyPr/>
          <a:lstStyle>
            <a:lvl1pPr>
              <a:defRPr sz="1600"/>
            </a:lvl1pPr>
          </a:lstStyle>
          <a:p>
            <a:r>
              <a:rPr lang="sv-SE" dirty="0"/>
              <a:t>ambujv@berkeley.edu</a:t>
            </a:r>
          </a:p>
        </p:txBody>
      </p:sp>
      <p:sp>
        <p:nvSpPr>
          <p:cNvPr id="6" name="Slide Number Placeholder 5">
            <a:extLst>
              <a:ext uri="{FF2B5EF4-FFF2-40B4-BE49-F238E27FC236}">
                <a16:creationId xmlns:a16="http://schemas.microsoft.com/office/drawing/2014/main" id="{8D222DDE-F5B8-2A43-845B-138DB4E027B4}"/>
              </a:ext>
            </a:extLst>
          </p:cNvPr>
          <p:cNvSpPr>
            <a:spLocks noGrp="1"/>
          </p:cNvSpPr>
          <p:nvPr>
            <p:ph type="sldNum" sz="quarter" idx="12"/>
          </p:nvPr>
        </p:nvSpPr>
        <p:spPr/>
        <p:txBody>
          <a:bodyPr/>
          <a:lstStyle>
            <a:lvl1pPr>
              <a:defRPr sz="1600"/>
            </a:lvl1pPr>
          </a:lstStyle>
          <a:p>
            <a:fld id="{687B7451-1438-CB4A-8106-82A64F1C7D7B}" type="slidenum">
              <a:rPr lang="sv-SE" smtClean="0"/>
              <a:pPr/>
              <a:t>‹#›</a:t>
            </a:fld>
            <a:endParaRPr lang="sv-SE" dirty="0"/>
          </a:p>
        </p:txBody>
      </p:sp>
    </p:spTree>
    <p:extLst>
      <p:ext uri="{BB962C8B-B14F-4D97-AF65-F5344CB8AC3E}">
        <p14:creationId xmlns:p14="http://schemas.microsoft.com/office/powerpoint/2010/main" val="3243085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DEE754-A609-214C-B8F6-79F94B8E941B}"/>
              </a:ext>
            </a:extLst>
          </p:cNvPr>
          <p:cNvSpPr>
            <a:spLocks noGrp="1"/>
          </p:cNvSpPr>
          <p:nvPr>
            <p:ph type="title"/>
          </p:nvPr>
        </p:nvSpPr>
        <p:spPr/>
        <p:txBody>
          <a:bodyPr/>
          <a:lstStyle/>
          <a:p>
            <a:r>
              <a:rPr lang="en-GB"/>
              <a:t>Click to edit Master title style</a:t>
            </a:r>
            <a:endParaRPr lang="sv-SE"/>
          </a:p>
        </p:txBody>
      </p:sp>
      <p:sp>
        <p:nvSpPr>
          <p:cNvPr id="3" name="Vertical Text Placeholder 2">
            <a:extLst>
              <a:ext uri="{FF2B5EF4-FFF2-40B4-BE49-F238E27FC236}">
                <a16:creationId xmlns:a16="http://schemas.microsoft.com/office/drawing/2014/main" id="{403113D1-2C64-9C40-915D-1112C0CCB3E9}"/>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sv-SE"/>
          </a:p>
        </p:txBody>
      </p:sp>
      <p:sp>
        <p:nvSpPr>
          <p:cNvPr id="4" name="Date Placeholder 3">
            <a:extLst>
              <a:ext uri="{FF2B5EF4-FFF2-40B4-BE49-F238E27FC236}">
                <a16:creationId xmlns:a16="http://schemas.microsoft.com/office/drawing/2014/main" id="{3E6F81DF-9877-AA44-A585-D6D38AC66498}"/>
              </a:ext>
            </a:extLst>
          </p:cNvPr>
          <p:cNvSpPr>
            <a:spLocks noGrp="1"/>
          </p:cNvSpPr>
          <p:nvPr>
            <p:ph type="dt" sz="half" idx="10"/>
          </p:nvPr>
        </p:nvSpPr>
        <p:spPr/>
        <p:txBody>
          <a:bodyPr/>
          <a:lstStyle/>
          <a:p>
            <a:fld id="{B8E4AAE7-4F75-47CE-8993-CA4E3E156413}" type="datetime1">
              <a:rPr lang="sv-SE" smtClean="0"/>
              <a:t>2024-02-16</a:t>
            </a:fld>
            <a:endParaRPr lang="sv-SE"/>
          </a:p>
        </p:txBody>
      </p:sp>
      <p:sp>
        <p:nvSpPr>
          <p:cNvPr id="5" name="Footer Placeholder 4">
            <a:extLst>
              <a:ext uri="{FF2B5EF4-FFF2-40B4-BE49-F238E27FC236}">
                <a16:creationId xmlns:a16="http://schemas.microsoft.com/office/drawing/2014/main" id="{B6D8C8BD-A508-C649-8DE5-41F6254C3EFF}"/>
              </a:ext>
            </a:extLst>
          </p:cNvPr>
          <p:cNvSpPr>
            <a:spLocks noGrp="1"/>
          </p:cNvSpPr>
          <p:nvPr>
            <p:ph type="ftr" sz="quarter" idx="11"/>
          </p:nvPr>
        </p:nvSpPr>
        <p:spPr/>
        <p:txBody>
          <a:bodyPr/>
          <a:lstStyle>
            <a:lvl1pPr>
              <a:defRPr sz="1600"/>
            </a:lvl1pPr>
          </a:lstStyle>
          <a:p>
            <a:r>
              <a:rPr lang="sv-SE" dirty="0"/>
              <a:t>ambujv@berkeley.edu</a:t>
            </a:r>
          </a:p>
        </p:txBody>
      </p:sp>
      <p:sp>
        <p:nvSpPr>
          <p:cNvPr id="6" name="Slide Number Placeholder 5">
            <a:extLst>
              <a:ext uri="{FF2B5EF4-FFF2-40B4-BE49-F238E27FC236}">
                <a16:creationId xmlns:a16="http://schemas.microsoft.com/office/drawing/2014/main" id="{1DC9FB52-64AB-5245-B2DE-A1CDDF57821C}"/>
              </a:ext>
            </a:extLst>
          </p:cNvPr>
          <p:cNvSpPr>
            <a:spLocks noGrp="1"/>
          </p:cNvSpPr>
          <p:nvPr>
            <p:ph type="sldNum" sz="quarter" idx="12"/>
          </p:nvPr>
        </p:nvSpPr>
        <p:spPr/>
        <p:txBody>
          <a:bodyPr/>
          <a:lstStyle>
            <a:lvl1pPr>
              <a:defRPr sz="1600"/>
            </a:lvl1pPr>
          </a:lstStyle>
          <a:p>
            <a:fld id="{687B7451-1438-CB4A-8106-82A64F1C7D7B}" type="slidenum">
              <a:rPr lang="sv-SE" smtClean="0"/>
              <a:pPr/>
              <a:t>‹#›</a:t>
            </a:fld>
            <a:endParaRPr lang="sv-SE" dirty="0"/>
          </a:p>
        </p:txBody>
      </p:sp>
    </p:spTree>
    <p:extLst>
      <p:ext uri="{BB962C8B-B14F-4D97-AF65-F5344CB8AC3E}">
        <p14:creationId xmlns:p14="http://schemas.microsoft.com/office/powerpoint/2010/main" val="27443659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C3CAE43-1C87-9E43-9A35-0A8EC51F09DD}"/>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sv-SE"/>
          </a:p>
        </p:txBody>
      </p:sp>
      <p:sp>
        <p:nvSpPr>
          <p:cNvPr id="3" name="Vertical Text Placeholder 2">
            <a:extLst>
              <a:ext uri="{FF2B5EF4-FFF2-40B4-BE49-F238E27FC236}">
                <a16:creationId xmlns:a16="http://schemas.microsoft.com/office/drawing/2014/main" id="{142C51FE-3B80-694F-A68D-B19C4EFB2DD6}"/>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sv-SE"/>
          </a:p>
        </p:txBody>
      </p:sp>
      <p:sp>
        <p:nvSpPr>
          <p:cNvPr id="4" name="Date Placeholder 3">
            <a:extLst>
              <a:ext uri="{FF2B5EF4-FFF2-40B4-BE49-F238E27FC236}">
                <a16:creationId xmlns:a16="http://schemas.microsoft.com/office/drawing/2014/main" id="{ADF93014-238E-7248-B59D-6E6FF6A2BFA4}"/>
              </a:ext>
            </a:extLst>
          </p:cNvPr>
          <p:cNvSpPr>
            <a:spLocks noGrp="1"/>
          </p:cNvSpPr>
          <p:nvPr>
            <p:ph type="dt" sz="half" idx="10"/>
          </p:nvPr>
        </p:nvSpPr>
        <p:spPr/>
        <p:txBody>
          <a:bodyPr/>
          <a:lstStyle/>
          <a:p>
            <a:fld id="{76E78D2F-C449-4C7C-9333-84C01FB7568D}" type="datetime1">
              <a:rPr lang="sv-SE" smtClean="0"/>
              <a:t>2024-02-16</a:t>
            </a:fld>
            <a:endParaRPr lang="sv-SE"/>
          </a:p>
        </p:txBody>
      </p:sp>
      <p:sp>
        <p:nvSpPr>
          <p:cNvPr id="5" name="Footer Placeholder 4">
            <a:extLst>
              <a:ext uri="{FF2B5EF4-FFF2-40B4-BE49-F238E27FC236}">
                <a16:creationId xmlns:a16="http://schemas.microsoft.com/office/drawing/2014/main" id="{445803A0-7636-FC4C-8EB3-AFF383645D72}"/>
              </a:ext>
            </a:extLst>
          </p:cNvPr>
          <p:cNvSpPr>
            <a:spLocks noGrp="1"/>
          </p:cNvSpPr>
          <p:nvPr>
            <p:ph type="ftr" sz="quarter" idx="11"/>
          </p:nvPr>
        </p:nvSpPr>
        <p:spPr/>
        <p:txBody>
          <a:bodyPr/>
          <a:lstStyle>
            <a:lvl1pPr>
              <a:defRPr sz="1600"/>
            </a:lvl1pPr>
          </a:lstStyle>
          <a:p>
            <a:r>
              <a:rPr lang="sv-SE" dirty="0"/>
              <a:t>ambujv@berkeley.edu</a:t>
            </a:r>
          </a:p>
        </p:txBody>
      </p:sp>
      <p:sp>
        <p:nvSpPr>
          <p:cNvPr id="6" name="Slide Number Placeholder 5">
            <a:extLst>
              <a:ext uri="{FF2B5EF4-FFF2-40B4-BE49-F238E27FC236}">
                <a16:creationId xmlns:a16="http://schemas.microsoft.com/office/drawing/2014/main" id="{CB32DA3C-801A-864F-B858-64B6551D4E1E}"/>
              </a:ext>
            </a:extLst>
          </p:cNvPr>
          <p:cNvSpPr>
            <a:spLocks noGrp="1"/>
          </p:cNvSpPr>
          <p:nvPr>
            <p:ph type="sldNum" sz="quarter" idx="12"/>
          </p:nvPr>
        </p:nvSpPr>
        <p:spPr/>
        <p:txBody>
          <a:bodyPr/>
          <a:lstStyle>
            <a:lvl1pPr>
              <a:defRPr sz="1600"/>
            </a:lvl1pPr>
          </a:lstStyle>
          <a:p>
            <a:fld id="{687B7451-1438-CB4A-8106-82A64F1C7D7B}" type="slidenum">
              <a:rPr lang="sv-SE" smtClean="0"/>
              <a:pPr/>
              <a:t>‹#›</a:t>
            </a:fld>
            <a:endParaRPr lang="sv-SE" dirty="0"/>
          </a:p>
        </p:txBody>
      </p:sp>
    </p:spTree>
    <p:extLst>
      <p:ext uri="{BB962C8B-B14F-4D97-AF65-F5344CB8AC3E}">
        <p14:creationId xmlns:p14="http://schemas.microsoft.com/office/powerpoint/2010/main" val="30293528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70131D-C728-F34A-850F-C494964B68F8}"/>
              </a:ext>
            </a:extLst>
          </p:cNvPr>
          <p:cNvSpPr>
            <a:spLocks noGrp="1"/>
          </p:cNvSpPr>
          <p:nvPr>
            <p:ph type="title"/>
          </p:nvPr>
        </p:nvSpPr>
        <p:spPr/>
        <p:txBody>
          <a:bodyPr/>
          <a:lstStyle/>
          <a:p>
            <a:r>
              <a:rPr lang="en-GB"/>
              <a:t>Click to edit Master title style</a:t>
            </a:r>
            <a:endParaRPr lang="sv-SE"/>
          </a:p>
        </p:txBody>
      </p:sp>
      <p:sp>
        <p:nvSpPr>
          <p:cNvPr id="3" name="Content Placeholder 2">
            <a:extLst>
              <a:ext uri="{FF2B5EF4-FFF2-40B4-BE49-F238E27FC236}">
                <a16:creationId xmlns:a16="http://schemas.microsoft.com/office/drawing/2014/main" id="{0E915FAE-C498-5F42-9013-24499AFB0294}"/>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sv-SE"/>
          </a:p>
        </p:txBody>
      </p:sp>
      <p:sp>
        <p:nvSpPr>
          <p:cNvPr id="4" name="Date Placeholder 3">
            <a:extLst>
              <a:ext uri="{FF2B5EF4-FFF2-40B4-BE49-F238E27FC236}">
                <a16:creationId xmlns:a16="http://schemas.microsoft.com/office/drawing/2014/main" id="{93C5D13D-3C8A-424D-845B-6D6E717FD2BD}"/>
              </a:ext>
            </a:extLst>
          </p:cNvPr>
          <p:cNvSpPr>
            <a:spLocks noGrp="1"/>
          </p:cNvSpPr>
          <p:nvPr>
            <p:ph type="dt" sz="half" idx="10"/>
          </p:nvPr>
        </p:nvSpPr>
        <p:spPr/>
        <p:txBody>
          <a:bodyPr/>
          <a:lstStyle/>
          <a:p>
            <a:fld id="{35890D81-9E74-4920-91BA-8BD47836CBB8}" type="datetime1">
              <a:rPr lang="sv-SE" smtClean="0"/>
              <a:t>2024-02-16</a:t>
            </a:fld>
            <a:endParaRPr lang="sv-SE"/>
          </a:p>
        </p:txBody>
      </p:sp>
      <p:sp>
        <p:nvSpPr>
          <p:cNvPr id="5" name="Footer Placeholder 4">
            <a:extLst>
              <a:ext uri="{FF2B5EF4-FFF2-40B4-BE49-F238E27FC236}">
                <a16:creationId xmlns:a16="http://schemas.microsoft.com/office/drawing/2014/main" id="{A0BB9688-D3F3-8F45-AB3B-13ACE359C052}"/>
              </a:ext>
            </a:extLst>
          </p:cNvPr>
          <p:cNvSpPr>
            <a:spLocks noGrp="1"/>
          </p:cNvSpPr>
          <p:nvPr>
            <p:ph type="ftr" sz="quarter" idx="11"/>
          </p:nvPr>
        </p:nvSpPr>
        <p:spPr/>
        <p:txBody>
          <a:bodyPr/>
          <a:lstStyle>
            <a:lvl1pPr>
              <a:defRPr sz="1600"/>
            </a:lvl1pPr>
          </a:lstStyle>
          <a:p>
            <a:r>
              <a:rPr lang="sv-SE" dirty="0"/>
              <a:t>ambujv@berkeley.edu</a:t>
            </a:r>
          </a:p>
        </p:txBody>
      </p:sp>
      <p:sp>
        <p:nvSpPr>
          <p:cNvPr id="6" name="Slide Number Placeholder 5">
            <a:extLst>
              <a:ext uri="{FF2B5EF4-FFF2-40B4-BE49-F238E27FC236}">
                <a16:creationId xmlns:a16="http://schemas.microsoft.com/office/drawing/2014/main" id="{B4D55ADB-00AD-CE49-ADA6-DCF8CE0A3A1D}"/>
              </a:ext>
            </a:extLst>
          </p:cNvPr>
          <p:cNvSpPr>
            <a:spLocks noGrp="1"/>
          </p:cNvSpPr>
          <p:nvPr>
            <p:ph type="sldNum" sz="quarter" idx="12"/>
          </p:nvPr>
        </p:nvSpPr>
        <p:spPr/>
        <p:txBody>
          <a:bodyPr/>
          <a:lstStyle>
            <a:lvl1pPr>
              <a:defRPr sz="1600"/>
            </a:lvl1pPr>
          </a:lstStyle>
          <a:p>
            <a:fld id="{687B7451-1438-CB4A-8106-82A64F1C7D7B}" type="slidenum">
              <a:rPr lang="sv-SE" smtClean="0"/>
              <a:pPr/>
              <a:t>‹#›</a:t>
            </a:fld>
            <a:endParaRPr lang="sv-SE" dirty="0"/>
          </a:p>
        </p:txBody>
      </p:sp>
    </p:spTree>
    <p:extLst>
      <p:ext uri="{BB962C8B-B14F-4D97-AF65-F5344CB8AC3E}">
        <p14:creationId xmlns:p14="http://schemas.microsoft.com/office/powerpoint/2010/main" val="10883054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C86C4B-A05F-F44D-A483-822DE013737B}"/>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sv-SE"/>
          </a:p>
        </p:txBody>
      </p:sp>
      <p:sp>
        <p:nvSpPr>
          <p:cNvPr id="3" name="Text Placeholder 2">
            <a:extLst>
              <a:ext uri="{FF2B5EF4-FFF2-40B4-BE49-F238E27FC236}">
                <a16:creationId xmlns:a16="http://schemas.microsoft.com/office/drawing/2014/main" id="{FFB0F4B5-0E8D-8246-9997-A447009C266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99FB69D5-C498-9F4A-B2E5-EB75E7BA4F63}"/>
              </a:ext>
            </a:extLst>
          </p:cNvPr>
          <p:cNvSpPr>
            <a:spLocks noGrp="1"/>
          </p:cNvSpPr>
          <p:nvPr>
            <p:ph type="dt" sz="half" idx="10"/>
          </p:nvPr>
        </p:nvSpPr>
        <p:spPr/>
        <p:txBody>
          <a:bodyPr/>
          <a:lstStyle/>
          <a:p>
            <a:fld id="{629CF59E-F9A8-45AD-BF04-FFC34345DD7A}" type="datetime1">
              <a:rPr lang="sv-SE" smtClean="0"/>
              <a:t>2024-02-16</a:t>
            </a:fld>
            <a:endParaRPr lang="sv-SE"/>
          </a:p>
        </p:txBody>
      </p:sp>
      <p:sp>
        <p:nvSpPr>
          <p:cNvPr id="5" name="Footer Placeholder 4">
            <a:extLst>
              <a:ext uri="{FF2B5EF4-FFF2-40B4-BE49-F238E27FC236}">
                <a16:creationId xmlns:a16="http://schemas.microsoft.com/office/drawing/2014/main" id="{CEE5D3C3-B626-F842-8394-8B677FF30CC4}"/>
              </a:ext>
            </a:extLst>
          </p:cNvPr>
          <p:cNvSpPr>
            <a:spLocks noGrp="1"/>
          </p:cNvSpPr>
          <p:nvPr>
            <p:ph type="ftr" sz="quarter" idx="11"/>
          </p:nvPr>
        </p:nvSpPr>
        <p:spPr/>
        <p:txBody>
          <a:bodyPr/>
          <a:lstStyle>
            <a:lvl1pPr>
              <a:defRPr sz="1600"/>
            </a:lvl1pPr>
          </a:lstStyle>
          <a:p>
            <a:r>
              <a:rPr lang="sv-SE" dirty="0"/>
              <a:t>ambujv@berkeley.edu</a:t>
            </a:r>
          </a:p>
        </p:txBody>
      </p:sp>
      <p:sp>
        <p:nvSpPr>
          <p:cNvPr id="6" name="Slide Number Placeholder 5">
            <a:extLst>
              <a:ext uri="{FF2B5EF4-FFF2-40B4-BE49-F238E27FC236}">
                <a16:creationId xmlns:a16="http://schemas.microsoft.com/office/drawing/2014/main" id="{3964FC98-6B46-4044-AF14-C47A6E69DCDC}"/>
              </a:ext>
            </a:extLst>
          </p:cNvPr>
          <p:cNvSpPr>
            <a:spLocks noGrp="1"/>
          </p:cNvSpPr>
          <p:nvPr>
            <p:ph type="sldNum" sz="quarter" idx="12"/>
          </p:nvPr>
        </p:nvSpPr>
        <p:spPr/>
        <p:txBody>
          <a:bodyPr/>
          <a:lstStyle>
            <a:lvl1pPr>
              <a:defRPr sz="1600"/>
            </a:lvl1pPr>
          </a:lstStyle>
          <a:p>
            <a:fld id="{687B7451-1438-CB4A-8106-82A64F1C7D7B}" type="slidenum">
              <a:rPr lang="sv-SE" smtClean="0"/>
              <a:pPr/>
              <a:t>‹#›</a:t>
            </a:fld>
            <a:endParaRPr lang="sv-SE" dirty="0"/>
          </a:p>
        </p:txBody>
      </p:sp>
    </p:spTree>
    <p:extLst>
      <p:ext uri="{BB962C8B-B14F-4D97-AF65-F5344CB8AC3E}">
        <p14:creationId xmlns:p14="http://schemas.microsoft.com/office/powerpoint/2010/main" val="32655729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11BE2-8816-4744-9456-935CCB79AFE3}"/>
              </a:ext>
            </a:extLst>
          </p:cNvPr>
          <p:cNvSpPr>
            <a:spLocks noGrp="1"/>
          </p:cNvSpPr>
          <p:nvPr>
            <p:ph type="title"/>
          </p:nvPr>
        </p:nvSpPr>
        <p:spPr/>
        <p:txBody>
          <a:bodyPr/>
          <a:lstStyle/>
          <a:p>
            <a:r>
              <a:rPr lang="en-GB"/>
              <a:t>Click to edit Master title style</a:t>
            </a:r>
            <a:endParaRPr lang="sv-SE"/>
          </a:p>
        </p:txBody>
      </p:sp>
      <p:sp>
        <p:nvSpPr>
          <p:cNvPr id="3" name="Content Placeholder 2">
            <a:extLst>
              <a:ext uri="{FF2B5EF4-FFF2-40B4-BE49-F238E27FC236}">
                <a16:creationId xmlns:a16="http://schemas.microsoft.com/office/drawing/2014/main" id="{C85968FA-E42F-C44F-A843-AD42ECC70FB5}"/>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sv-SE"/>
          </a:p>
        </p:txBody>
      </p:sp>
      <p:sp>
        <p:nvSpPr>
          <p:cNvPr id="4" name="Content Placeholder 3">
            <a:extLst>
              <a:ext uri="{FF2B5EF4-FFF2-40B4-BE49-F238E27FC236}">
                <a16:creationId xmlns:a16="http://schemas.microsoft.com/office/drawing/2014/main" id="{2C4456BA-9694-7640-BE5C-B9BD678E0EEA}"/>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sv-SE"/>
          </a:p>
        </p:txBody>
      </p:sp>
      <p:sp>
        <p:nvSpPr>
          <p:cNvPr id="5" name="Date Placeholder 4">
            <a:extLst>
              <a:ext uri="{FF2B5EF4-FFF2-40B4-BE49-F238E27FC236}">
                <a16:creationId xmlns:a16="http://schemas.microsoft.com/office/drawing/2014/main" id="{ED705163-785E-584E-944F-0A288E88E367}"/>
              </a:ext>
            </a:extLst>
          </p:cNvPr>
          <p:cNvSpPr>
            <a:spLocks noGrp="1"/>
          </p:cNvSpPr>
          <p:nvPr>
            <p:ph type="dt" sz="half" idx="10"/>
          </p:nvPr>
        </p:nvSpPr>
        <p:spPr/>
        <p:txBody>
          <a:bodyPr/>
          <a:lstStyle/>
          <a:p>
            <a:fld id="{AB3E296F-6E2F-4943-941A-67423902EE89}" type="datetime1">
              <a:rPr lang="sv-SE" smtClean="0"/>
              <a:t>2024-02-16</a:t>
            </a:fld>
            <a:endParaRPr lang="sv-SE"/>
          </a:p>
        </p:txBody>
      </p:sp>
      <p:sp>
        <p:nvSpPr>
          <p:cNvPr id="6" name="Footer Placeholder 5">
            <a:extLst>
              <a:ext uri="{FF2B5EF4-FFF2-40B4-BE49-F238E27FC236}">
                <a16:creationId xmlns:a16="http://schemas.microsoft.com/office/drawing/2014/main" id="{80964741-0439-A941-A719-A48735C6E13E}"/>
              </a:ext>
            </a:extLst>
          </p:cNvPr>
          <p:cNvSpPr>
            <a:spLocks noGrp="1"/>
          </p:cNvSpPr>
          <p:nvPr>
            <p:ph type="ftr" sz="quarter" idx="11"/>
          </p:nvPr>
        </p:nvSpPr>
        <p:spPr/>
        <p:txBody>
          <a:bodyPr/>
          <a:lstStyle>
            <a:lvl1pPr>
              <a:defRPr sz="1600"/>
            </a:lvl1pPr>
          </a:lstStyle>
          <a:p>
            <a:r>
              <a:rPr lang="sv-SE" dirty="0"/>
              <a:t>ambujv@berkeley.edu</a:t>
            </a:r>
          </a:p>
        </p:txBody>
      </p:sp>
      <p:sp>
        <p:nvSpPr>
          <p:cNvPr id="7" name="Slide Number Placeholder 6">
            <a:extLst>
              <a:ext uri="{FF2B5EF4-FFF2-40B4-BE49-F238E27FC236}">
                <a16:creationId xmlns:a16="http://schemas.microsoft.com/office/drawing/2014/main" id="{4912FAA6-4735-A24C-AF1A-38B354B2A1E0}"/>
              </a:ext>
            </a:extLst>
          </p:cNvPr>
          <p:cNvSpPr>
            <a:spLocks noGrp="1"/>
          </p:cNvSpPr>
          <p:nvPr>
            <p:ph type="sldNum" sz="quarter" idx="12"/>
          </p:nvPr>
        </p:nvSpPr>
        <p:spPr/>
        <p:txBody>
          <a:bodyPr/>
          <a:lstStyle>
            <a:lvl1pPr>
              <a:defRPr sz="1600"/>
            </a:lvl1pPr>
          </a:lstStyle>
          <a:p>
            <a:fld id="{687B7451-1438-CB4A-8106-82A64F1C7D7B}" type="slidenum">
              <a:rPr lang="sv-SE" smtClean="0"/>
              <a:pPr/>
              <a:t>‹#›</a:t>
            </a:fld>
            <a:endParaRPr lang="sv-SE" dirty="0"/>
          </a:p>
        </p:txBody>
      </p:sp>
    </p:spTree>
    <p:extLst>
      <p:ext uri="{BB962C8B-B14F-4D97-AF65-F5344CB8AC3E}">
        <p14:creationId xmlns:p14="http://schemas.microsoft.com/office/powerpoint/2010/main" val="2396872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6AA5FE-9F5E-104C-89BA-0561481E3B92}"/>
              </a:ext>
            </a:extLst>
          </p:cNvPr>
          <p:cNvSpPr>
            <a:spLocks noGrp="1"/>
          </p:cNvSpPr>
          <p:nvPr>
            <p:ph type="title"/>
          </p:nvPr>
        </p:nvSpPr>
        <p:spPr>
          <a:xfrm>
            <a:off x="839788" y="365125"/>
            <a:ext cx="10515600" cy="1325563"/>
          </a:xfrm>
        </p:spPr>
        <p:txBody>
          <a:bodyPr/>
          <a:lstStyle/>
          <a:p>
            <a:r>
              <a:rPr lang="en-GB"/>
              <a:t>Click to edit Master title style</a:t>
            </a:r>
            <a:endParaRPr lang="sv-SE"/>
          </a:p>
        </p:txBody>
      </p:sp>
      <p:sp>
        <p:nvSpPr>
          <p:cNvPr id="3" name="Text Placeholder 2">
            <a:extLst>
              <a:ext uri="{FF2B5EF4-FFF2-40B4-BE49-F238E27FC236}">
                <a16:creationId xmlns:a16="http://schemas.microsoft.com/office/drawing/2014/main" id="{BA6EED72-1836-2E4E-96AB-8FDA78311CC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06D67EC4-55CE-934C-84DE-59B6C5B73F82}"/>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sv-SE"/>
          </a:p>
        </p:txBody>
      </p:sp>
      <p:sp>
        <p:nvSpPr>
          <p:cNvPr id="5" name="Text Placeholder 4">
            <a:extLst>
              <a:ext uri="{FF2B5EF4-FFF2-40B4-BE49-F238E27FC236}">
                <a16:creationId xmlns:a16="http://schemas.microsoft.com/office/drawing/2014/main" id="{763BCE47-188E-8D43-B543-01E8A77EA0D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24B47F51-7CB8-A547-89FA-06E9FCA085B2}"/>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sv-SE"/>
          </a:p>
        </p:txBody>
      </p:sp>
      <p:sp>
        <p:nvSpPr>
          <p:cNvPr id="7" name="Date Placeholder 6">
            <a:extLst>
              <a:ext uri="{FF2B5EF4-FFF2-40B4-BE49-F238E27FC236}">
                <a16:creationId xmlns:a16="http://schemas.microsoft.com/office/drawing/2014/main" id="{72CE7DC6-6F15-5746-8717-FB6F9F1480ED}"/>
              </a:ext>
            </a:extLst>
          </p:cNvPr>
          <p:cNvSpPr>
            <a:spLocks noGrp="1"/>
          </p:cNvSpPr>
          <p:nvPr>
            <p:ph type="dt" sz="half" idx="10"/>
          </p:nvPr>
        </p:nvSpPr>
        <p:spPr/>
        <p:txBody>
          <a:bodyPr/>
          <a:lstStyle/>
          <a:p>
            <a:fld id="{D65B0AFC-9D35-47DE-8D04-7562DE15629D}" type="datetime1">
              <a:rPr lang="sv-SE" smtClean="0"/>
              <a:t>2024-02-16</a:t>
            </a:fld>
            <a:endParaRPr lang="sv-SE"/>
          </a:p>
        </p:txBody>
      </p:sp>
      <p:sp>
        <p:nvSpPr>
          <p:cNvPr id="8" name="Footer Placeholder 7">
            <a:extLst>
              <a:ext uri="{FF2B5EF4-FFF2-40B4-BE49-F238E27FC236}">
                <a16:creationId xmlns:a16="http://schemas.microsoft.com/office/drawing/2014/main" id="{FD9ED5B4-35EB-8944-A1D9-9569F6BF3FB4}"/>
              </a:ext>
            </a:extLst>
          </p:cNvPr>
          <p:cNvSpPr>
            <a:spLocks noGrp="1"/>
          </p:cNvSpPr>
          <p:nvPr>
            <p:ph type="ftr" sz="quarter" idx="11"/>
          </p:nvPr>
        </p:nvSpPr>
        <p:spPr/>
        <p:txBody>
          <a:bodyPr/>
          <a:lstStyle>
            <a:lvl1pPr>
              <a:defRPr sz="1600"/>
            </a:lvl1pPr>
          </a:lstStyle>
          <a:p>
            <a:r>
              <a:rPr lang="sv-SE" dirty="0"/>
              <a:t>ambujv@berkeley.edu</a:t>
            </a:r>
          </a:p>
        </p:txBody>
      </p:sp>
      <p:sp>
        <p:nvSpPr>
          <p:cNvPr id="9" name="Slide Number Placeholder 8">
            <a:extLst>
              <a:ext uri="{FF2B5EF4-FFF2-40B4-BE49-F238E27FC236}">
                <a16:creationId xmlns:a16="http://schemas.microsoft.com/office/drawing/2014/main" id="{E7E6F6E6-7F81-3A49-8B5A-C75A2A275845}"/>
              </a:ext>
            </a:extLst>
          </p:cNvPr>
          <p:cNvSpPr>
            <a:spLocks noGrp="1"/>
          </p:cNvSpPr>
          <p:nvPr>
            <p:ph type="sldNum" sz="quarter" idx="12"/>
          </p:nvPr>
        </p:nvSpPr>
        <p:spPr/>
        <p:txBody>
          <a:bodyPr/>
          <a:lstStyle>
            <a:lvl1pPr>
              <a:defRPr sz="1600"/>
            </a:lvl1pPr>
          </a:lstStyle>
          <a:p>
            <a:fld id="{687B7451-1438-CB4A-8106-82A64F1C7D7B}" type="slidenum">
              <a:rPr lang="sv-SE" smtClean="0"/>
              <a:pPr/>
              <a:t>‹#›</a:t>
            </a:fld>
            <a:endParaRPr lang="sv-SE" dirty="0"/>
          </a:p>
        </p:txBody>
      </p:sp>
    </p:spTree>
    <p:extLst>
      <p:ext uri="{BB962C8B-B14F-4D97-AF65-F5344CB8AC3E}">
        <p14:creationId xmlns:p14="http://schemas.microsoft.com/office/powerpoint/2010/main" val="31599413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D0CCC-58A6-7B43-A715-5465C79948DD}"/>
              </a:ext>
            </a:extLst>
          </p:cNvPr>
          <p:cNvSpPr>
            <a:spLocks noGrp="1"/>
          </p:cNvSpPr>
          <p:nvPr>
            <p:ph type="title"/>
          </p:nvPr>
        </p:nvSpPr>
        <p:spPr/>
        <p:txBody>
          <a:bodyPr/>
          <a:lstStyle/>
          <a:p>
            <a:r>
              <a:rPr lang="en-GB"/>
              <a:t>Click to edit Master title style</a:t>
            </a:r>
            <a:endParaRPr lang="sv-SE"/>
          </a:p>
        </p:txBody>
      </p:sp>
      <p:sp>
        <p:nvSpPr>
          <p:cNvPr id="3" name="Date Placeholder 2">
            <a:extLst>
              <a:ext uri="{FF2B5EF4-FFF2-40B4-BE49-F238E27FC236}">
                <a16:creationId xmlns:a16="http://schemas.microsoft.com/office/drawing/2014/main" id="{35BCD7BE-FAFC-2746-A853-EDD1B4C8A8CC}"/>
              </a:ext>
            </a:extLst>
          </p:cNvPr>
          <p:cNvSpPr>
            <a:spLocks noGrp="1"/>
          </p:cNvSpPr>
          <p:nvPr>
            <p:ph type="dt" sz="half" idx="10"/>
          </p:nvPr>
        </p:nvSpPr>
        <p:spPr/>
        <p:txBody>
          <a:bodyPr/>
          <a:lstStyle/>
          <a:p>
            <a:fld id="{CDC05281-08AA-4C72-B250-2DE743C64599}" type="datetime1">
              <a:rPr lang="sv-SE" smtClean="0"/>
              <a:t>2024-02-16</a:t>
            </a:fld>
            <a:endParaRPr lang="sv-SE"/>
          </a:p>
        </p:txBody>
      </p:sp>
      <p:sp>
        <p:nvSpPr>
          <p:cNvPr id="4" name="Footer Placeholder 3">
            <a:extLst>
              <a:ext uri="{FF2B5EF4-FFF2-40B4-BE49-F238E27FC236}">
                <a16:creationId xmlns:a16="http://schemas.microsoft.com/office/drawing/2014/main" id="{57B7BFD8-C2EB-2642-93E8-3741A1387966}"/>
              </a:ext>
            </a:extLst>
          </p:cNvPr>
          <p:cNvSpPr>
            <a:spLocks noGrp="1"/>
          </p:cNvSpPr>
          <p:nvPr>
            <p:ph type="ftr" sz="quarter" idx="11"/>
          </p:nvPr>
        </p:nvSpPr>
        <p:spPr/>
        <p:txBody>
          <a:bodyPr/>
          <a:lstStyle>
            <a:lvl1pPr>
              <a:defRPr sz="1600"/>
            </a:lvl1pPr>
          </a:lstStyle>
          <a:p>
            <a:r>
              <a:rPr lang="sv-SE" dirty="0"/>
              <a:t>ambujv@berkeley.edu</a:t>
            </a:r>
          </a:p>
        </p:txBody>
      </p:sp>
      <p:sp>
        <p:nvSpPr>
          <p:cNvPr id="5" name="Slide Number Placeholder 4">
            <a:extLst>
              <a:ext uri="{FF2B5EF4-FFF2-40B4-BE49-F238E27FC236}">
                <a16:creationId xmlns:a16="http://schemas.microsoft.com/office/drawing/2014/main" id="{CECF28AB-124E-5841-96BD-21ECECF42B8A}"/>
              </a:ext>
            </a:extLst>
          </p:cNvPr>
          <p:cNvSpPr>
            <a:spLocks noGrp="1"/>
          </p:cNvSpPr>
          <p:nvPr>
            <p:ph type="sldNum" sz="quarter" idx="12"/>
          </p:nvPr>
        </p:nvSpPr>
        <p:spPr/>
        <p:txBody>
          <a:bodyPr/>
          <a:lstStyle>
            <a:lvl1pPr>
              <a:defRPr sz="1600"/>
            </a:lvl1pPr>
          </a:lstStyle>
          <a:p>
            <a:fld id="{687B7451-1438-CB4A-8106-82A64F1C7D7B}" type="slidenum">
              <a:rPr lang="sv-SE" smtClean="0"/>
              <a:pPr/>
              <a:t>‹#›</a:t>
            </a:fld>
            <a:endParaRPr lang="sv-SE" dirty="0"/>
          </a:p>
        </p:txBody>
      </p:sp>
    </p:spTree>
    <p:extLst>
      <p:ext uri="{BB962C8B-B14F-4D97-AF65-F5344CB8AC3E}">
        <p14:creationId xmlns:p14="http://schemas.microsoft.com/office/powerpoint/2010/main" val="12004774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EE8AD6F-F80D-3D4D-BFD8-3412B4207368}"/>
              </a:ext>
            </a:extLst>
          </p:cNvPr>
          <p:cNvSpPr>
            <a:spLocks noGrp="1"/>
          </p:cNvSpPr>
          <p:nvPr>
            <p:ph type="dt" sz="half" idx="10"/>
          </p:nvPr>
        </p:nvSpPr>
        <p:spPr/>
        <p:txBody>
          <a:bodyPr/>
          <a:lstStyle/>
          <a:p>
            <a:fld id="{00B2CF90-6E92-44FD-8245-32D6D58EEF14}" type="datetime1">
              <a:rPr lang="sv-SE" smtClean="0"/>
              <a:t>2024-02-16</a:t>
            </a:fld>
            <a:endParaRPr lang="sv-SE"/>
          </a:p>
        </p:txBody>
      </p:sp>
      <p:sp>
        <p:nvSpPr>
          <p:cNvPr id="3" name="Footer Placeholder 2">
            <a:extLst>
              <a:ext uri="{FF2B5EF4-FFF2-40B4-BE49-F238E27FC236}">
                <a16:creationId xmlns:a16="http://schemas.microsoft.com/office/drawing/2014/main" id="{941D8A43-65E2-1749-9F02-724EEF333E28}"/>
              </a:ext>
            </a:extLst>
          </p:cNvPr>
          <p:cNvSpPr>
            <a:spLocks noGrp="1"/>
          </p:cNvSpPr>
          <p:nvPr>
            <p:ph type="ftr" sz="quarter" idx="11"/>
          </p:nvPr>
        </p:nvSpPr>
        <p:spPr/>
        <p:txBody>
          <a:bodyPr/>
          <a:lstStyle>
            <a:lvl1pPr>
              <a:defRPr sz="1600"/>
            </a:lvl1pPr>
          </a:lstStyle>
          <a:p>
            <a:r>
              <a:rPr lang="sv-SE" dirty="0"/>
              <a:t>ambujv@berkeley.edu</a:t>
            </a:r>
          </a:p>
        </p:txBody>
      </p:sp>
      <p:sp>
        <p:nvSpPr>
          <p:cNvPr id="4" name="Slide Number Placeholder 3">
            <a:extLst>
              <a:ext uri="{FF2B5EF4-FFF2-40B4-BE49-F238E27FC236}">
                <a16:creationId xmlns:a16="http://schemas.microsoft.com/office/drawing/2014/main" id="{12C24CC1-AAA7-7647-8B5F-F38F68457200}"/>
              </a:ext>
            </a:extLst>
          </p:cNvPr>
          <p:cNvSpPr>
            <a:spLocks noGrp="1"/>
          </p:cNvSpPr>
          <p:nvPr>
            <p:ph type="sldNum" sz="quarter" idx="12"/>
          </p:nvPr>
        </p:nvSpPr>
        <p:spPr/>
        <p:txBody>
          <a:bodyPr/>
          <a:lstStyle>
            <a:lvl1pPr>
              <a:defRPr sz="1600"/>
            </a:lvl1pPr>
          </a:lstStyle>
          <a:p>
            <a:fld id="{687B7451-1438-CB4A-8106-82A64F1C7D7B}" type="slidenum">
              <a:rPr lang="sv-SE" smtClean="0"/>
              <a:pPr/>
              <a:t>‹#›</a:t>
            </a:fld>
            <a:endParaRPr lang="sv-SE" dirty="0"/>
          </a:p>
        </p:txBody>
      </p:sp>
    </p:spTree>
    <p:extLst>
      <p:ext uri="{BB962C8B-B14F-4D97-AF65-F5344CB8AC3E}">
        <p14:creationId xmlns:p14="http://schemas.microsoft.com/office/powerpoint/2010/main" val="30095444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9C874B-B46B-F746-BC0F-C565DDBA734C}"/>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sv-SE"/>
          </a:p>
        </p:txBody>
      </p:sp>
      <p:sp>
        <p:nvSpPr>
          <p:cNvPr id="3" name="Content Placeholder 2">
            <a:extLst>
              <a:ext uri="{FF2B5EF4-FFF2-40B4-BE49-F238E27FC236}">
                <a16:creationId xmlns:a16="http://schemas.microsoft.com/office/drawing/2014/main" id="{E03E06BD-75F9-B446-A018-EDF49AE9804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sv-SE"/>
          </a:p>
        </p:txBody>
      </p:sp>
      <p:sp>
        <p:nvSpPr>
          <p:cNvPr id="4" name="Text Placeholder 3">
            <a:extLst>
              <a:ext uri="{FF2B5EF4-FFF2-40B4-BE49-F238E27FC236}">
                <a16:creationId xmlns:a16="http://schemas.microsoft.com/office/drawing/2014/main" id="{57529EEB-CB90-334E-B637-AAAC392FD93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4FC87789-4183-4544-96C0-BF53F174ADA8}"/>
              </a:ext>
            </a:extLst>
          </p:cNvPr>
          <p:cNvSpPr>
            <a:spLocks noGrp="1"/>
          </p:cNvSpPr>
          <p:nvPr>
            <p:ph type="dt" sz="half" idx="10"/>
          </p:nvPr>
        </p:nvSpPr>
        <p:spPr/>
        <p:txBody>
          <a:bodyPr/>
          <a:lstStyle/>
          <a:p>
            <a:fld id="{D2E5A4AD-6130-4B7E-9316-59D70B71516C}" type="datetime1">
              <a:rPr lang="sv-SE" smtClean="0"/>
              <a:t>2024-02-16</a:t>
            </a:fld>
            <a:endParaRPr lang="sv-SE"/>
          </a:p>
        </p:txBody>
      </p:sp>
      <p:sp>
        <p:nvSpPr>
          <p:cNvPr id="6" name="Footer Placeholder 5">
            <a:extLst>
              <a:ext uri="{FF2B5EF4-FFF2-40B4-BE49-F238E27FC236}">
                <a16:creationId xmlns:a16="http://schemas.microsoft.com/office/drawing/2014/main" id="{65311638-F5F0-254C-AEAD-5FDF68AC9013}"/>
              </a:ext>
            </a:extLst>
          </p:cNvPr>
          <p:cNvSpPr>
            <a:spLocks noGrp="1"/>
          </p:cNvSpPr>
          <p:nvPr>
            <p:ph type="ftr" sz="quarter" idx="11"/>
          </p:nvPr>
        </p:nvSpPr>
        <p:spPr/>
        <p:txBody>
          <a:bodyPr/>
          <a:lstStyle>
            <a:lvl1pPr>
              <a:defRPr sz="1600"/>
            </a:lvl1pPr>
          </a:lstStyle>
          <a:p>
            <a:r>
              <a:rPr lang="sv-SE" dirty="0"/>
              <a:t>ambujv@berkeley.edu</a:t>
            </a:r>
          </a:p>
        </p:txBody>
      </p:sp>
      <p:sp>
        <p:nvSpPr>
          <p:cNvPr id="7" name="Slide Number Placeholder 6">
            <a:extLst>
              <a:ext uri="{FF2B5EF4-FFF2-40B4-BE49-F238E27FC236}">
                <a16:creationId xmlns:a16="http://schemas.microsoft.com/office/drawing/2014/main" id="{5D861172-38D6-0C42-BF5A-D1F5C4CDD316}"/>
              </a:ext>
            </a:extLst>
          </p:cNvPr>
          <p:cNvSpPr>
            <a:spLocks noGrp="1"/>
          </p:cNvSpPr>
          <p:nvPr>
            <p:ph type="sldNum" sz="quarter" idx="12"/>
          </p:nvPr>
        </p:nvSpPr>
        <p:spPr/>
        <p:txBody>
          <a:bodyPr/>
          <a:lstStyle>
            <a:lvl1pPr>
              <a:defRPr sz="1600"/>
            </a:lvl1pPr>
          </a:lstStyle>
          <a:p>
            <a:fld id="{687B7451-1438-CB4A-8106-82A64F1C7D7B}" type="slidenum">
              <a:rPr lang="sv-SE" smtClean="0"/>
              <a:pPr/>
              <a:t>‹#›</a:t>
            </a:fld>
            <a:endParaRPr lang="sv-SE" dirty="0"/>
          </a:p>
        </p:txBody>
      </p:sp>
    </p:spTree>
    <p:extLst>
      <p:ext uri="{BB962C8B-B14F-4D97-AF65-F5344CB8AC3E}">
        <p14:creationId xmlns:p14="http://schemas.microsoft.com/office/powerpoint/2010/main" val="33799650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46143-8AD1-384B-9E09-E36CAF09D656}"/>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sv-SE"/>
          </a:p>
        </p:txBody>
      </p:sp>
      <p:sp>
        <p:nvSpPr>
          <p:cNvPr id="3" name="Picture Placeholder 2">
            <a:extLst>
              <a:ext uri="{FF2B5EF4-FFF2-40B4-BE49-F238E27FC236}">
                <a16:creationId xmlns:a16="http://schemas.microsoft.com/office/drawing/2014/main" id="{A2117B9A-58EB-774C-8E3E-34CB79E9742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sv-SE"/>
          </a:p>
        </p:txBody>
      </p:sp>
      <p:sp>
        <p:nvSpPr>
          <p:cNvPr id="4" name="Text Placeholder 3">
            <a:extLst>
              <a:ext uri="{FF2B5EF4-FFF2-40B4-BE49-F238E27FC236}">
                <a16:creationId xmlns:a16="http://schemas.microsoft.com/office/drawing/2014/main" id="{1B3BC705-2E77-CD4A-896C-DA3D48460E8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E8A0D0FF-2EDB-DF46-9060-404438C06D76}"/>
              </a:ext>
            </a:extLst>
          </p:cNvPr>
          <p:cNvSpPr>
            <a:spLocks noGrp="1"/>
          </p:cNvSpPr>
          <p:nvPr>
            <p:ph type="dt" sz="half" idx="10"/>
          </p:nvPr>
        </p:nvSpPr>
        <p:spPr/>
        <p:txBody>
          <a:bodyPr/>
          <a:lstStyle/>
          <a:p>
            <a:fld id="{3050D939-7D75-4473-85E9-EAA55A48004C}" type="datetime1">
              <a:rPr lang="sv-SE" smtClean="0"/>
              <a:t>2024-02-16</a:t>
            </a:fld>
            <a:endParaRPr lang="sv-SE"/>
          </a:p>
        </p:txBody>
      </p:sp>
      <p:sp>
        <p:nvSpPr>
          <p:cNvPr id="6" name="Footer Placeholder 5">
            <a:extLst>
              <a:ext uri="{FF2B5EF4-FFF2-40B4-BE49-F238E27FC236}">
                <a16:creationId xmlns:a16="http://schemas.microsoft.com/office/drawing/2014/main" id="{5CF7FCC4-D106-1A42-9D2E-36CC6E582D4B}"/>
              </a:ext>
            </a:extLst>
          </p:cNvPr>
          <p:cNvSpPr>
            <a:spLocks noGrp="1"/>
          </p:cNvSpPr>
          <p:nvPr>
            <p:ph type="ftr" sz="quarter" idx="11"/>
          </p:nvPr>
        </p:nvSpPr>
        <p:spPr/>
        <p:txBody>
          <a:bodyPr/>
          <a:lstStyle>
            <a:lvl1pPr>
              <a:defRPr sz="1600"/>
            </a:lvl1pPr>
          </a:lstStyle>
          <a:p>
            <a:r>
              <a:rPr lang="sv-SE" dirty="0"/>
              <a:t>ambujv@berkeley.edu</a:t>
            </a:r>
          </a:p>
        </p:txBody>
      </p:sp>
      <p:sp>
        <p:nvSpPr>
          <p:cNvPr id="7" name="Slide Number Placeholder 6">
            <a:extLst>
              <a:ext uri="{FF2B5EF4-FFF2-40B4-BE49-F238E27FC236}">
                <a16:creationId xmlns:a16="http://schemas.microsoft.com/office/drawing/2014/main" id="{7DB6790D-9981-F24F-85F6-5132D2764186}"/>
              </a:ext>
            </a:extLst>
          </p:cNvPr>
          <p:cNvSpPr>
            <a:spLocks noGrp="1"/>
          </p:cNvSpPr>
          <p:nvPr>
            <p:ph type="sldNum" sz="quarter" idx="12"/>
          </p:nvPr>
        </p:nvSpPr>
        <p:spPr/>
        <p:txBody>
          <a:bodyPr/>
          <a:lstStyle>
            <a:lvl1pPr>
              <a:defRPr sz="1600"/>
            </a:lvl1pPr>
          </a:lstStyle>
          <a:p>
            <a:fld id="{687B7451-1438-CB4A-8106-82A64F1C7D7B}" type="slidenum">
              <a:rPr lang="sv-SE" smtClean="0"/>
              <a:pPr/>
              <a:t>‹#›</a:t>
            </a:fld>
            <a:endParaRPr lang="sv-SE" dirty="0"/>
          </a:p>
        </p:txBody>
      </p:sp>
    </p:spTree>
    <p:extLst>
      <p:ext uri="{BB962C8B-B14F-4D97-AF65-F5344CB8AC3E}">
        <p14:creationId xmlns:p14="http://schemas.microsoft.com/office/powerpoint/2010/main" val="41455566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9A60990-C9C0-2946-817E-7880E9A4480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sv-SE"/>
          </a:p>
        </p:txBody>
      </p:sp>
      <p:sp>
        <p:nvSpPr>
          <p:cNvPr id="3" name="Text Placeholder 2">
            <a:extLst>
              <a:ext uri="{FF2B5EF4-FFF2-40B4-BE49-F238E27FC236}">
                <a16:creationId xmlns:a16="http://schemas.microsoft.com/office/drawing/2014/main" id="{BF6BDD58-72AB-A845-91D3-7083F407FD3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sv-SE"/>
          </a:p>
        </p:txBody>
      </p:sp>
      <p:sp>
        <p:nvSpPr>
          <p:cNvPr id="4" name="Date Placeholder 3">
            <a:extLst>
              <a:ext uri="{FF2B5EF4-FFF2-40B4-BE49-F238E27FC236}">
                <a16:creationId xmlns:a16="http://schemas.microsoft.com/office/drawing/2014/main" id="{3DEEDAA8-551F-D14B-95E3-2C4655D8811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D97477F-BAC6-416F-AEAF-A2B58818030B}" type="datetime1">
              <a:rPr lang="sv-SE" smtClean="0"/>
              <a:t>2024-02-16</a:t>
            </a:fld>
            <a:endParaRPr lang="sv-SE"/>
          </a:p>
        </p:txBody>
      </p:sp>
      <p:sp>
        <p:nvSpPr>
          <p:cNvPr id="5" name="Footer Placeholder 4">
            <a:extLst>
              <a:ext uri="{FF2B5EF4-FFF2-40B4-BE49-F238E27FC236}">
                <a16:creationId xmlns:a16="http://schemas.microsoft.com/office/drawing/2014/main" id="{DCBE7EE4-8B77-8048-AD76-092D4F0ECB3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sv-SE"/>
              <a:t>ambujv@berkeley.edu</a:t>
            </a:r>
          </a:p>
        </p:txBody>
      </p:sp>
      <p:sp>
        <p:nvSpPr>
          <p:cNvPr id="6" name="Slide Number Placeholder 5">
            <a:extLst>
              <a:ext uri="{FF2B5EF4-FFF2-40B4-BE49-F238E27FC236}">
                <a16:creationId xmlns:a16="http://schemas.microsoft.com/office/drawing/2014/main" id="{21332DB7-1245-884F-A8A8-E8E778EC602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87B7451-1438-CB4A-8106-82A64F1C7D7B}" type="slidenum">
              <a:rPr lang="sv-SE" smtClean="0"/>
              <a:t>‹#›</a:t>
            </a:fld>
            <a:endParaRPr lang="sv-SE"/>
          </a:p>
        </p:txBody>
      </p:sp>
    </p:spTree>
    <p:extLst>
      <p:ext uri="{BB962C8B-B14F-4D97-AF65-F5344CB8AC3E}">
        <p14:creationId xmlns:p14="http://schemas.microsoft.com/office/powerpoint/2010/main" val="20067372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ambujv@nus.edu.sg"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jp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50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68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hyperlink" Target="https://cdn-shop.adafruit.com/datasheets/FLR-100WAS-RGB.pdf" TargetMode="Externa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5.wmf"/><Relationship Id="rId2" Type="http://schemas.openxmlformats.org/officeDocument/2006/relationships/oleObject" Target="../embeddings/oleObject1.bin"/><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37.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32.jpeg"/><Relationship Id="rId4" Type="http://schemas.openxmlformats.org/officeDocument/2006/relationships/image" Target="../media/image31.png"/></Relationships>
</file>

<file path=ppt/slides/_rels/slide38.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35.jpg"/><Relationship Id="rId4" Type="http://schemas.openxmlformats.org/officeDocument/2006/relationships/image" Target="../media/image34.jpg"/></Relationships>
</file>

<file path=ppt/slides/_rels/slide3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slideLayout" Target="../slideLayouts/slideLayout2.xml"/><Relationship Id="rId5" Type="http://schemas.openxmlformats.org/officeDocument/2006/relationships/image" Target="../media/image40.jpeg"/><Relationship Id="rId4" Type="http://schemas.openxmlformats.org/officeDocument/2006/relationships/image" Target="../media/image39.jpeg"/></Relationships>
</file>

<file path=ppt/slides/_rels/slide42.xml.rels><?xml version="1.0" encoding="UTF-8" standalone="yes"?>
<Relationships xmlns="http://schemas.openxmlformats.org/package/2006/relationships"><Relationship Id="rId2" Type="http://schemas.openxmlformats.org/officeDocument/2006/relationships/image" Target="../media/image41.tif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6.jpeg"/><Relationship Id="rId1" Type="http://schemas.openxmlformats.org/officeDocument/2006/relationships/slideLayout" Target="../slideLayouts/slideLayout2.xml"/><Relationship Id="rId4" Type="http://schemas.openxmlformats.org/officeDocument/2006/relationships/image" Target="../media/image48.jpeg"/></Relationships>
</file>

<file path=ppt/slides/_rels/slide49.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3.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54.jp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57.jpeg"/><Relationship Id="rId4" Type="http://schemas.openxmlformats.org/officeDocument/2006/relationships/image" Target="../media/image56.png"/></Relationships>
</file>

<file path=ppt/slides/_rels/slide65.xml.rels><?xml version="1.0" encoding="UTF-8" standalone="yes"?>
<Relationships xmlns="http://schemas.openxmlformats.org/package/2006/relationships"><Relationship Id="rId2" Type="http://schemas.openxmlformats.org/officeDocument/2006/relationships/image" Target="../media/image58.emf"/><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59.emf"/><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65.jpe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65.jpeg"/></Relationships>
</file>

<file path=ppt/slides/_rels/slide8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slide" Target="slide86.xml"/></Relationships>
</file>

<file path=ppt/slides/_rels/slide83.xml.rels><?xml version="1.0" encoding="UTF-8" standalone="yes"?>
<Relationships xmlns="http://schemas.openxmlformats.org/package/2006/relationships"><Relationship Id="rId2" Type="http://schemas.openxmlformats.org/officeDocument/2006/relationships/image" Target="../media/image68.emf"/><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71.emf"/><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hyperlink" Target="mailto:I7-7700@3.6GHz" TargetMode="External"/><Relationship Id="rId4" Type="http://schemas.openxmlformats.org/officeDocument/2006/relationships/hyperlink" Target="mailto:I7-7600U@2.8GHz" TargetMode="Externa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hyperlink" Target="mailto:ambujv@nus.edu.sg" TargetMode="External"/><Relationship Id="rId2" Type="http://schemas.openxmlformats.org/officeDocument/2006/relationships/notesSlide" Target="../notesSlides/notesSlide37.xml"/><Relationship Id="rId1" Type="http://schemas.openxmlformats.org/officeDocument/2006/relationships/slideLayout" Target="../slideLayouts/slideLayout1.xml"/><Relationship Id="rId4" Type="http://schemas.openxmlformats.org/officeDocument/2006/relationships/image" Target="../media/image1.jp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094373" y="1994565"/>
            <a:ext cx="8003247" cy="1509963"/>
          </a:xfrm>
        </p:spPr>
        <p:txBody>
          <a:bodyPr>
            <a:normAutofit fontScale="90000"/>
          </a:bodyPr>
          <a:lstStyle/>
          <a:p>
            <a:r>
              <a:rPr lang="en-GB" sz="8000" u="none" strike="noStrike" dirty="0">
                <a:effectLst/>
                <a:latin typeface="+mn-lt"/>
              </a:rPr>
              <a:t>Wireless Networking</a:t>
            </a:r>
            <a:endParaRPr lang="en-US" sz="62500" dirty="0">
              <a:latin typeface="+mn-lt"/>
            </a:endParaRPr>
          </a:p>
        </p:txBody>
      </p:sp>
      <p:sp>
        <p:nvSpPr>
          <p:cNvPr id="3" name="Subtitle 2"/>
          <p:cNvSpPr>
            <a:spLocks noGrp="1"/>
          </p:cNvSpPr>
          <p:nvPr>
            <p:ph type="subTitle" idx="1"/>
          </p:nvPr>
        </p:nvSpPr>
        <p:spPr>
          <a:xfrm>
            <a:off x="2994648" y="4039445"/>
            <a:ext cx="6202696" cy="2229859"/>
          </a:xfrm>
        </p:spPr>
        <p:txBody>
          <a:bodyPr>
            <a:normAutofit/>
          </a:bodyPr>
          <a:lstStyle/>
          <a:p>
            <a:r>
              <a:rPr lang="en-US" sz="4800" dirty="0">
                <a:latin typeface="+mj-lt"/>
              </a:rPr>
              <a:t>Ambuj Varshney</a:t>
            </a:r>
          </a:p>
          <a:p>
            <a:r>
              <a:rPr lang="en-US" sz="2800" dirty="0">
                <a:latin typeface="+mj-lt"/>
                <a:hlinkClick r:id="rId3"/>
              </a:rPr>
              <a:t>ambujv@nus.edu.sg</a:t>
            </a:r>
            <a:endParaRPr lang="en-US" sz="2800" dirty="0">
              <a:latin typeface="+mj-lt"/>
            </a:endParaRPr>
          </a:p>
          <a:p>
            <a:r>
              <a:rPr lang="en-US" dirty="0">
                <a:latin typeface="+mj-lt"/>
              </a:rPr>
              <a:t> </a:t>
            </a:r>
          </a:p>
        </p:txBody>
      </p:sp>
      <p:sp>
        <p:nvSpPr>
          <p:cNvPr id="8" name="Slide Number Placeholder 7">
            <a:extLst>
              <a:ext uri="{FF2B5EF4-FFF2-40B4-BE49-F238E27FC236}">
                <a16:creationId xmlns:a16="http://schemas.microsoft.com/office/drawing/2014/main" id="{5BDF4DBD-F86A-48EC-B4BE-E9B66CFF2E04}"/>
              </a:ext>
            </a:extLst>
          </p:cNvPr>
          <p:cNvSpPr>
            <a:spLocks noGrp="1"/>
          </p:cNvSpPr>
          <p:nvPr>
            <p:ph type="sldNum" sz="quarter" idx="12"/>
          </p:nvPr>
        </p:nvSpPr>
        <p:spPr/>
        <p:txBody>
          <a:bodyPr/>
          <a:lstStyle/>
          <a:p>
            <a:fld id="{687B7451-1438-CB4A-8106-82A64F1C7D7B}" type="slidenum">
              <a:rPr lang="sv-SE" smtClean="0"/>
              <a:t>1</a:t>
            </a:fld>
            <a:endParaRPr lang="sv-SE"/>
          </a:p>
        </p:txBody>
      </p:sp>
      <p:pic>
        <p:nvPicPr>
          <p:cNvPr id="7" name="Picture 6" descr="Logo, company name&#10;&#10;Description automatically generated">
            <a:extLst>
              <a:ext uri="{FF2B5EF4-FFF2-40B4-BE49-F238E27FC236}">
                <a16:creationId xmlns:a16="http://schemas.microsoft.com/office/drawing/2014/main" id="{7820BC9A-65F8-C5DC-AC87-8B4EAD88B94B}"/>
              </a:ext>
            </a:extLst>
          </p:cNvPr>
          <p:cNvPicPr>
            <a:picLocks noChangeAspect="1"/>
          </p:cNvPicPr>
          <p:nvPr/>
        </p:nvPicPr>
        <p:blipFill>
          <a:blip r:embed="rId4"/>
          <a:stretch>
            <a:fillRect/>
          </a:stretch>
        </p:blipFill>
        <p:spPr>
          <a:xfrm>
            <a:off x="10760068" y="5241576"/>
            <a:ext cx="1187463" cy="1566945"/>
          </a:xfrm>
          <a:prstGeom prst="rect">
            <a:avLst/>
          </a:prstGeom>
        </p:spPr>
      </p:pic>
      <p:sp>
        <p:nvSpPr>
          <p:cNvPr id="4" name="Title 1">
            <a:extLst>
              <a:ext uri="{FF2B5EF4-FFF2-40B4-BE49-F238E27FC236}">
                <a16:creationId xmlns:a16="http://schemas.microsoft.com/office/drawing/2014/main" id="{831862D1-FE66-F2B3-6774-3511C03148E6}"/>
              </a:ext>
            </a:extLst>
          </p:cNvPr>
          <p:cNvSpPr txBox="1">
            <a:spLocks/>
          </p:cNvSpPr>
          <p:nvPr/>
        </p:nvSpPr>
        <p:spPr>
          <a:xfrm>
            <a:off x="1374826" y="2232965"/>
            <a:ext cx="9442345" cy="1509963"/>
          </a:xfrm>
          <a:prstGeom prst="rect">
            <a:avLst/>
          </a:prstGeom>
        </p:spPr>
        <p:txBody>
          <a:bodyPr vert="horz" lIns="91440" tIns="45720" rIns="91440" bIns="45720" rtlCol="0" anchor="b">
            <a:normAutofit fontScale="25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en-US" sz="52100" dirty="0">
              <a:latin typeface="+mn-lt"/>
            </a:endParaRPr>
          </a:p>
        </p:txBody>
      </p:sp>
    </p:spTree>
    <p:extLst>
      <p:ext uri="{BB962C8B-B14F-4D97-AF65-F5344CB8AC3E}">
        <p14:creationId xmlns:p14="http://schemas.microsoft.com/office/powerpoint/2010/main" val="2762166050"/>
      </p:ext>
    </p:extLst>
  </p:cSld>
  <p:clrMapOvr>
    <a:masterClrMapping/>
  </p:clrMapOvr>
  <mc:AlternateContent xmlns:mc="http://schemas.openxmlformats.org/markup-compatibility/2006" xmlns:p14="http://schemas.microsoft.com/office/powerpoint/2010/main">
    <mc:Choice Requires="p14">
      <p:transition spd="slow" p14:dur="2000" advTm="32263"/>
    </mc:Choice>
    <mc:Fallback xmlns="">
      <p:transition spd="slow" advTm="32263"/>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365125"/>
            <a:ext cx="10967113" cy="1325563"/>
          </a:xfrm>
        </p:spPr>
        <p:txBody>
          <a:bodyPr>
            <a:noAutofit/>
          </a:bodyPr>
          <a:lstStyle/>
          <a:p>
            <a:r>
              <a:rPr lang="en-US" sz="4000" dirty="0">
                <a:latin typeface="+mn-lt"/>
              </a:rPr>
              <a:t>So, what are sensors ? </a:t>
            </a:r>
          </a:p>
        </p:txBody>
      </p:sp>
      <p:sp>
        <p:nvSpPr>
          <p:cNvPr id="3" name="Content Placeholder 2"/>
          <p:cNvSpPr>
            <a:spLocks noGrp="1"/>
          </p:cNvSpPr>
          <p:nvPr>
            <p:ph idx="1"/>
          </p:nvPr>
        </p:nvSpPr>
        <p:spPr>
          <a:xfrm>
            <a:off x="838199" y="1501547"/>
            <a:ext cx="10860315" cy="4665663"/>
          </a:xfrm>
        </p:spPr>
        <p:txBody>
          <a:bodyPr>
            <a:noAutofit/>
          </a:bodyPr>
          <a:lstStyle/>
          <a:p>
            <a:pPr algn="just"/>
            <a:r>
              <a:rPr lang="en-US" dirty="0">
                <a:latin typeface="+mj-lt"/>
              </a:rPr>
              <a:t>They are an eyes and ears for an embedded device. They sense environment and help to understand the physical world. Sensor is an electronic component that measures a physical phenomenon. </a:t>
            </a:r>
          </a:p>
          <a:p>
            <a:r>
              <a:rPr lang="en-US" dirty="0">
                <a:latin typeface="+mj-lt"/>
              </a:rPr>
              <a:t>What are the phenomenon that you would like to sense and measure?</a:t>
            </a:r>
          </a:p>
          <a:p>
            <a:pPr lvl="1"/>
            <a:r>
              <a:rPr lang="en-US" dirty="0">
                <a:latin typeface="+mj-lt"/>
              </a:rPr>
              <a:t>Temperature</a:t>
            </a:r>
          </a:p>
          <a:p>
            <a:pPr lvl="1"/>
            <a:r>
              <a:rPr lang="en-US" dirty="0">
                <a:latin typeface="+mj-lt"/>
              </a:rPr>
              <a:t>Humidity</a:t>
            </a:r>
          </a:p>
          <a:p>
            <a:pPr lvl="1"/>
            <a:r>
              <a:rPr lang="en-US" dirty="0">
                <a:latin typeface="+mj-lt"/>
              </a:rPr>
              <a:t>Acoustic</a:t>
            </a:r>
          </a:p>
          <a:p>
            <a:pPr lvl="1"/>
            <a:r>
              <a:rPr lang="en-US" dirty="0">
                <a:latin typeface="+mj-lt"/>
              </a:rPr>
              <a:t>Vital signs</a:t>
            </a:r>
          </a:p>
          <a:p>
            <a:pPr lvl="1"/>
            <a:r>
              <a:rPr lang="en-US" b="1" dirty="0">
                <a:latin typeface="+mj-lt"/>
              </a:rPr>
              <a:t>…….</a:t>
            </a:r>
          </a:p>
          <a:p>
            <a:r>
              <a:rPr lang="en-US" b="1" dirty="0">
                <a:latin typeface="+mj-lt"/>
              </a:rPr>
              <a:t>Choice of sensor depends on the target embedded application</a:t>
            </a:r>
          </a:p>
        </p:txBody>
      </p:sp>
      <p:sp>
        <p:nvSpPr>
          <p:cNvPr id="8" name="Slide Number Placeholder 7">
            <a:extLst>
              <a:ext uri="{FF2B5EF4-FFF2-40B4-BE49-F238E27FC236}">
                <a16:creationId xmlns:a16="http://schemas.microsoft.com/office/drawing/2014/main" id="{99C849B0-72BC-4817-AF25-0FCA56A53141}"/>
              </a:ext>
            </a:extLst>
          </p:cNvPr>
          <p:cNvSpPr>
            <a:spLocks noGrp="1"/>
          </p:cNvSpPr>
          <p:nvPr>
            <p:ph type="sldNum" sz="quarter" idx="12"/>
          </p:nvPr>
        </p:nvSpPr>
        <p:spPr/>
        <p:txBody>
          <a:bodyPr/>
          <a:lstStyle/>
          <a:p>
            <a:fld id="{687B7451-1438-CB4A-8106-82A64F1C7D7B}" type="slidenum">
              <a:rPr lang="sv-SE" smtClean="0"/>
              <a:t>10</a:t>
            </a:fld>
            <a:endParaRPr lang="sv-SE" dirty="0"/>
          </a:p>
        </p:txBody>
      </p:sp>
    </p:spTree>
    <p:extLst>
      <p:ext uri="{BB962C8B-B14F-4D97-AF65-F5344CB8AC3E}">
        <p14:creationId xmlns:p14="http://schemas.microsoft.com/office/powerpoint/2010/main" val="163953906"/>
      </p:ext>
    </p:extLst>
  </p:cSld>
  <p:clrMapOvr>
    <a:masterClrMapping/>
  </p:clrMapOvr>
  <mc:AlternateContent xmlns:mc="http://schemas.openxmlformats.org/markup-compatibility/2006" xmlns:p14="http://schemas.microsoft.com/office/powerpoint/2010/main">
    <mc:Choice Requires="p14">
      <p:transition spd="slow" p14:dur="2000" advTm="32822"/>
    </mc:Choice>
    <mc:Fallback xmlns="">
      <p:transition spd="slow" advTm="32822"/>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77F93-0AA3-4A94-99E1-068853523C1D}"/>
              </a:ext>
            </a:extLst>
          </p:cNvPr>
          <p:cNvSpPr>
            <a:spLocks noGrp="1"/>
          </p:cNvSpPr>
          <p:nvPr>
            <p:ph type="title"/>
          </p:nvPr>
        </p:nvSpPr>
        <p:spPr/>
        <p:txBody>
          <a:bodyPr>
            <a:normAutofit/>
          </a:bodyPr>
          <a:lstStyle/>
          <a:p>
            <a:r>
              <a:rPr lang="en-US" sz="4000" dirty="0">
                <a:latin typeface="+mn-lt"/>
              </a:rPr>
              <a:t>Different forms of sensing: Active vs Passive</a:t>
            </a:r>
          </a:p>
        </p:txBody>
      </p:sp>
      <p:sp>
        <p:nvSpPr>
          <p:cNvPr id="4" name="Slide Number Placeholder 3">
            <a:extLst>
              <a:ext uri="{FF2B5EF4-FFF2-40B4-BE49-F238E27FC236}">
                <a16:creationId xmlns:a16="http://schemas.microsoft.com/office/drawing/2014/main" id="{C56E1CE6-4D7A-4B1D-A160-7E8C757C3D5B}"/>
              </a:ext>
            </a:extLst>
          </p:cNvPr>
          <p:cNvSpPr>
            <a:spLocks noGrp="1"/>
          </p:cNvSpPr>
          <p:nvPr>
            <p:ph type="sldNum" sz="quarter" idx="12"/>
          </p:nvPr>
        </p:nvSpPr>
        <p:spPr/>
        <p:txBody>
          <a:bodyPr/>
          <a:lstStyle/>
          <a:p>
            <a:fld id="{0778C724-3839-4D76-A707-B4C23905D055}" type="slidenum">
              <a:rPr lang="en-US" smtClean="0"/>
              <a:t>11</a:t>
            </a:fld>
            <a:endParaRPr lang="en-US"/>
          </a:p>
        </p:txBody>
      </p:sp>
      <p:sp>
        <p:nvSpPr>
          <p:cNvPr id="5" name="TextBox 4">
            <a:extLst>
              <a:ext uri="{FF2B5EF4-FFF2-40B4-BE49-F238E27FC236}">
                <a16:creationId xmlns:a16="http://schemas.microsoft.com/office/drawing/2014/main" id="{613C2883-BA16-4A32-8052-568C04B6ABFE}"/>
              </a:ext>
            </a:extLst>
          </p:cNvPr>
          <p:cNvSpPr txBox="1"/>
          <p:nvPr/>
        </p:nvSpPr>
        <p:spPr>
          <a:xfrm>
            <a:off x="1463894" y="1347056"/>
            <a:ext cx="4095481" cy="523220"/>
          </a:xfrm>
          <a:prstGeom prst="rect">
            <a:avLst/>
          </a:prstGeom>
          <a:noFill/>
        </p:spPr>
        <p:txBody>
          <a:bodyPr wrap="square" rtlCol="0">
            <a:spAutoFit/>
          </a:bodyPr>
          <a:lstStyle/>
          <a:p>
            <a:pPr algn="ctr"/>
            <a:r>
              <a:rPr lang="en-US" sz="2800" dirty="0"/>
              <a:t>Passive Sensing</a:t>
            </a:r>
          </a:p>
        </p:txBody>
      </p:sp>
      <p:sp>
        <p:nvSpPr>
          <p:cNvPr id="8" name="TextBox 7">
            <a:extLst>
              <a:ext uri="{FF2B5EF4-FFF2-40B4-BE49-F238E27FC236}">
                <a16:creationId xmlns:a16="http://schemas.microsoft.com/office/drawing/2014/main" id="{2E75BEF4-9304-42D8-BA67-029975F5A960}"/>
              </a:ext>
            </a:extLst>
          </p:cNvPr>
          <p:cNvSpPr txBox="1"/>
          <p:nvPr/>
        </p:nvSpPr>
        <p:spPr>
          <a:xfrm>
            <a:off x="6562859" y="1456133"/>
            <a:ext cx="4095481" cy="523220"/>
          </a:xfrm>
          <a:prstGeom prst="rect">
            <a:avLst/>
          </a:prstGeom>
          <a:noFill/>
        </p:spPr>
        <p:txBody>
          <a:bodyPr wrap="square" rtlCol="0">
            <a:spAutoFit/>
          </a:bodyPr>
          <a:lstStyle/>
          <a:p>
            <a:pPr algn="ctr"/>
            <a:r>
              <a:rPr lang="en-US" sz="2800" dirty="0"/>
              <a:t>Active Sensing</a:t>
            </a:r>
          </a:p>
        </p:txBody>
      </p:sp>
      <p:pic>
        <p:nvPicPr>
          <p:cNvPr id="6" name="Picture 5" descr="A satellite flying over the earth&#10;&#10;Description automatically generated">
            <a:extLst>
              <a:ext uri="{FF2B5EF4-FFF2-40B4-BE49-F238E27FC236}">
                <a16:creationId xmlns:a16="http://schemas.microsoft.com/office/drawing/2014/main" id="{4F6DDAA9-6A21-BBA1-3D41-C44774B1A755}"/>
              </a:ext>
            </a:extLst>
          </p:cNvPr>
          <p:cNvPicPr>
            <a:picLocks noChangeAspect="1"/>
          </p:cNvPicPr>
          <p:nvPr/>
        </p:nvPicPr>
        <p:blipFill>
          <a:blip r:embed="rId2"/>
          <a:stretch>
            <a:fillRect/>
          </a:stretch>
        </p:blipFill>
        <p:spPr>
          <a:xfrm>
            <a:off x="1639837" y="2158999"/>
            <a:ext cx="3919538" cy="3919538"/>
          </a:xfrm>
          <a:prstGeom prst="rect">
            <a:avLst/>
          </a:prstGeom>
        </p:spPr>
      </p:pic>
      <p:pic>
        <p:nvPicPr>
          <p:cNvPr id="7" name="Picture 6" descr="A satellite flying over the earth&#10;&#10;Description automatically generated">
            <a:extLst>
              <a:ext uri="{FF2B5EF4-FFF2-40B4-BE49-F238E27FC236}">
                <a16:creationId xmlns:a16="http://schemas.microsoft.com/office/drawing/2014/main" id="{0DA1C36C-0773-83B9-52E2-71DE609DCE04}"/>
              </a:ext>
            </a:extLst>
          </p:cNvPr>
          <p:cNvPicPr>
            <a:picLocks noChangeAspect="1"/>
          </p:cNvPicPr>
          <p:nvPr/>
        </p:nvPicPr>
        <p:blipFill>
          <a:blip r:embed="rId2"/>
          <a:stretch>
            <a:fillRect/>
          </a:stretch>
        </p:blipFill>
        <p:spPr>
          <a:xfrm>
            <a:off x="6654932" y="2147887"/>
            <a:ext cx="3930650" cy="3930650"/>
          </a:xfrm>
          <a:prstGeom prst="rect">
            <a:avLst/>
          </a:prstGeom>
        </p:spPr>
      </p:pic>
      <p:cxnSp>
        <p:nvCxnSpPr>
          <p:cNvPr id="13" name="Straight Arrow Connector 12">
            <a:extLst>
              <a:ext uri="{FF2B5EF4-FFF2-40B4-BE49-F238E27FC236}">
                <a16:creationId xmlns:a16="http://schemas.microsoft.com/office/drawing/2014/main" id="{8B8D04D5-CACE-16CE-9B15-D90D5711490F}"/>
              </a:ext>
            </a:extLst>
          </p:cNvPr>
          <p:cNvCxnSpPr>
            <a:cxnSpLocks/>
          </p:cNvCxnSpPr>
          <p:nvPr/>
        </p:nvCxnSpPr>
        <p:spPr>
          <a:xfrm flipV="1">
            <a:off x="3389461" y="4113212"/>
            <a:ext cx="574559" cy="687388"/>
          </a:xfrm>
          <a:prstGeom prst="straightConnector1">
            <a:avLst/>
          </a:prstGeom>
          <a:ln w="76200">
            <a:solidFill>
              <a:schemeClr val="accent1"/>
            </a:solidFill>
            <a:tailEnd type="triangle"/>
          </a:ln>
        </p:spPr>
        <p:style>
          <a:lnRef idx="2">
            <a:schemeClr val="accent6"/>
          </a:lnRef>
          <a:fillRef idx="0">
            <a:schemeClr val="accent6"/>
          </a:fillRef>
          <a:effectRef idx="1">
            <a:schemeClr val="accent6"/>
          </a:effectRef>
          <a:fontRef idx="minor">
            <a:schemeClr val="tx1"/>
          </a:fontRef>
        </p:style>
      </p:cxnSp>
      <p:cxnSp>
        <p:nvCxnSpPr>
          <p:cNvPr id="21" name="Straight Arrow Connector 20">
            <a:extLst>
              <a:ext uri="{FF2B5EF4-FFF2-40B4-BE49-F238E27FC236}">
                <a16:creationId xmlns:a16="http://schemas.microsoft.com/office/drawing/2014/main" id="{B386E5C3-FD0F-1F56-33DF-2F1716ED6D07}"/>
              </a:ext>
            </a:extLst>
          </p:cNvPr>
          <p:cNvCxnSpPr>
            <a:cxnSpLocks/>
          </p:cNvCxnSpPr>
          <p:nvPr/>
        </p:nvCxnSpPr>
        <p:spPr>
          <a:xfrm flipV="1">
            <a:off x="8417976" y="4170209"/>
            <a:ext cx="709169" cy="946684"/>
          </a:xfrm>
          <a:prstGeom prst="straightConnector1">
            <a:avLst/>
          </a:prstGeom>
          <a:ln w="76200">
            <a:solidFill>
              <a:schemeClr val="accent1"/>
            </a:solidFill>
            <a:tailEnd type="triangle"/>
          </a:ln>
        </p:spPr>
        <p:style>
          <a:lnRef idx="2">
            <a:schemeClr val="accent6"/>
          </a:lnRef>
          <a:fillRef idx="0">
            <a:schemeClr val="accent6"/>
          </a:fillRef>
          <a:effectRef idx="1">
            <a:schemeClr val="accent6"/>
          </a:effectRef>
          <a:fontRef idx="minor">
            <a:schemeClr val="tx1"/>
          </a:fontRef>
        </p:style>
      </p:cxnSp>
      <p:cxnSp>
        <p:nvCxnSpPr>
          <p:cNvPr id="22" name="Straight Arrow Connector 21">
            <a:extLst>
              <a:ext uri="{FF2B5EF4-FFF2-40B4-BE49-F238E27FC236}">
                <a16:creationId xmlns:a16="http://schemas.microsoft.com/office/drawing/2014/main" id="{C3D890C6-A92A-9EEA-2B66-F5AB4451B526}"/>
              </a:ext>
            </a:extLst>
          </p:cNvPr>
          <p:cNvCxnSpPr>
            <a:cxnSpLocks/>
          </p:cNvCxnSpPr>
          <p:nvPr/>
        </p:nvCxnSpPr>
        <p:spPr>
          <a:xfrm flipH="1">
            <a:off x="8145429" y="4113212"/>
            <a:ext cx="671207" cy="864774"/>
          </a:xfrm>
          <a:prstGeom prst="straightConnector1">
            <a:avLst/>
          </a:prstGeom>
          <a:ln w="76200">
            <a:solidFill>
              <a:schemeClr val="accent1"/>
            </a:solidFill>
            <a:tailEnd type="triangle"/>
          </a:ln>
        </p:spPr>
        <p:style>
          <a:lnRef idx="2">
            <a:schemeClr val="accent6"/>
          </a:lnRef>
          <a:fillRef idx="0">
            <a:schemeClr val="accent6"/>
          </a:fillRef>
          <a:effectRef idx="1">
            <a:schemeClr val="accent6"/>
          </a:effectRef>
          <a:fontRef idx="minor">
            <a:schemeClr val="tx1"/>
          </a:fontRef>
        </p:style>
      </p:cxnSp>
      <p:cxnSp>
        <p:nvCxnSpPr>
          <p:cNvPr id="26" name="Straight Arrow Connector 25">
            <a:extLst>
              <a:ext uri="{FF2B5EF4-FFF2-40B4-BE49-F238E27FC236}">
                <a16:creationId xmlns:a16="http://schemas.microsoft.com/office/drawing/2014/main" id="{A79C8356-99B3-9AEF-ADA6-5C30939A5299}"/>
              </a:ext>
            </a:extLst>
          </p:cNvPr>
          <p:cNvCxnSpPr>
            <a:cxnSpLocks/>
          </p:cNvCxnSpPr>
          <p:nvPr/>
        </p:nvCxnSpPr>
        <p:spPr>
          <a:xfrm>
            <a:off x="2878485" y="3587398"/>
            <a:ext cx="400934" cy="1165622"/>
          </a:xfrm>
          <a:prstGeom prst="straightConnector1">
            <a:avLst/>
          </a:prstGeom>
          <a:ln w="76200">
            <a:solidFill>
              <a:schemeClr val="accent1"/>
            </a:solidFill>
            <a:tailEnd type="triangle"/>
          </a:ln>
        </p:spPr>
        <p:style>
          <a:lnRef idx="2">
            <a:schemeClr val="accent6"/>
          </a:lnRef>
          <a:fillRef idx="0">
            <a:schemeClr val="accent6"/>
          </a:fillRef>
          <a:effectRef idx="1">
            <a:schemeClr val="accent6"/>
          </a:effectRef>
          <a:fontRef idx="minor">
            <a:schemeClr val="tx1"/>
          </a:fontRef>
        </p:style>
      </p:cxnSp>
      <p:sp>
        <p:nvSpPr>
          <p:cNvPr id="9" name="TextBox 8">
            <a:extLst>
              <a:ext uri="{FF2B5EF4-FFF2-40B4-BE49-F238E27FC236}">
                <a16:creationId xmlns:a16="http://schemas.microsoft.com/office/drawing/2014/main" id="{0CE4862A-5572-B207-A3E5-51D0C1EBEC30}"/>
              </a:ext>
            </a:extLst>
          </p:cNvPr>
          <p:cNvSpPr txBox="1"/>
          <p:nvPr/>
        </p:nvSpPr>
        <p:spPr>
          <a:xfrm>
            <a:off x="838200" y="5985490"/>
            <a:ext cx="10781371" cy="954107"/>
          </a:xfrm>
          <a:prstGeom prst="rect">
            <a:avLst/>
          </a:prstGeom>
          <a:noFill/>
        </p:spPr>
        <p:txBody>
          <a:bodyPr wrap="square">
            <a:spAutoFit/>
          </a:bodyPr>
          <a:lstStyle/>
          <a:p>
            <a:r>
              <a:rPr lang="en-US" sz="2800" dirty="0">
                <a:latin typeface="+mj-lt"/>
              </a:rPr>
              <a:t>When we talk about embedded systems we focus on passive sensing. As It is much cheaper and at a lower energy consumption</a:t>
            </a:r>
          </a:p>
        </p:txBody>
      </p:sp>
    </p:spTree>
    <p:extLst>
      <p:ext uri="{BB962C8B-B14F-4D97-AF65-F5344CB8AC3E}">
        <p14:creationId xmlns:p14="http://schemas.microsoft.com/office/powerpoint/2010/main" val="7639916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3DD9B-CC73-4A34-BCE3-60616D9B1175}"/>
              </a:ext>
            </a:extLst>
          </p:cNvPr>
          <p:cNvSpPr>
            <a:spLocks noGrp="1"/>
          </p:cNvSpPr>
          <p:nvPr>
            <p:ph type="title"/>
          </p:nvPr>
        </p:nvSpPr>
        <p:spPr>
          <a:xfrm>
            <a:off x="430251" y="436832"/>
            <a:ext cx="11762678" cy="1325563"/>
          </a:xfrm>
        </p:spPr>
        <p:txBody>
          <a:bodyPr>
            <a:normAutofit/>
          </a:bodyPr>
          <a:lstStyle/>
          <a:p>
            <a:r>
              <a:rPr lang="en-US" sz="4000" dirty="0">
                <a:latin typeface="+mn-lt"/>
              </a:rPr>
              <a:t>Digital microcontrollers, analog world,  and sensors</a:t>
            </a:r>
          </a:p>
        </p:txBody>
      </p:sp>
      <p:sp>
        <p:nvSpPr>
          <p:cNvPr id="3" name="Content Placeholder 2">
            <a:extLst>
              <a:ext uri="{FF2B5EF4-FFF2-40B4-BE49-F238E27FC236}">
                <a16:creationId xmlns:a16="http://schemas.microsoft.com/office/drawing/2014/main" id="{FCA990BC-B558-4CFF-AF57-CB588F5B46C0}"/>
              </a:ext>
            </a:extLst>
          </p:cNvPr>
          <p:cNvSpPr>
            <a:spLocks noGrp="1"/>
          </p:cNvSpPr>
          <p:nvPr>
            <p:ph idx="1"/>
          </p:nvPr>
        </p:nvSpPr>
        <p:spPr>
          <a:xfrm>
            <a:off x="431180" y="1762975"/>
            <a:ext cx="11329639" cy="3790911"/>
          </a:xfrm>
        </p:spPr>
        <p:txBody>
          <a:bodyPr>
            <a:normAutofit/>
          </a:bodyPr>
          <a:lstStyle/>
          <a:p>
            <a:pPr algn="just"/>
            <a:r>
              <a:rPr lang="en-US" dirty="0">
                <a:latin typeface="+mj-lt"/>
              </a:rPr>
              <a:t>Microcontrollers: Digital component designed to process digital signals. They interpret commands from the software programmed into their memory.</a:t>
            </a:r>
          </a:p>
          <a:p>
            <a:pPr algn="just"/>
            <a:r>
              <a:rPr lang="en-US" b="1" dirty="0">
                <a:latin typeface="+mj-lt"/>
              </a:rPr>
              <a:t>Analog vs. Digital: </a:t>
            </a:r>
            <a:r>
              <a:rPr lang="en-US" dirty="0">
                <a:latin typeface="+mj-lt"/>
              </a:rPr>
              <a:t>The physical world is inherently analog, meaning it varies continuously. A common example of an analog phenomenon is the fluctuation of temperature or humidity.</a:t>
            </a:r>
          </a:p>
          <a:p>
            <a:pPr algn="just"/>
            <a:r>
              <a:rPr lang="en-US" dirty="0">
                <a:latin typeface="+mj-lt"/>
              </a:rPr>
              <a:t>Sensors are devices that monitor physical phenomena and convert them into electrical signals. These electrical signals can then be processed by microcontrollers to support an embedded application</a:t>
            </a:r>
          </a:p>
          <a:p>
            <a:pPr algn="just"/>
            <a:endParaRPr lang="en-US" dirty="0">
              <a:latin typeface="+mj-lt"/>
            </a:endParaRPr>
          </a:p>
        </p:txBody>
      </p:sp>
      <p:sp>
        <p:nvSpPr>
          <p:cNvPr id="4" name="Slide Number Placeholder 3">
            <a:extLst>
              <a:ext uri="{FF2B5EF4-FFF2-40B4-BE49-F238E27FC236}">
                <a16:creationId xmlns:a16="http://schemas.microsoft.com/office/drawing/2014/main" id="{9FB12CC4-347F-4083-9292-F07053FBD663}"/>
              </a:ext>
            </a:extLst>
          </p:cNvPr>
          <p:cNvSpPr>
            <a:spLocks noGrp="1"/>
          </p:cNvSpPr>
          <p:nvPr>
            <p:ph type="sldNum" sz="quarter" idx="12"/>
          </p:nvPr>
        </p:nvSpPr>
        <p:spPr/>
        <p:txBody>
          <a:bodyPr/>
          <a:lstStyle/>
          <a:p>
            <a:fld id="{0778C724-3839-4D76-A707-B4C23905D055}" type="slidenum">
              <a:rPr lang="en-US" smtClean="0"/>
              <a:t>12</a:t>
            </a:fld>
            <a:endParaRPr lang="en-US"/>
          </a:p>
        </p:txBody>
      </p:sp>
    </p:spTree>
    <p:extLst>
      <p:ext uri="{BB962C8B-B14F-4D97-AF65-F5344CB8AC3E}">
        <p14:creationId xmlns:p14="http://schemas.microsoft.com/office/powerpoint/2010/main" val="27523180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3DD9B-CC73-4A34-BCE3-60616D9B1175}"/>
              </a:ext>
            </a:extLst>
          </p:cNvPr>
          <p:cNvSpPr>
            <a:spLocks noGrp="1"/>
          </p:cNvSpPr>
          <p:nvPr>
            <p:ph type="title"/>
          </p:nvPr>
        </p:nvSpPr>
        <p:spPr>
          <a:xfrm>
            <a:off x="216055" y="233071"/>
            <a:ext cx="11762678" cy="1325563"/>
          </a:xfrm>
        </p:spPr>
        <p:txBody>
          <a:bodyPr>
            <a:normAutofit/>
          </a:bodyPr>
          <a:lstStyle/>
          <a:p>
            <a:r>
              <a:rPr lang="en-US" sz="4000" dirty="0">
                <a:latin typeface="+mn-lt"/>
              </a:rPr>
              <a:t>Sensors transform phenomenon into electrical signals</a:t>
            </a:r>
          </a:p>
        </p:txBody>
      </p:sp>
      <p:sp>
        <p:nvSpPr>
          <p:cNvPr id="3" name="Content Placeholder 2">
            <a:extLst>
              <a:ext uri="{FF2B5EF4-FFF2-40B4-BE49-F238E27FC236}">
                <a16:creationId xmlns:a16="http://schemas.microsoft.com/office/drawing/2014/main" id="{FCA990BC-B558-4CFF-AF57-CB588F5B46C0}"/>
              </a:ext>
            </a:extLst>
          </p:cNvPr>
          <p:cNvSpPr>
            <a:spLocks noGrp="1"/>
          </p:cNvSpPr>
          <p:nvPr>
            <p:ph idx="1"/>
          </p:nvPr>
        </p:nvSpPr>
        <p:spPr>
          <a:xfrm>
            <a:off x="216055" y="1645133"/>
            <a:ext cx="11762678" cy="4599627"/>
          </a:xfrm>
        </p:spPr>
        <p:txBody>
          <a:bodyPr>
            <a:normAutofit/>
          </a:bodyPr>
          <a:lstStyle/>
          <a:p>
            <a:pPr algn="just"/>
            <a:r>
              <a:rPr lang="en-SG" dirty="0">
                <a:latin typeface="+mj-lt"/>
              </a:rPr>
              <a:t>H</a:t>
            </a:r>
            <a:r>
              <a:rPr lang="en-SG" b="0" i="0" dirty="0">
                <a:effectLst/>
                <a:latin typeface="+mj-lt"/>
              </a:rPr>
              <a:t>ow sensors convert physical phenomena into electrical signals, we refer to Ohm's Law, which states that Voltage (V) equals Current (I) times Resistance (R)</a:t>
            </a:r>
          </a:p>
          <a:p>
            <a:pPr algn="just"/>
            <a:endParaRPr lang="en-SG" b="0" i="0" dirty="0">
              <a:effectLst/>
              <a:latin typeface="+mj-lt"/>
            </a:endParaRPr>
          </a:p>
          <a:p>
            <a:pPr marL="0" indent="0" algn="ctr">
              <a:buNone/>
            </a:pPr>
            <a:r>
              <a:rPr lang="en-SG" sz="3200" dirty="0">
                <a:solidFill>
                  <a:srgbClr val="C00000"/>
                </a:solidFill>
              </a:rPr>
              <a:t>V (Voltage) = I (Current) X R (Resistance)</a:t>
            </a:r>
          </a:p>
          <a:p>
            <a:pPr algn="just"/>
            <a:endParaRPr lang="en-SG" b="0" i="0" dirty="0">
              <a:effectLst/>
              <a:latin typeface="+mj-lt"/>
            </a:endParaRPr>
          </a:p>
          <a:p>
            <a:pPr algn="just"/>
            <a:r>
              <a:rPr lang="en-US" dirty="0">
                <a:latin typeface="+mj-lt"/>
              </a:rPr>
              <a:t>By altering one of the variables in Ohm’s law —Voltage (V), Current (I), or Resistance (R)—in response to changes in the phenomenon, a sensor generates an analog electrical signal that corresponds to that phenomenon.</a:t>
            </a:r>
          </a:p>
        </p:txBody>
      </p:sp>
      <p:sp>
        <p:nvSpPr>
          <p:cNvPr id="4" name="Slide Number Placeholder 3">
            <a:extLst>
              <a:ext uri="{FF2B5EF4-FFF2-40B4-BE49-F238E27FC236}">
                <a16:creationId xmlns:a16="http://schemas.microsoft.com/office/drawing/2014/main" id="{9FB12CC4-347F-4083-9292-F07053FBD663}"/>
              </a:ext>
            </a:extLst>
          </p:cNvPr>
          <p:cNvSpPr>
            <a:spLocks noGrp="1"/>
          </p:cNvSpPr>
          <p:nvPr>
            <p:ph type="sldNum" sz="quarter" idx="12"/>
          </p:nvPr>
        </p:nvSpPr>
        <p:spPr/>
        <p:txBody>
          <a:bodyPr/>
          <a:lstStyle/>
          <a:p>
            <a:fld id="{0778C724-3839-4D76-A707-B4C23905D055}" type="slidenum">
              <a:rPr lang="en-US" smtClean="0"/>
              <a:t>13</a:t>
            </a:fld>
            <a:endParaRPr lang="en-US"/>
          </a:p>
        </p:txBody>
      </p:sp>
    </p:spTree>
    <p:extLst>
      <p:ext uri="{BB962C8B-B14F-4D97-AF65-F5344CB8AC3E}">
        <p14:creationId xmlns:p14="http://schemas.microsoft.com/office/powerpoint/2010/main" val="12479091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77F93-0AA3-4A94-99E1-068853523C1D}"/>
              </a:ext>
            </a:extLst>
          </p:cNvPr>
          <p:cNvSpPr>
            <a:spLocks noGrp="1"/>
          </p:cNvSpPr>
          <p:nvPr>
            <p:ph type="title"/>
          </p:nvPr>
        </p:nvSpPr>
        <p:spPr>
          <a:xfrm>
            <a:off x="525966" y="180570"/>
            <a:ext cx="11539654" cy="1325563"/>
          </a:xfrm>
        </p:spPr>
        <p:txBody>
          <a:bodyPr>
            <a:normAutofit/>
          </a:bodyPr>
          <a:lstStyle/>
          <a:p>
            <a:r>
              <a:rPr lang="en-US" sz="4000" dirty="0">
                <a:latin typeface="+mn-lt"/>
              </a:rPr>
              <a:t>Material Resistivity and its Role in Sensing Phenomena</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B6F8A45-DA84-4786-86E1-7FF68470F27D}"/>
                  </a:ext>
                </a:extLst>
              </p:cNvPr>
              <p:cNvSpPr>
                <a:spLocks noGrp="1"/>
              </p:cNvSpPr>
              <p:nvPr>
                <p:ph idx="1"/>
              </p:nvPr>
            </p:nvSpPr>
            <p:spPr>
              <a:xfrm>
                <a:off x="525966" y="1424181"/>
                <a:ext cx="11071302" cy="5297293"/>
              </a:xfrm>
            </p:spPr>
            <p:txBody>
              <a:bodyPr>
                <a:normAutofit/>
              </a:bodyPr>
              <a:lstStyle/>
              <a:p>
                <a:pPr algn="just"/>
                <a:r>
                  <a:rPr lang="en-US" dirty="0">
                    <a:latin typeface="+mj-lt"/>
                  </a:rPr>
                  <a:t>Resistivity is a fundamental property of materials that quantifies how strongly a material opposes the flow of electric current. This property, denoted as   </a:t>
                </a:r>
                <a:r>
                  <a:rPr lang="el-GR" dirty="0">
                    <a:latin typeface="+mj-lt"/>
                  </a:rPr>
                  <a:t>ρ, </a:t>
                </a:r>
                <a:r>
                  <a:rPr lang="en-US" dirty="0">
                    <a:latin typeface="+mj-lt"/>
                  </a:rPr>
                  <a:t>can change in response to various physical phenomena such as temperature, light exposure, or mechanical strain</a:t>
                </a:r>
              </a:p>
              <a:p>
                <a:pPr algn="just"/>
                <a:r>
                  <a:rPr lang="en-SG" b="0" i="0" dirty="0">
                    <a:effectLst/>
                    <a:latin typeface="+mj-lt"/>
                  </a:rPr>
                  <a:t>The resistance (</a:t>
                </a:r>
                <a:r>
                  <a:rPr lang="en-SG" b="0" i="1" dirty="0">
                    <a:effectLst/>
                    <a:latin typeface="+mj-lt"/>
                  </a:rPr>
                  <a:t>R</a:t>
                </a:r>
                <a:r>
                  <a:rPr lang="en-SG" b="0" i="0" dirty="0">
                    <a:effectLst/>
                    <a:latin typeface="+mj-lt"/>
                  </a:rPr>
                  <a:t>) of a conductor is determined by its resistivity (</a:t>
                </a:r>
                <a:r>
                  <a:rPr lang="el-GR" b="0" i="1" dirty="0">
                    <a:effectLst/>
                    <a:latin typeface="+mj-lt"/>
                  </a:rPr>
                  <a:t>ρ</a:t>
                </a:r>
                <a:r>
                  <a:rPr lang="el-GR" b="0" i="0" dirty="0">
                    <a:effectLst/>
                    <a:latin typeface="+mj-lt"/>
                  </a:rPr>
                  <a:t>), </a:t>
                </a:r>
                <a:r>
                  <a:rPr lang="en-SG" b="0" i="0" dirty="0">
                    <a:effectLst/>
                    <a:latin typeface="+mj-lt"/>
                  </a:rPr>
                  <a:t>its length (</a:t>
                </a:r>
                <a:r>
                  <a:rPr lang="en-SG" b="0" i="1" dirty="0">
                    <a:effectLst/>
                    <a:latin typeface="+mj-lt"/>
                  </a:rPr>
                  <a:t>L</a:t>
                </a:r>
                <a:r>
                  <a:rPr lang="en-SG" b="0" i="0" dirty="0">
                    <a:effectLst/>
                    <a:latin typeface="+mj-lt"/>
                  </a:rPr>
                  <a:t>), and its cross-sectional area (</a:t>
                </a:r>
                <a:r>
                  <a:rPr lang="en-SG" b="0" i="1" dirty="0">
                    <a:effectLst/>
                    <a:latin typeface="+mj-lt"/>
                  </a:rPr>
                  <a:t>A</a:t>
                </a:r>
                <a:r>
                  <a:rPr lang="en-SG" b="0" i="0" dirty="0">
                    <a:effectLst/>
                    <a:latin typeface="+mj-lt"/>
                  </a:rPr>
                  <a:t>) as described by the equation:</a:t>
                </a:r>
              </a:p>
              <a:p>
                <a:pPr algn="just"/>
                <a:endParaRPr lang="en-US" dirty="0">
                  <a:latin typeface="+mj-lt"/>
                </a:endParaRPr>
              </a:p>
              <a:p>
                <a:pPr marL="0" indent="0">
                  <a:buNone/>
                </a:pPr>
                <a14:m>
                  <m:oMathPara xmlns:m="http://schemas.openxmlformats.org/officeDocument/2006/math">
                    <m:oMathParaPr>
                      <m:jc m:val="center"/>
                    </m:oMathParaPr>
                    <m:oMath xmlns:m="http://schemas.openxmlformats.org/officeDocument/2006/math">
                      <m:r>
                        <a:rPr lang="en-US" sz="3600" i="1" dirty="0" smtClean="0">
                          <a:solidFill>
                            <a:srgbClr val="C00000"/>
                          </a:solidFill>
                          <a:latin typeface="Cambria Math" panose="02040503050406030204" pitchFamily="18" charset="0"/>
                        </a:rPr>
                        <m:t>𝑅</m:t>
                      </m:r>
                      <m:r>
                        <a:rPr lang="en-US" sz="3600" i="1" dirty="0" smtClean="0">
                          <a:solidFill>
                            <a:srgbClr val="C00000"/>
                          </a:solidFill>
                          <a:latin typeface="Cambria Math" panose="02040503050406030204" pitchFamily="18" charset="0"/>
                        </a:rPr>
                        <m:t> = </m:t>
                      </m:r>
                      <m:f>
                        <m:fPr>
                          <m:ctrlPr>
                            <a:rPr lang="en-US" sz="3600" b="0" i="1" dirty="0" smtClean="0">
                              <a:solidFill>
                                <a:srgbClr val="C00000"/>
                              </a:solidFill>
                              <a:latin typeface="Cambria Math" panose="02040503050406030204" pitchFamily="18" charset="0"/>
                            </a:rPr>
                          </m:ctrlPr>
                        </m:fPr>
                        <m:num>
                          <m:r>
                            <m:rPr>
                              <m:sty m:val="p"/>
                            </m:rPr>
                            <a:rPr lang="en-US" sz="3600" i="1" dirty="0">
                              <a:solidFill>
                                <a:srgbClr val="C00000"/>
                              </a:solidFill>
                              <a:latin typeface="Cambria Math" panose="02040503050406030204" pitchFamily="18" charset="0"/>
                            </a:rPr>
                            <m:t>ρ</m:t>
                          </m:r>
                          <m:r>
                            <a:rPr lang="en-US" sz="3600" b="0" i="1" dirty="0" smtClean="0">
                              <a:solidFill>
                                <a:srgbClr val="C00000"/>
                              </a:solidFill>
                              <a:latin typeface="Cambria Math" panose="02040503050406030204" pitchFamily="18" charset="0"/>
                            </a:rPr>
                            <m:t>𝐿</m:t>
                          </m:r>
                        </m:num>
                        <m:den>
                          <m:r>
                            <a:rPr lang="en-US" sz="3600" b="0" i="1" dirty="0" smtClean="0">
                              <a:solidFill>
                                <a:srgbClr val="C00000"/>
                              </a:solidFill>
                              <a:latin typeface="Cambria Math" panose="02040503050406030204" pitchFamily="18" charset="0"/>
                            </a:rPr>
                            <m:t>𝐴</m:t>
                          </m:r>
                        </m:den>
                      </m:f>
                      <m:r>
                        <a:rPr lang="en-US" sz="3600" i="1" dirty="0" smtClean="0">
                          <a:solidFill>
                            <a:srgbClr val="C00000"/>
                          </a:solidFill>
                          <a:latin typeface="Cambria Math" panose="02040503050406030204" pitchFamily="18" charset="0"/>
                        </a:rPr>
                        <m:t> </m:t>
                      </m:r>
                    </m:oMath>
                  </m:oMathPara>
                </a14:m>
                <a:endParaRPr lang="en-US" sz="3600" dirty="0">
                  <a:solidFill>
                    <a:srgbClr val="C00000"/>
                  </a:solidFill>
                  <a:latin typeface="+mj-lt"/>
                </a:endParaRPr>
              </a:p>
              <a:p>
                <a:pPr lvl="1"/>
                <a:endParaRPr lang="en-US" dirty="0">
                  <a:latin typeface="+mj-lt"/>
                </a:endParaRPr>
              </a:p>
              <a:p>
                <a:endParaRPr lang="en-US" dirty="0">
                  <a:latin typeface="+mj-lt"/>
                </a:endParaRPr>
              </a:p>
            </p:txBody>
          </p:sp>
        </mc:Choice>
        <mc:Fallback xmlns="">
          <p:sp>
            <p:nvSpPr>
              <p:cNvPr id="3" name="Content Placeholder 2">
                <a:extLst>
                  <a:ext uri="{FF2B5EF4-FFF2-40B4-BE49-F238E27FC236}">
                    <a16:creationId xmlns:a16="http://schemas.microsoft.com/office/drawing/2014/main" id="{AB6F8A45-DA84-4786-86E1-7FF68470F27D}"/>
                  </a:ext>
                </a:extLst>
              </p:cNvPr>
              <p:cNvSpPr>
                <a:spLocks noGrp="1" noRot="1" noChangeAspect="1" noMove="1" noResize="1" noEditPoints="1" noAdjustHandles="1" noChangeArrowheads="1" noChangeShapeType="1" noTextEdit="1"/>
              </p:cNvSpPr>
              <p:nvPr>
                <p:ph idx="1"/>
              </p:nvPr>
            </p:nvSpPr>
            <p:spPr>
              <a:xfrm>
                <a:off x="525966" y="1424181"/>
                <a:ext cx="11071302" cy="5297293"/>
              </a:xfrm>
              <a:blipFill>
                <a:blip r:embed="rId2"/>
                <a:stretch>
                  <a:fillRect l="-1032" t="-1914" r="-1261"/>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C56E1CE6-4D7A-4B1D-A160-7E8C757C3D5B}"/>
              </a:ext>
            </a:extLst>
          </p:cNvPr>
          <p:cNvSpPr>
            <a:spLocks noGrp="1"/>
          </p:cNvSpPr>
          <p:nvPr>
            <p:ph type="sldNum" sz="quarter" idx="12"/>
          </p:nvPr>
        </p:nvSpPr>
        <p:spPr/>
        <p:txBody>
          <a:bodyPr/>
          <a:lstStyle/>
          <a:p>
            <a:fld id="{0778C724-3839-4D76-A707-B4C23905D055}" type="slidenum">
              <a:rPr lang="en-US" smtClean="0"/>
              <a:t>14</a:t>
            </a:fld>
            <a:endParaRPr lang="en-US"/>
          </a:p>
        </p:txBody>
      </p:sp>
    </p:spTree>
    <p:extLst>
      <p:ext uri="{BB962C8B-B14F-4D97-AF65-F5344CB8AC3E}">
        <p14:creationId xmlns:p14="http://schemas.microsoft.com/office/powerpoint/2010/main" val="3826744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77F93-0AA3-4A94-99E1-068853523C1D}"/>
              </a:ext>
            </a:extLst>
          </p:cNvPr>
          <p:cNvSpPr>
            <a:spLocks noGrp="1"/>
          </p:cNvSpPr>
          <p:nvPr>
            <p:ph type="title"/>
          </p:nvPr>
        </p:nvSpPr>
        <p:spPr>
          <a:xfrm>
            <a:off x="525966" y="180570"/>
            <a:ext cx="11539654" cy="1325563"/>
          </a:xfrm>
        </p:spPr>
        <p:txBody>
          <a:bodyPr>
            <a:normAutofit/>
          </a:bodyPr>
          <a:lstStyle/>
          <a:p>
            <a:r>
              <a:rPr lang="en-US" sz="4000" dirty="0">
                <a:latin typeface="+mn-lt"/>
              </a:rPr>
              <a:t>Material Resistivity and its Role in Sensing Phenomena</a:t>
            </a:r>
          </a:p>
        </p:txBody>
      </p:sp>
      <p:sp>
        <p:nvSpPr>
          <p:cNvPr id="4" name="Slide Number Placeholder 3">
            <a:extLst>
              <a:ext uri="{FF2B5EF4-FFF2-40B4-BE49-F238E27FC236}">
                <a16:creationId xmlns:a16="http://schemas.microsoft.com/office/drawing/2014/main" id="{C56E1CE6-4D7A-4B1D-A160-7E8C757C3D5B}"/>
              </a:ext>
            </a:extLst>
          </p:cNvPr>
          <p:cNvSpPr>
            <a:spLocks noGrp="1"/>
          </p:cNvSpPr>
          <p:nvPr>
            <p:ph type="sldNum" sz="quarter" idx="12"/>
          </p:nvPr>
        </p:nvSpPr>
        <p:spPr/>
        <p:txBody>
          <a:bodyPr/>
          <a:lstStyle/>
          <a:p>
            <a:fld id="{0778C724-3839-4D76-A707-B4C23905D055}" type="slidenum">
              <a:rPr lang="en-US" smtClean="0"/>
              <a:t>15</a:t>
            </a:fld>
            <a:endParaRPr lang="en-US"/>
          </a:p>
        </p:txBody>
      </p:sp>
      <p:sp>
        <p:nvSpPr>
          <p:cNvPr id="6" name="Content Placeholder 5">
            <a:extLst>
              <a:ext uri="{FF2B5EF4-FFF2-40B4-BE49-F238E27FC236}">
                <a16:creationId xmlns:a16="http://schemas.microsoft.com/office/drawing/2014/main" id="{68D63F9B-1E3F-20D9-C4F3-55D78A52D9EA}"/>
              </a:ext>
            </a:extLst>
          </p:cNvPr>
          <p:cNvSpPr>
            <a:spLocks noGrp="1"/>
          </p:cNvSpPr>
          <p:nvPr>
            <p:ph idx="1"/>
          </p:nvPr>
        </p:nvSpPr>
        <p:spPr>
          <a:xfrm>
            <a:off x="525966" y="1755572"/>
            <a:ext cx="11338932" cy="4351338"/>
          </a:xfrm>
        </p:spPr>
        <p:txBody>
          <a:bodyPr>
            <a:normAutofit/>
          </a:bodyPr>
          <a:lstStyle/>
          <a:p>
            <a:pPr algn="l">
              <a:buFont typeface="Arial" panose="020B0604020202020204" pitchFamily="34" charset="0"/>
              <a:buChar char="•"/>
            </a:pPr>
            <a:r>
              <a:rPr lang="en-SG" b="1" i="0" dirty="0">
                <a:effectLst/>
                <a:latin typeface="+mj-lt"/>
              </a:rPr>
              <a:t>Resistivity (</a:t>
            </a:r>
            <a:r>
              <a:rPr lang="el-GR" b="1" i="1" dirty="0">
                <a:effectLst/>
                <a:latin typeface="+mj-lt"/>
              </a:rPr>
              <a:t>ρ</a:t>
            </a:r>
            <a:r>
              <a:rPr lang="el-GR" b="1" i="0" dirty="0">
                <a:effectLst/>
                <a:latin typeface="+mj-lt"/>
              </a:rPr>
              <a:t>)</a:t>
            </a:r>
            <a:r>
              <a:rPr lang="el-GR" b="0" i="0" dirty="0">
                <a:effectLst/>
                <a:latin typeface="+mj-lt"/>
              </a:rPr>
              <a:t>: </a:t>
            </a:r>
            <a:r>
              <a:rPr lang="en-SG" b="0" i="0" dirty="0">
                <a:effectLst/>
                <a:latin typeface="+mj-lt"/>
              </a:rPr>
              <a:t>Materials with higher resistivity create more resistance for the same length and area. Resistivity is sensitive to physical conditions; </a:t>
            </a:r>
          </a:p>
          <a:p>
            <a:pPr algn="l">
              <a:buFont typeface="Arial" panose="020B0604020202020204" pitchFamily="34" charset="0"/>
              <a:buChar char="•"/>
            </a:pPr>
            <a:endParaRPr lang="en-SG" b="0" i="0" dirty="0">
              <a:effectLst/>
              <a:latin typeface="+mj-lt"/>
            </a:endParaRPr>
          </a:p>
          <a:p>
            <a:pPr marL="742950" lvl="1" indent="-285750" algn="l">
              <a:buFont typeface="Arial" panose="020B0604020202020204" pitchFamily="34" charset="0"/>
              <a:buChar char="•"/>
            </a:pPr>
            <a:r>
              <a:rPr lang="en-SG" b="1" i="0" dirty="0">
                <a:effectLst/>
                <a:latin typeface="+mj-lt"/>
              </a:rPr>
              <a:t>Temperature</a:t>
            </a:r>
            <a:r>
              <a:rPr lang="en-SG" b="0" i="0" dirty="0">
                <a:effectLst/>
                <a:latin typeface="+mj-lt"/>
              </a:rPr>
              <a:t>: Many conductors have higher resistivity at higher temperatures.</a:t>
            </a:r>
          </a:p>
          <a:p>
            <a:pPr marL="742950" lvl="1" indent="-285750" algn="l">
              <a:buFont typeface="Arial" panose="020B0604020202020204" pitchFamily="34" charset="0"/>
              <a:buChar char="•"/>
            </a:pPr>
            <a:r>
              <a:rPr lang="en-SG" b="1" i="0" dirty="0">
                <a:effectLst/>
                <a:latin typeface="+mj-lt"/>
              </a:rPr>
              <a:t>Light</a:t>
            </a:r>
            <a:r>
              <a:rPr lang="en-SG" b="0" i="0" dirty="0">
                <a:effectLst/>
                <a:latin typeface="+mj-lt"/>
              </a:rPr>
              <a:t>: Some materials (like photoresistors) change their resistivity exposed to light.</a:t>
            </a:r>
          </a:p>
          <a:p>
            <a:pPr marL="742950" lvl="1" indent="-285750" algn="l">
              <a:buFont typeface="Arial" panose="020B0604020202020204" pitchFamily="34" charset="0"/>
              <a:buChar char="•"/>
            </a:pPr>
            <a:r>
              <a:rPr lang="en-SG" b="1" i="0" dirty="0">
                <a:effectLst/>
                <a:latin typeface="+mj-lt"/>
              </a:rPr>
              <a:t>Strain</a:t>
            </a:r>
            <a:r>
              <a:rPr lang="en-SG" b="0" i="0" dirty="0">
                <a:effectLst/>
                <a:latin typeface="+mj-lt"/>
              </a:rPr>
              <a:t>: Materials known as strain gauges increase in resistivity when stretched.</a:t>
            </a:r>
          </a:p>
          <a:p>
            <a:endParaRPr lang="en-US" dirty="0"/>
          </a:p>
        </p:txBody>
      </p:sp>
    </p:spTree>
    <p:extLst>
      <p:ext uri="{BB962C8B-B14F-4D97-AF65-F5344CB8AC3E}">
        <p14:creationId xmlns:p14="http://schemas.microsoft.com/office/powerpoint/2010/main" val="19234828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CFE2A9-F2AD-4A46-8FC9-477FCE50BE48}"/>
              </a:ext>
            </a:extLst>
          </p:cNvPr>
          <p:cNvSpPr>
            <a:spLocks noGrp="1"/>
          </p:cNvSpPr>
          <p:nvPr>
            <p:ph type="title"/>
          </p:nvPr>
        </p:nvSpPr>
        <p:spPr>
          <a:xfrm>
            <a:off x="556318" y="191549"/>
            <a:ext cx="10515600" cy="1325563"/>
          </a:xfrm>
        </p:spPr>
        <p:txBody>
          <a:bodyPr/>
          <a:lstStyle/>
          <a:p>
            <a:r>
              <a:rPr lang="en-US" dirty="0">
                <a:latin typeface="+mn-lt"/>
              </a:rPr>
              <a:t>Temperature sensing using resistivity changes</a:t>
            </a:r>
          </a:p>
        </p:txBody>
      </p:sp>
      <p:sp>
        <p:nvSpPr>
          <p:cNvPr id="3" name="Content Placeholder 2">
            <a:extLst>
              <a:ext uri="{FF2B5EF4-FFF2-40B4-BE49-F238E27FC236}">
                <a16:creationId xmlns:a16="http://schemas.microsoft.com/office/drawing/2014/main" id="{9BEABF3A-FFA0-40BA-BF1F-418801E4B6F6}"/>
              </a:ext>
            </a:extLst>
          </p:cNvPr>
          <p:cNvSpPr>
            <a:spLocks noGrp="1"/>
          </p:cNvSpPr>
          <p:nvPr>
            <p:ph idx="1"/>
          </p:nvPr>
        </p:nvSpPr>
        <p:spPr>
          <a:xfrm>
            <a:off x="838200" y="1478042"/>
            <a:ext cx="11079364" cy="5029200"/>
          </a:xfrm>
        </p:spPr>
        <p:txBody>
          <a:bodyPr/>
          <a:lstStyle/>
          <a:p>
            <a:pPr marL="0" indent="0">
              <a:buNone/>
            </a:pPr>
            <a:r>
              <a:rPr lang="en-US" b="1" dirty="0">
                <a:latin typeface="+mj-lt"/>
              </a:rPr>
              <a:t>Thermistor</a:t>
            </a:r>
            <a:r>
              <a:rPr lang="en-US" dirty="0">
                <a:latin typeface="+mj-lt"/>
              </a:rPr>
              <a:t> is a sensor which varies in resistance based on temperature</a:t>
            </a:r>
          </a:p>
          <a:p>
            <a:r>
              <a:rPr lang="en-US" b="1" dirty="0">
                <a:latin typeface="+mj-lt"/>
              </a:rPr>
              <a:t>Advantages: </a:t>
            </a:r>
            <a:r>
              <a:rPr lang="en-US" dirty="0">
                <a:latin typeface="+mj-lt"/>
              </a:rPr>
              <a:t>They are cheap and easy to use. Low cost</a:t>
            </a:r>
          </a:p>
          <a:p>
            <a:r>
              <a:rPr lang="en-US" b="1" dirty="0">
                <a:latin typeface="+mj-lt"/>
              </a:rPr>
              <a:t>Disadvantages: </a:t>
            </a:r>
            <a:r>
              <a:rPr lang="en-US" dirty="0">
                <a:latin typeface="+mj-lt"/>
              </a:rPr>
              <a:t>They have a non-linear transfer function</a:t>
            </a:r>
          </a:p>
        </p:txBody>
      </p:sp>
      <p:sp>
        <p:nvSpPr>
          <p:cNvPr id="4" name="Slide Number Placeholder 3">
            <a:extLst>
              <a:ext uri="{FF2B5EF4-FFF2-40B4-BE49-F238E27FC236}">
                <a16:creationId xmlns:a16="http://schemas.microsoft.com/office/drawing/2014/main" id="{7D49C87E-9CCB-40F2-98A1-703D9AE774D7}"/>
              </a:ext>
            </a:extLst>
          </p:cNvPr>
          <p:cNvSpPr>
            <a:spLocks noGrp="1"/>
          </p:cNvSpPr>
          <p:nvPr>
            <p:ph type="sldNum" sz="quarter" idx="12"/>
          </p:nvPr>
        </p:nvSpPr>
        <p:spPr/>
        <p:txBody>
          <a:bodyPr/>
          <a:lstStyle/>
          <a:p>
            <a:fld id="{0778C724-3839-4D76-A707-B4C23905D055}" type="slidenum">
              <a:rPr lang="en-US" smtClean="0"/>
              <a:t>16</a:t>
            </a:fld>
            <a:endParaRPr lang="en-US"/>
          </a:p>
        </p:txBody>
      </p:sp>
      <p:graphicFrame>
        <p:nvGraphicFramePr>
          <p:cNvPr id="7" name="Chart 6">
            <a:extLst>
              <a:ext uri="{FF2B5EF4-FFF2-40B4-BE49-F238E27FC236}">
                <a16:creationId xmlns:a16="http://schemas.microsoft.com/office/drawing/2014/main" id="{3606123D-1A4C-41C0-B5B7-EA3212B11A6F}"/>
              </a:ext>
            </a:extLst>
          </p:cNvPr>
          <p:cNvGraphicFramePr>
            <a:graphicFrameLocks/>
          </p:cNvGraphicFramePr>
          <p:nvPr/>
        </p:nvGraphicFramePr>
        <p:xfrm>
          <a:off x="6765689" y="3209232"/>
          <a:ext cx="4306229" cy="3010578"/>
        </p:xfrm>
        <a:graphic>
          <a:graphicData uri="http://schemas.openxmlformats.org/drawingml/2006/chart">
            <c:chart xmlns:c="http://schemas.openxmlformats.org/drawingml/2006/chart" xmlns:r="http://schemas.openxmlformats.org/officeDocument/2006/relationships" r:id="rId2"/>
          </a:graphicData>
        </a:graphic>
      </p:graphicFrame>
      <p:pic>
        <p:nvPicPr>
          <p:cNvPr id="6" name="Picture 5" descr="A black and white rectangle with a black stripe&#10;&#10;Description automatically generated">
            <a:extLst>
              <a:ext uri="{FF2B5EF4-FFF2-40B4-BE49-F238E27FC236}">
                <a16:creationId xmlns:a16="http://schemas.microsoft.com/office/drawing/2014/main" id="{186A4C9D-4BBF-9CA5-6C12-86AA5F774F75}"/>
              </a:ext>
            </a:extLst>
          </p:cNvPr>
          <p:cNvPicPr>
            <a:picLocks noChangeAspect="1"/>
          </p:cNvPicPr>
          <p:nvPr/>
        </p:nvPicPr>
        <p:blipFill>
          <a:blip r:embed="rId3"/>
          <a:stretch>
            <a:fillRect/>
          </a:stretch>
        </p:blipFill>
        <p:spPr>
          <a:xfrm>
            <a:off x="1489610" y="3340059"/>
            <a:ext cx="4605609" cy="3274300"/>
          </a:xfrm>
          <a:prstGeom prst="rect">
            <a:avLst/>
          </a:prstGeom>
        </p:spPr>
      </p:pic>
    </p:spTree>
    <p:extLst>
      <p:ext uri="{BB962C8B-B14F-4D97-AF65-F5344CB8AC3E}">
        <p14:creationId xmlns:p14="http://schemas.microsoft.com/office/powerpoint/2010/main" val="17739615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6EE732-B767-4380-B872-7AFC4863BD00}"/>
              </a:ext>
            </a:extLst>
          </p:cNvPr>
          <p:cNvSpPr>
            <a:spLocks noGrp="1"/>
          </p:cNvSpPr>
          <p:nvPr>
            <p:ph type="title"/>
          </p:nvPr>
        </p:nvSpPr>
        <p:spPr>
          <a:xfrm>
            <a:off x="605017" y="365125"/>
            <a:ext cx="10748783" cy="1325563"/>
          </a:xfrm>
        </p:spPr>
        <p:txBody>
          <a:bodyPr/>
          <a:lstStyle/>
          <a:p>
            <a:r>
              <a:rPr lang="en-US" dirty="0">
                <a:latin typeface="+mn-lt"/>
              </a:rPr>
              <a:t>Light sensing using resistive changes</a:t>
            </a:r>
          </a:p>
        </p:txBody>
      </p:sp>
      <p:sp>
        <p:nvSpPr>
          <p:cNvPr id="3" name="Content Placeholder 2">
            <a:extLst>
              <a:ext uri="{FF2B5EF4-FFF2-40B4-BE49-F238E27FC236}">
                <a16:creationId xmlns:a16="http://schemas.microsoft.com/office/drawing/2014/main" id="{BBC04D30-50BC-42FD-AEF9-78CB599D502E}"/>
              </a:ext>
            </a:extLst>
          </p:cNvPr>
          <p:cNvSpPr>
            <a:spLocks noGrp="1"/>
          </p:cNvSpPr>
          <p:nvPr>
            <p:ph idx="1"/>
          </p:nvPr>
        </p:nvSpPr>
        <p:spPr>
          <a:xfrm>
            <a:off x="491706" y="1509712"/>
            <a:ext cx="10862094" cy="5029200"/>
          </a:xfrm>
        </p:spPr>
        <p:txBody>
          <a:bodyPr/>
          <a:lstStyle/>
          <a:p>
            <a:r>
              <a:rPr lang="en-US" b="1" dirty="0">
                <a:latin typeface="+mj-lt"/>
              </a:rPr>
              <a:t>Photocell</a:t>
            </a:r>
            <a:r>
              <a:rPr lang="en-US" dirty="0">
                <a:latin typeface="+mj-lt"/>
              </a:rPr>
              <a:t> changes resistance with light (non-linear)</a:t>
            </a:r>
            <a:endParaRPr lang="en-US" b="1" dirty="0">
              <a:latin typeface="+mj-lt"/>
            </a:endParaRPr>
          </a:p>
        </p:txBody>
      </p:sp>
      <p:sp>
        <p:nvSpPr>
          <p:cNvPr id="4" name="Slide Number Placeholder 3">
            <a:extLst>
              <a:ext uri="{FF2B5EF4-FFF2-40B4-BE49-F238E27FC236}">
                <a16:creationId xmlns:a16="http://schemas.microsoft.com/office/drawing/2014/main" id="{75225905-EC27-4467-B933-17C0D4A42B72}"/>
              </a:ext>
            </a:extLst>
          </p:cNvPr>
          <p:cNvSpPr>
            <a:spLocks noGrp="1"/>
          </p:cNvSpPr>
          <p:nvPr>
            <p:ph type="sldNum" sz="quarter" idx="12"/>
          </p:nvPr>
        </p:nvSpPr>
        <p:spPr/>
        <p:txBody>
          <a:bodyPr/>
          <a:lstStyle/>
          <a:p>
            <a:fld id="{0778C724-3839-4D76-A707-B4C23905D055}" type="slidenum">
              <a:rPr lang="en-US" smtClean="0"/>
              <a:t>17</a:t>
            </a:fld>
            <a:endParaRPr lang="en-US" dirty="0"/>
          </a:p>
        </p:txBody>
      </p:sp>
      <p:pic>
        <p:nvPicPr>
          <p:cNvPr id="6" name="Picture 5">
            <a:extLst>
              <a:ext uri="{FF2B5EF4-FFF2-40B4-BE49-F238E27FC236}">
                <a16:creationId xmlns:a16="http://schemas.microsoft.com/office/drawing/2014/main" id="{B6DE292F-EBBB-4027-B23B-5F7AF2DB7C95}"/>
              </a:ext>
            </a:extLst>
          </p:cNvPr>
          <p:cNvPicPr>
            <a:picLocks noChangeAspect="1"/>
          </p:cNvPicPr>
          <p:nvPr/>
        </p:nvPicPr>
        <p:blipFill>
          <a:blip r:embed="rId2"/>
          <a:stretch>
            <a:fillRect/>
          </a:stretch>
        </p:blipFill>
        <p:spPr>
          <a:xfrm>
            <a:off x="657931" y="2258889"/>
            <a:ext cx="7285378" cy="4080205"/>
          </a:xfrm>
          <a:prstGeom prst="rect">
            <a:avLst/>
          </a:prstGeom>
        </p:spPr>
      </p:pic>
      <p:sp>
        <p:nvSpPr>
          <p:cNvPr id="7" name="TextBox 6">
            <a:extLst>
              <a:ext uri="{FF2B5EF4-FFF2-40B4-BE49-F238E27FC236}">
                <a16:creationId xmlns:a16="http://schemas.microsoft.com/office/drawing/2014/main" id="{255B4C2C-AB17-4327-A79F-5265967F4E01}"/>
              </a:ext>
            </a:extLst>
          </p:cNvPr>
          <p:cNvSpPr txBox="1"/>
          <p:nvPr/>
        </p:nvSpPr>
        <p:spPr>
          <a:xfrm>
            <a:off x="8262722" y="4575119"/>
            <a:ext cx="3403787" cy="1200329"/>
          </a:xfrm>
          <a:prstGeom prst="rect">
            <a:avLst/>
          </a:prstGeom>
          <a:noFill/>
        </p:spPr>
        <p:txBody>
          <a:bodyPr wrap="square" rtlCol="0">
            <a:spAutoFit/>
          </a:bodyPr>
          <a:lstStyle/>
          <a:p>
            <a:r>
              <a:rPr lang="en-US" sz="2400" dirty="0"/>
              <a:t>Example:</a:t>
            </a:r>
          </a:p>
          <a:p>
            <a:pPr marL="285750" indent="-285750">
              <a:buFont typeface="Arial" panose="020B0604020202020204" pitchFamily="34" charset="0"/>
              <a:buChar char="•"/>
            </a:pPr>
            <a:r>
              <a:rPr lang="en-US" sz="2400" dirty="0"/>
              <a:t>10 </a:t>
            </a:r>
            <a:r>
              <a:rPr lang="en-US" sz="2400" dirty="0" err="1"/>
              <a:t>kΩ</a:t>
            </a:r>
            <a:r>
              <a:rPr lang="en-US" sz="2400" dirty="0"/>
              <a:t> when dark</a:t>
            </a:r>
          </a:p>
          <a:p>
            <a:pPr marL="285750" indent="-285750">
              <a:buFont typeface="Arial" panose="020B0604020202020204" pitchFamily="34" charset="0"/>
              <a:buChar char="•"/>
            </a:pPr>
            <a:r>
              <a:rPr lang="en-US" sz="2400" dirty="0"/>
              <a:t>1 </a:t>
            </a:r>
            <a:r>
              <a:rPr lang="en-US" sz="2400" dirty="0" err="1"/>
              <a:t>kΩ</a:t>
            </a:r>
            <a:r>
              <a:rPr lang="en-US" sz="2400" dirty="0"/>
              <a:t> when light</a:t>
            </a:r>
          </a:p>
        </p:txBody>
      </p:sp>
      <p:pic>
        <p:nvPicPr>
          <p:cNvPr id="8" name="Picture 7" descr="A close-up of a resistor&#10;&#10;Description automatically generated">
            <a:extLst>
              <a:ext uri="{FF2B5EF4-FFF2-40B4-BE49-F238E27FC236}">
                <a16:creationId xmlns:a16="http://schemas.microsoft.com/office/drawing/2014/main" id="{BFADCCD7-964D-1E6E-4A5C-90C1E50ED5B0}"/>
              </a:ext>
            </a:extLst>
          </p:cNvPr>
          <p:cNvPicPr>
            <a:picLocks noChangeAspect="1"/>
          </p:cNvPicPr>
          <p:nvPr/>
        </p:nvPicPr>
        <p:blipFill>
          <a:blip r:embed="rId3"/>
          <a:stretch>
            <a:fillRect/>
          </a:stretch>
        </p:blipFill>
        <p:spPr>
          <a:xfrm>
            <a:off x="9183744" y="2284109"/>
            <a:ext cx="2170056" cy="1627542"/>
          </a:xfrm>
          <a:prstGeom prst="rect">
            <a:avLst/>
          </a:prstGeom>
        </p:spPr>
      </p:pic>
      <p:pic>
        <p:nvPicPr>
          <p:cNvPr id="10" name="Picture 9" descr="A red symbol with arrows pointing to a circle&#10;&#10;Description automatically generated">
            <a:extLst>
              <a:ext uri="{FF2B5EF4-FFF2-40B4-BE49-F238E27FC236}">
                <a16:creationId xmlns:a16="http://schemas.microsoft.com/office/drawing/2014/main" id="{390230F7-2565-2A52-305D-876BF1B7DD08}"/>
              </a:ext>
            </a:extLst>
          </p:cNvPr>
          <p:cNvPicPr>
            <a:picLocks noChangeAspect="1"/>
          </p:cNvPicPr>
          <p:nvPr/>
        </p:nvPicPr>
        <p:blipFill>
          <a:blip r:embed="rId4"/>
          <a:stretch>
            <a:fillRect/>
          </a:stretch>
        </p:blipFill>
        <p:spPr>
          <a:xfrm>
            <a:off x="6582136" y="2291134"/>
            <a:ext cx="2322450" cy="1543305"/>
          </a:xfrm>
          <a:prstGeom prst="rect">
            <a:avLst/>
          </a:prstGeom>
        </p:spPr>
      </p:pic>
    </p:spTree>
    <p:extLst>
      <p:ext uri="{BB962C8B-B14F-4D97-AF65-F5344CB8AC3E}">
        <p14:creationId xmlns:p14="http://schemas.microsoft.com/office/powerpoint/2010/main" val="3652063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2974" y="286783"/>
            <a:ext cx="10606051" cy="1325563"/>
          </a:xfrm>
        </p:spPr>
        <p:txBody>
          <a:bodyPr>
            <a:normAutofit/>
          </a:bodyPr>
          <a:lstStyle/>
          <a:p>
            <a:r>
              <a:rPr lang="en-US" sz="4000" dirty="0">
                <a:latin typeface="+mn-lt"/>
              </a:rPr>
              <a:t>Taking a step back: Microcontrollers are digital</a:t>
            </a:r>
            <a:endParaRPr lang="en-US" sz="4000" dirty="0">
              <a:solidFill>
                <a:srgbClr val="7030A0"/>
              </a:solidFill>
              <a:latin typeface="+mn-lt"/>
            </a:endParaRPr>
          </a:p>
        </p:txBody>
      </p:sp>
      <p:sp>
        <p:nvSpPr>
          <p:cNvPr id="7" name="Slide Number Placeholder 6">
            <a:extLst>
              <a:ext uri="{FF2B5EF4-FFF2-40B4-BE49-F238E27FC236}">
                <a16:creationId xmlns:a16="http://schemas.microsoft.com/office/drawing/2014/main" id="{6718C0E1-216D-4D63-B451-AC07C0BC48BB}"/>
              </a:ext>
            </a:extLst>
          </p:cNvPr>
          <p:cNvSpPr>
            <a:spLocks noGrp="1"/>
          </p:cNvSpPr>
          <p:nvPr>
            <p:ph type="sldNum" sz="quarter" idx="12"/>
          </p:nvPr>
        </p:nvSpPr>
        <p:spPr/>
        <p:txBody>
          <a:bodyPr/>
          <a:lstStyle/>
          <a:p>
            <a:fld id="{687B7451-1438-CB4A-8106-82A64F1C7D7B}" type="slidenum">
              <a:rPr lang="sv-SE" smtClean="0"/>
              <a:t>18</a:t>
            </a:fld>
            <a:endParaRPr lang="sv-SE"/>
          </a:p>
        </p:txBody>
      </p:sp>
      <p:pic>
        <p:nvPicPr>
          <p:cNvPr id="8" name="Picture 7" descr="Diagram&#10;&#10;Description automatically generated">
            <a:extLst>
              <a:ext uri="{FF2B5EF4-FFF2-40B4-BE49-F238E27FC236}">
                <a16:creationId xmlns:a16="http://schemas.microsoft.com/office/drawing/2014/main" id="{86DBFB69-E56F-4F91-B052-62FD9448EAC2}"/>
              </a:ext>
            </a:extLst>
          </p:cNvPr>
          <p:cNvPicPr>
            <a:picLocks noChangeAspect="1"/>
          </p:cNvPicPr>
          <p:nvPr/>
        </p:nvPicPr>
        <p:blipFill>
          <a:blip r:embed="rId3"/>
          <a:stretch>
            <a:fillRect/>
          </a:stretch>
        </p:blipFill>
        <p:spPr>
          <a:xfrm>
            <a:off x="1789529" y="3429000"/>
            <a:ext cx="9346031" cy="1695238"/>
          </a:xfrm>
          <a:prstGeom prst="rect">
            <a:avLst/>
          </a:prstGeom>
        </p:spPr>
      </p:pic>
      <p:sp>
        <p:nvSpPr>
          <p:cNvPr id="23" name="TextBox 22">
            <a:extLst>
              <a:ext uri="{FF2B5EF4-FFF2-40B4-BE49-F238E27FC236}">
                <a16:creationId xmlns:a16="http://schemas.microsoft.com/office/drawing/2014/main" id="{17523DA7-F164-4AE3-96D2-14EA66509F4B}"/>
              </a:ext>
            </a:extLst>
          </p:cNvPr>
          <p:cNvSpPr txBox="1"/>
          <p:nvPr/>
        </p:nvSpPr>
        <p:spPr>
          <a:xfrm>
            <a:off x="4465611" y="5232463"/>
            <a:ext cx="6277407" cy="338554"/>
          </a:xfrm>
          <a:prstGeom prst="rect">
            <a:avLst/>
          </a:prstGeom>
          <a:noFill/>
        </p:spPr>
        <p:txBody>
          <a:bodyPr wrap="square" rtlCol="0">
            <a:spAutoFit/>
          </a:bodyPr>
          <a:lstStyle/>
          <a:p>
            <a:pPr algn="ctr"/>
            <a:r>
              <a:rPr lang="en-US" sz="1600" dirty="0">
                <a:latin typeface="+mj-lt"/>
              </a:rPr>
              <a:t>Conventional and widely used architecture of embedded wireless platform </a:t>
            </a:r>
          </a:p>
        </p:txBody>
      </p:sp>
      <p:sp>
        <p:nvSpPr>
          <p:cNvPr id="9" name="Footer Placeholder 1">
            <a:extLst>
              <a:ext uri="{FF2B5EF4-FFF2-40B4-BE49-F238E27FC236}">
                <a16:creationId xmlns:a16="http://schemas.microsoft.com/office/drawing/2014/main" id="{F1FACFD7-1140-543C-6B78-B38536409F9B}"/>
              </a:ext>
            </a:extLst>
          </p:cNvPr>
          <p:cNvSpPr>
            <a:spLocks noGrp="1"/>
          </p:cNvSpPr>
          <p:nvPr>
            <p:ph type="ftr" sz="quarter" idx="11"/>
          </p:nvPr>
        </p:nvSpPr>
        <p:spPr>
          <a:xfrm>
            <a:off x="4038600" y="6356350"/>
            <a:ext cx="4114800" cy="365125"/>
          </a:xfrm>
        </p:spPr>
        <p:txBody>
          <a:bodyPr/>
          <a:lstStyle/>
          <a:p>
            <a:r>
              <a:rPr lang="sv-SE" dirty="0" err="1"/>
              <a:t>ambujv@nus.edu.sg</a:t>
            </a:r>
            <a:endParaRPr lang="sv-SE" dirty="0"/>
          </a:p>
        </p:txBody>
      </p:sp>
      <p:sp>
        <p:nvSpPr>
          <p:cNvPr id="4" name="Content Placeholder 3">
            <a:extLst>
              <a:ext uri="{FF2B5EF4-FFF2-40B4-BE49-F238E27FC236}">
                <a16:creationId xmlns:a16="http://schemas.microsoft.com/office/drawing/2014/main" id="{A006A456-149F-5A76-4A1B-CE9EFD0EAC90}"/>
              </a:ext>
            </a:extLst>
          </p:cNvPr>
          <p:cNvSpPr>
            <a:spLocks noGrp="1"/>
          </p:cNvSpPr>
          <p:nvPr>
            <p:ph idx="1"/>
          </p:nvPr>
        </p:nvSpPr>
        <p:spPr>
          <a:xfrm>
            <a:off x="747750" y="1612346"/>
            <a:ext cx="11071302" cy="4351338"/>
          </a:xfrm>
        </p:spPr>
        <p:txBody>
          <a:bodyPr/>
          <a:lstStyle/>
          <a:p>
            <a:r>
              <a:rPr lang="en-US" dirty="0">
                <a:latin typeface="+mj-lt"/>
              </a:rPr>
              <a:t>Up to this point, we have talked about translating physical phenomenon to analog electrical signal changes</a:t>
            </a:r>
          </a:p>
          <a:p>
            <a:r>
              <a:rPr lang="en-US" dirty="0">
                <a:latin typeface="+mj-lt"/>
              </a:rPr>
              <a:t>How do we convert the analog signal into digital? </a:t>
            </a:r>
          </a:p>
          <a:p>
            <a:r>
              <a:rPr lang="en-US" dirty="0">
                <a:latin typeface="+mj-lt"/>
              </a:rPr>
              <a:t>Do we need to do any processing before the conversion operation? </a:t>
            </a:r>
          </a:p>
        </p:txBody>
      </p:sp>
    </p:spTree>
    <p:extLst>
      <p:ext uri="{BB962C8B-B14F-4D97-AF65-F5344CB8AC3E}">
        <p14:creationId xmlns:p14="http://schemas.microsoft.com/office/powerpoint/2010/main" val="1255725113"/>
      </p:ext>
    </p:extLst>
  </p:cSld>
  <p:clrMapOvr>
    <a:masterClrMapping/>
  </p:clrMapOvr>
  <mc:AlternateContent xmlns:mc="http://schemas.openxmlformats.org/markup-compatibility/2006" xmlns:p14="http://schemas.microsoft.com/office/powerpoint/2010/main">
    <mc:Choice Requires="p14">
      <p:transition spd="slow" p14:dur="2000" advTm="50469"/>
    </mc:Choice>
    <mc:Fallback xmlns="">
      <p:transition spd="slow" advTm="50469"/>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2974" y="286783"/>
            <a:ext cx="10606051" cy="1325563"/>
          </a:xfrm>
        </p:spPr>
        <p:txBody>
          <a:bodyPr>
            <a:normAutofit/>
          </a:bodyPr>
          <a:lstStyle/>
          <a:p>
            <a:r>
              <a:rPr lang="en-US" sz="4000" dirty="0">
                <a:latin typeface="+mn-lt"/>
              </a:rPr>
              <a:t>ADC: Bridging the analog and digital worlds</a:t>
            </a:r>
            <a:endParaRPr lang="en-US" sz="4000" dirty="0">
              <a:solidFill>
                <a:srgbClr val="7030A0"/>
              </a:solidFill>
              <a:latin typeface="+mn-lt"/>
            </a:endParaRPr>
          </a:p>
        </p:txBody>
      </p:sp>
      <p:sp>
        <p:nvSpPr>
          <p:cNvPr id="7" name="Slide Number Placeholder 6">
            <a:extLst>
              <a:ext uri="{FF2B5EF4-FFF2-40B4-BE49-F238E27FC236}">
                <a16:creationId xmlns:a16="http://schemas.microsoft.com/office/drawing/2014/main" id="{6718C0E1-216D-4D63-B451-AC07C0BC48BB}"/>
              </a:ext>
            </a:extLst>
          </p:cNvPr>
          <p:cNvSpPr>
            <a:spLocks noGrp="1"/>
          </p:cNvSpPr>
          <p:nvPr>
            <p:ph type="sldNum" sz="quarter" idx="12"/>
          </p:nvPr>
        </p:nvSpPr>
        <p:spPr/>
        <p:txBody>
          <a:bodyPr/>
          <a:lstStyle/>
          <a:p>
            <a:fld id="{687B7451-1438-CB4A-8106-82A64F1C7D7B}" type="slidenum">
              <a:rPr lang="sv-SE" smtClean="0"/>
              <a:t>19</a:t>
            </a:fld>
            <a:endParaRPr lang="sv-SE"/>
          </a:p>
        </p:txBody>
      </p:sp>
      <p:sp>
        <p:nvSpPr>
          <p:cNvPr id="9" name="Footer Placeholder 1">
            <a:extLst>
              <a:ext uri="{FF2B5EF4-FFF2-40B4-BE49-F238E27FC236}">
                <a16:creationId xmlns:a16="http://schemas.microsoft.com/office/drawing/2014/main" id="{F1FACFD7-1140-543C-6B78-B38536409F9B}"/>
              </a:ext>
            </a:extLst>
          </p:cNvPr>
          <p:cNvSpPr>
            <a:spLocks noGrp="1"/>
          </p:cNvSpPr>
          <p:nvPr>
            <p:ph type="ftr" sz="quarter" idx="11"/>
          </p:nvPr>
        </p:nvSpPr>
        <p:spPr>
          <a:xfrm>
            <a:off x="4038600" y="6356350"/>
            <a:ext cx="4114800" cy="365125"/>
          </a:xfrm>
        </p:spPr>
        <p:txBody>
          <a:bodyPr/>
          <a:lstStyle/>
          <a:p>
            <a:r>
              <a:rPr lang="sv-SE" dirty="0" err="1"/>
              <a:t>ambujv@nus.edu.sg</a:t>
            </a:r>
            <a:endParaRPr lang="sv-SE" dirty="0"/>
          </a:p>
        </p:txBody>
      </p:sp>
      <p:sp>
        <p:nvSpPr>
          <p:cNvPr id="4" name="Content Placeholder 3">
            <a:extLst>
              <a:ext uri="{FF2B5EF4-FFF2-40B4-BE49-F238E27FC236}">
                <a16:creationId xmlns:a16="http://schemas.microsoft.com/office/drawing/2014/main" id="{A006A456-149F-5A76-4A1B-CE9EFD0EAC90}"/>
              </a:ext>
            </a:extLst>
          </p:cNvPr>
          <p:cNvSpPr>
            <a:spLocks noGrp="1"/>
          </p:cNvSpPr>
          <p:nvPr>
            <p:ph idx="1"/>
          </p:nvPr>
        </p:nvSpPr>
        <p:spPr>
          <a:xfrm>
            <a:off x="560349" y="1448654"/>
            <a:ext cx="11071302" cy="4958871"/>
          </a:xfrm>
        </p:spPr>
        <p:txBody>
          <a:bodyPr>
            <a:normAutofit/>
          </a:bodyPr>
          <a:lstStyle/>
          <a:p>
            <a:pPr algn="just"/>
            <a:r>
              <a:rPr lang="en-SG" b="0" i="0" dirty="0">
                <a:effectLst/>
                <a:latin typeface="+mj-lt"/>
              </a:rPr>
              <a:t>ADCs convert </a:t>
            </a:r>
            <a:r>
              <a:rPr lang="en-SG" b="0" i="0" dirty="0" err="1">
                <a:effectLst/>
                <a:latin typeface="+mj-lt"/>
              </a:rPr>
              <a:t>analog</a:t>
            </a:r>
            <a:r>
              <a:rPr lang="en-SG" b="0" i="0" dirty="0">
                <a:effectLst/>
                <a:latin typeface="+mj-lt"/>
              </a:rPr>
              <a:t> signals, which have a continuous range of values, into digital signals, which have discrete numerical representations. This is essential for digital devices to process real-world </a:t>
            </a:r>
            <a:r>
              <a:rPr lang="en-SG" b="0" i="0" dirty="0" err="1">
                <a:effectLst/>
                <a:latin typeface="+mj-lt"/>
              </a:rPr>
              <a:t>analog</a:t>
            </a:r>
            <a:r>
              <a:rPr lang="en-SG" b="0" i="0" dirty="0">
                <a:effectLst/>
                <a:latin typeface="+mj-lt"/>
              </a:rPr>
              <a:t> inputs</a:t>
            </a:r>
          </a:p>
          <a:p>
            <a:pPr algn="l">
              <a:buFont typeface="Arial" panose="020B0604020202020204" pitchFamily="34" charset="0"/>
              <a:buChar char="•"/>
            </a:pPr>
            <a:r>
              <a:rPr lang="en-SG" sz="3000" b="1" i="0" dirty="0">
                <a:effectLst/>
                <a:latin typeface="+mj-lt"/>
              </a:rPr>
              <a:t>What are the various parameters of the ADC?</a:t>
            </a:r>
            <a:endParaRPr lang="en-SG" sz="3000" b="0" i="0" dirty="0">
              <a:effectLst/>
              <a:latin typeface="+mj-lt"/>
            </a:endParaRPr>
          </a:p>
          <a:p>
            <a:pPr marL="742950" lvl="1" indent="-285750" algn="l">
              <a:buFont typeface="Arial" panose="020B0604020202020204" pitchFamily="34" charset="0"/>
              <a:buChar char="•"/>
            </a:pPr>
            <a:r>
              <a:rPr lang="en-SG" b="1" i="0" dirty="0">
                <a:effectLst/>
                <a:latin typeface="+mj-lt"/>
              </a:rPr>
              <a:t>Resolution</a:t>
            </a:r>
            <a:r>
              <a:rPr lang="en-SG" b="0" i="0" dirty="0">
                <a:effectLst/>
                <a:latin typeface="+mj-lt"/>
              </a:rPr>
              <a:t>: Determined by the number of bits the ADC uses to represent the </a:t>
            </a:r>
            <a:r>
              <a:rPr lang="en-SG" b="0" i="0" dirty="0" err="1">
                <a:effectLst/>
                <a:latin typeface="+mj-lt"/>
              </a:rPr>
              <a:t>analog</a:t>
            </a:r>
            <a:r>
              <a:rPr lang="en-SG" b="0" i="0" dirty="0">
                <a:effectLst/>
                <a:latin typeface="+mj-lt"/>
              </a:rPr>
              <a:t> value. More bits mean higher resolution and finer granularity in the output</a:t>
            </a:r>
          </a:p>
          <a:p>
            <a:pPr marL="742950" lvl="1" indent="-285750" algn="l">
              <a:buFont typeface="Arial" panose="020B0604020202020204" pitchFamily="34" charset="0"/>
              <a:buChar char="•"/>
            </a:pPr>
            <a:r>
              <a:rPr lang="en-SG" b="1" i="0" dirty="0">
                <a:effectLst/>
                <a:latin typeface="+mj-lt"/>
              </a:rPr>
              <a:t>Sampling Rate</a:t>
            </a:r>
            <a:r>
              <a:rPr lang="en-SG" b="0" i="0" dirty="0">
                <a:effectLst/>
                <a:latin typeface="+mj-lt"/>
              </a:rPr>
              <a:t>: The frequency at which the ADC samples the </a:t>
            </a:r>
            <a:r>
              <a:rPr lang="en-SG" b="0" i="0" dirty="0" err="1">
                <a:effectLst/>
                <a:latin typeface="+mj-lt"/>
              </a:rPr>
              <a:t>analog</a:t>
            </a:r>
            <a:r>
              <a:rPr lang="en-SG" b="0" i="0" dirty="0">
                <a:effectLst/>
                <a:latin typeface="+mj-lt"/>
              </a:rPr>
              <a:t> signal. Higher sampling rates can capture more detail and are necessary to comply with the Nyquist theorem. It also means higher power consumption</a:t>
            </a:r>
          </a:p>
          <a:p>
            <a:pPr marL="742950" lvl="1" indent="-285750" algn="l">
              <a:buFont typeface="Arial" panose="020B0604020202020204" pitchFamily="34" charset="0"/>
              <a:buChar char="•"/>
            </a:pPr>
            <a:r>
              <a:rPr lang="en-SG" b="1" i="0" dirty="0">
                <a:effectLst/>
                <a:latin typeface="+mj-lt"/>
              </a:rPr>
              <a:t>Accuracy</a:t>
            </a:r>
            <a:r>
              <a:rPr lang="en-SG" b="0" i="0" dirty="0">
                <a:effectLst/>
                <a:latin typeface="+mj-lt"/>
              </a:rPr>
              <a:t>: The closeness of the ADC's output to the true input value. It includes factors such as linearity, noise, and error rate</a:t>
            </a:r>
          </a:p>
          <a:p>
            <a:endParaRPr lang="en-US" dirty="0">
              <a:latin typeface="+mj-lt"/>
            </a:endParaRPr>
          </a:p>
        </p:txBody>
      </p:sp>
    </p:spTree>
    <p:extLst>
      <p:ext uri="{BB962C8B-B14F-4D97-AF65-F5344CB8AC3E}">
        <p14:creationId xmlns:p14="http://schemas.microsoft.com/office/powerpoint/2010/main" val="2119852802"/>
      </p:ext>
    </p:extLst>
  </p:cSld>
  <p:clrMapOvr>
    <a:masterClrMapping/>
  </p:clrMapOvr>
  <mc:AlternateContent xmlns:mc="http://schemas.openxmlformats.org/markup-compatibility/2006" xmlns:p14="http://schemas.microsoft.com/office/powerpoint/2010/main">
    <mc:Choice Requires="p14">
      <p:transition spd="slow" p14:dur="2000" advTm="50469"/>
    </mc:Choice>
    <mc:Fallback xmlns="">
      <p:transition spd="slow" advTm="50469"/>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41798" y="3060542"/>
            <a:ext cx="10430441" cy="1775618"/>
          </a:xfrm>
        </p:spPr>
        <p:txBody>
          <a:bodyPr>
            <a:normAutofit/>
          </a:bodyPr>
          <a:lstStyle/>
          <a:p>
            <a:pPr marL="0" indent="0" algn="ctr">
              <a:buNone/>
            </a:pPr>
            <a:r>
              <a:rPr lang="en-US" sz="5200" dirty="0"/>
              <a:t>Wireless Basics, Microcontrollers, Contiki and Battery lifespan</a:t>
            </a:r>
          </a:p>
          <a:p>
            <a:endParaRPr lang="en-US" dirty="0">
              <a:latin typeface="+mj-lt"/>
            </a:endParaRPr>
          </a:p>
        </p:txBody>
      </p:sp>
      <p:sp>
        <p:nvSpPr>
          <p:cNvPr id="12" name="Slide Number Placeholder 11">
            <a:extLst>
              <a:ext uri="{FF2B5EF4-FFF2-40B4-BE49-F238E27FC236}">
                <a16:creationId xmlns:a16="http://schemas.microsoft.com/office/drawing/2014/main" id="{9E4C5F5A-700B-44FB-9E95-6F4C5C125A8E}"/>
              </a:ext>
            </a:extLst>
          </p:cNvPr>
          <p:cNvSpPr>
            <a:spLocks noGrp="1"/>
          </p:cNvSpPr>
          <p:nvPr>
            <p:ph type="sldNum" sz="quarter" idx="12"/>
          </p:nvPr>
        </p:nvSpPr>
        <p:spPr/>
        <p:txBody>
          <a:bodyPr/>
          <a:lstStyle/>
          <a:p>
            <a:fld id="{687B7451-1438-CB4A-8106-82A64F1C7D7B}" type="slidenum">
              <a:rPr lang="sv-SE" smtClean="0"/>
              <a:t>2</a:t>
            </a:fld>
            <a:endParaRPr lang="sv-SE"/>
          </a:p>
        </p:txBody>
      </p:sp>
      <p:sp>
        <p:nvSpPr>
          <p:cNvPr id="2" name="Footer Placeholder 1">
            <a:extLst>
              <a:ext uri="{FF2B5EF4-FFF2-40B4-BE49-F238E27FC236}">
                <a16:creationId xmlns:a16="http://schemas.microsoft.com/office/drawing/2014/main" id="{4BF8FC63-B61F-4084-9936-C126CAD461C4}"/>
              </a:ext>
            </a:extLst>
          </p:cNvPr>
          <p:cNvSpPr>
            <a:spLocks noGrp="1"/>
          </p:cNvSpPr>
          <p:nvPr>
            <p:ph type="ftr" sz="quarter" idx="11"/>
          </p:nvPr>
        </p:nvSpPr>
        <p:spPr/>
        <p:txBody>
          <a:bodyPr/>
          <a:lstStyle/>
          <a:p>
            <a:r>
              <a:rPr lang="sv-SE" dirty="0" err="1"/>
              <a:t>ambujv@nus.edu.sg</a:t>
            </a:r>
            <a:endParaRPr lang="sv-SE" dirty="0"/>
          </a:p>
        </p:txBody>
      </p:sp>
    </p:spTree>
    <p:extLst>
      <p:ext uri="{BB962C8B-B14F-4D97-AF65-F5344CB8AC3E}">
        <p14:creationId xmlns:p14="http://schemas.microsoft.com/office/powerpoint/2010/main" val="32746814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D626A-C21D-46FA-9DB4-CE4E3C2F28FF}"/>
              </a:ext>
            </a:extLst>
          </p:cNvPr>
          <p:cNvSpPr>
            <a:spLocks noGrp="1"/>
          </p:cNvSpPr>
          <p:nvPr>
            <p:ph type="title"/>
          </p:nvPr>
        </p:nvSpPr>
        <p:spPr>
          <a:xfrm>
            <a:off x="838200" y="136525"/>
            <a:ext cx="10515600" cy="1325563"/>
          </a:xfrm>
        </p:spPr>
        <p:txBody>
          <a:bodyPr>
            <a:normAutofit/>
          </a:bodyPr>
          <a:lstStyle/>
          <a:p>
            <a:r>
              <a:rPr lang="en-US" sz="4000" dirty="0">
                <a:latin typeface="+mn-lt"/>
              </a:rPr>
              <a:t>Generating voltage via piezoelectric effect</a:t>
            </a:r>
          </a:p>
        </p:txBody>
      </p:sp>
      <p:sp>
        <p:nvSpPr>
          <p:cNvPr id="3" name="Content Placeholder 2">
            <a:extLst>
              <a:ext uri="{FF2B5EF4-FFF2-40B4-BE49-F238E27FC236}">
                <a16:creationId xmlns:a16="http://schemas.microsoft.com/office/drawing/2014/main" id="{4712C7B3-A9C4-48EC-9CE0-99EB21D4620E}"/>
              </a:ext>
            </a:extLst>
          </p:cNvPr>
          <p:cNvSpPr>
            <a:spLocks noGrp="1"/>
          </p:cNvSpPr>
          <p:nvPr>
            <p:ph idx="1"/>
          </p:nvPr>
        </p:nvSpPr>
        <p:spPr>
          <a:xfrm>
            <a:off x="922778" y="1509712"/>
            <a:ext cx="4621236" cy="4846638"/>
          </a:xfrm>
        </p:spPr>
        <p:txBody>
          <a:bodyPr/>
          <a:lstStyle/>
          <a:p>
            <a:r>
              <a:rPr lang="en-US" dirty="0">
                <a:latin typeface="+mj-lt"/>
              </a:rPr>
              <a:t>Compression of the material generates a voltage</a:t>
            </a:r>
          </a:p>
          <a:p>
            <a:endParaRPr lang="en-US" dirty="0">
              <a:latin typeface="+mj-lt"/>
            </a:endParaRPr>
          </a:p>
          <a:p>
            <a:r>
              <a:rPr lang="en-US" dirty="0">
                <a:latin typeface="+mj-lt"/>
              </a:rPr>
              <a:t>Various sources of compression:</a:t>
            </a:r>
          </a:p>
          <a:p>
            <a:pPr lvl="1"/>
            <a:r>
              <a:rPr lang="en-US" dirty="0">
                <a:latin typeface="+mj-lt"/>
              </a:rPr>
              <a:t>Air Pressure</a:t>
            </a:r>
          </a:p>
          <a:p>
            <a:pPr lvl="1"/>
            <a:r>
              <a:rPr lang="en-US" dirty="0">
                <a:latin typeface="+mj-lt"/>
              </a:rPr>
              <a:t>Acceleration</a:t>
            </a:r>
          </a:p>
          <a:p>
            <a:pPr lvl="1"/>
            <a:r>
              <a:rPr lang="en-US" dirty="0">
                <a:latin typeface="+mj-lt"/>
              </a:rPr>
              <a:t>Strain</a:t>
            </a:r>
          </a:p>
          <a:p>
            <a:endParaRPr lang="en-US" dirty="0"/>
          </a:p>
        </p:txBody>
      </p:sp>
      <p:sp>
        <p:nvSpPr>
          <p:cNvPr id="4" name="Slide Number Placeholder 3">
            <a:extLst>
              <a:ext uri="{FF2B5EF4-FFF2-40B4-BE49-F238E27FC236}">
                <a16:creationId xmlns:a16="http://schemas.microsoft.com/office/drawing/2014/main" id="{AD5B71B3-E2FC-4241-B6BD-A03763F1C83E}"/>
              </a:ext>
            </a:extLst>
          </p:cNvPr>
          <p:cNvSpPr>
            <a:spLocks noGrp="1"/>
          </p:cNvSpPr>
          <p:nvPr>
            <p:ph type="sldNum" sz="quarter" idx="12"/>
          </p:nvPr>
        </p:nvSpPr>
        <p:spPr/>
        <p:txBody>
          <a:bodyPr/>
          <a:lstStyle/>
          <a:p>
            <a:fld id="{0778C724-3839-4D76-A707-B4C23905D055}" type="slidenum">
              <a:rPr lang="en-US" smtClean="0"/>
              <a:t>20</a:t>
            </a:fld>
            <a:endParaRPr lang="en-US"/>
          </a:p>
        </p:txBody>
      </p:sp>
      <p:pic>
        <p:nvPicPr>
          <p:cNvPr id="1026" name="Picture 2">
            <a:extLst>
              <a:ext uri="{FF2B5EF4-FFF2-40B4-BE49-F238E27FC236}">
                <a16:creationId xmlns:a16="http://schemas.microsoft.com/office/drawing/2014/main" id="{EC1B45EE-D5DF-46EA-8EC2-703C08B86EA8}"/>
              </a:ext>
            </a:extLst>
          </p:cNvPr>
          <p:cNvPicPr>
            <a:picLocks noChangeAspect="1" noChangeArrowheads="1"/>
          </p:cNvPicPr>
          <p:nvPr/>
        </p:nvPicPr>
        <p:blipFill rotWithShape="1">
          <a:blip r:embed="rId2" cstate="print">
            <a:extLst>
              <a:ext uri="{28A0092B-C50C-407E-A947-70E740481C1C}">
                <a14:useLocalDpi xmlns:a14="http://schemas.microsoft.com/office/drawing/2010/main"/>
              </a:ext>
            </a:extLst>
          </a:blip>
          <a:srcRect t="13333" r="18893"/>
          <a:stretch/>
        </p:blipFill>
        <p:spPr bwMode="auto">
          <a:xfrm>
            <a:off x="5283036" y="2350005"/>
            <a:ext cx="5759544" cy="34932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14195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DA7578-1780-4A39-A1CD-5AE5F224E532}"/>
              </a:ext>
            </a:extLst>
          </p:cNvPr>
          <p:cNvSpPr>
            <a:spLocks noGrp="1"/>
          </p:cNvSpPr>
          <p:nvPr>
            <p:ph type="title"/>
          </p:nvPr>
        </p:nvSpPr>
        <p:spPr/>
        <p:txBody>
          <a:bodyPr>
            <a:normAutofit/>
          </a:bodyPr>
          <a:lstStyle/>
          <a:p>
            <a:r>
              <a:rPr lang="en-US" sz="4000" dirty="0">
                <a:latin typeface="+mn-lt"/>
              </a:rPr>
              <a:t>Beyond resistive changes sensing: Potential</a:t>
            </a:r>
          </a:p>
        </p:txBody>
      </p:sp>
      <p:sp>
        <p:nvSpPr>
          <p:cNvPr id="3" name="Content Placeholder 2">
            <a:extLst>
              <a:ext uri="{FF2B5EF4-FFF2-40B4-BE49-F238E27FC236}">
                <a16:creationId xmlns:a16="http://schemas.microsoft.com/office/drawing/2014/main" id="{7821D6FD-1223-4D76-B719-B83AAD102432}"/>
              </a:ext>
            </a:extLst>
          </p:cNvPr>
          <p:cNvSpPr>
            <a:spLocks noGrp="1"/>
          </p:cNvSpPr>
          <p:nvPr>
            <p:ph idx="1"/>
          </p:nvPr>
        </p:nvSpPr>
        <p:spPr/>
        <p:txBody>
          <a:bodyPr/>
          <a:lstStyle/>
          <a:p>
            <a:r>
              <a:rPr lang="en-US" dirty="0">
                <a:latin typeface="+mj-lt"/>
              </a:rPr>
              <a:t>Generate a change in voltage that changes based on force</a:t>
            </a:r>
          </a:p>
        </p:txBody>
      </p:sp>
      <p:sp>
        <p:nvSpPr>
          <p:cNvPr id="4" name="Slide Number Placeholder 3">
            <a:extLst>
              <a:ext uri="{FF2B5EF4-FFF2-40B4-BE49-F238E27FC236}">
                <a16:creationId xmlns:a16="http://schemas.microsoft.com/office/drawing/2014/main" id="{58575C52-4921-41B5-995A-CD3832CB0DEE}"/>
              </a:ext>
            </a:extLst>
          </p:cNvPr>
          <p:cNvSpPr>
            <a:spLocks noGrp="1"/>
          </p:cNvSpPr>
          <p:nvPr>
            <p:ph type="sldNum" sz="quarter" idx="12"/>
          </p:nvPr>
        </p:nvSpPr>
        <p:spPr/>
        <p:txBody>
          <a:bodyPr/>
          <a:lstStyle/>
          <a:p>
            <a:fld id="{0778C724-3839-4D76-A707-B4C23905D055}" type="slidenum">
              <a:rPr lang="en-US" smtClean="0"/>
              <a:t>21</a:t>
            </a:fld>
            <a:endParaRPr lang="en-US"/>
          </a:p>
        </p:txBody>
      </p:sp>
      <p:pic>
        <p:nvPicPr>
          <p:cNvPr id="13314" name="Picture 2" descr="How a capacitive accelerometer works.">
            <a:extLst>
              <a:ext uri="{FF2B5EF4-FFF2-40B4-BE49-F238E27FC236}">
                <a16:creationId xmlns:a16="http://schemas.microsoft.com/office/drawing/2014/main" id="{5B267014-B5BB-450D-BF58-6109A687332B}"/>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123526" y="3113098"/>
            <a:ext cx="4315443" cy="2697152"/>
          </a:xfrm>
          <a:prstGeom prst="rect">
            <a:avLst/>
          </a:prstGeom>
          <a:noFill/>
          <a:extLst>
            <a:ext uri="{909E8E84-426E-40DD-AFC4-6F175D3DCCD1}">
              <a14:hiddenFill xmlns:a14="http://schemas.microsoft.com/office/drawing/2010/main">
                <a:solidFill>
                  <a:srgbClr val="FFFFFF"/>
                </a:solidFill>
              </a14:hiddenFill>
            </a:ext>
          </a:extLst>
        </p:spPr>
      </p:pic>
      <p:pic>
        <p:nvPicPr>
          <p:cNvPr id="13316" name="Picture 4" descr="How a piezoelectric accelerometer works.">
            <a:extLst>
              <a:ext uri="{FF2B5EF4-FFF2-40B4-BE49-F238E27FC236}">
                <a16:creationId xmlns:a16="http://schemas.microsoft.com/office/drawing/2014/main" id="{55A505AF-15EA-40C8-ABD4-926C2D0B8973}"/>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310216" y="2934771"/>
            <a:ext cx="4600767" cy="28754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02473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8554A-B935-40E1-9D2E-AEE7271ECC6C}"/>
              </a:ext>
            </a:extLst>
          </p:cNvPr>
          <p:cNvSpPr>
            <a:spLocks noGrp="1"/>
          </p:cNvSpPr>
          <p:nvPr>
            <p:ph type="title"/>
          </p:nvPr>
        </p:nvSpPr>
        <p:spPr/>
        <p:txBody>
          <a:bodyPr>
            <a:normAutofit/>
          </a:bodyPr>
          <a:lstStyle/>
          <a:p>
            <a:r>
              <a:rPr lang="en-US" sz="4000" dirty="0">
                <a:latin typeface="+mn-lt"/>
              </a:rPr>
              <a:t>Motion sensing: accelerometers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C91D58A-8E2F-49FB-97F1-F5A576C0F299}"/>
                  </a:ext>
                </a:extLst>
              </p:cNvPr>
              <p:cNvSpPr>
                <a:spLocks noGrp="1"/>
              </p:cNvSpPr>
              <p:nvPr>
                <p:ph idx="1"/>
              </p:nvPr>
            </p:nvSpPr>
            <p:spPr>
              <a:xfrm>
                <a:off x="838200" y="1690688"/>
                <a:ext cx="10515600" cy="4351338"/>
              </a:xfrm>
            </p:spPr>
            <p:txBody>
              <a:bodyPr>
                <a:normAutofit fontScale="92500" lnSpcReduction="10000"/>
              </a:bodyPr>
              <a:lstStyle/>
              <a:p>
                <a:r>
                  <a:rPr lang="en-US" dirty="0">
                    <a:latin typeface="+mj-lt"/>
                  </a:rPr>
                  <a:t>Accelerometers usually measure in </a:t>
                </a:r>
                <a:r>
                  <a:rPr lang="en-US" i="1" dirty="0">
                    <a:latin typeface="+mj-lt"/>
                  </a:rPr>
                  <a:t>g’</a:t>
                </a:r>
                <a:r>
                  <a:rPr lang="en-US" dirty="0">
                    <a:latin typeface="+mj-lt"/>
                  </a:rPr>
                  <a:t>s</a:t>
                </a:r>
              </a:p>
              <a:p>
                <a:pPr lvl="1"/>
                <a:r>
                  <a:rPr lang="en-US" dirty="0">
                    <a:latin typeface="+mj-lt"/>
                  </a:rPr>
                  <a:t>Where 1 g equals acceleration due to Earth gravity</a:t>
                </a:r>
              </a:p>
              <a:p>
                <a:pPr marL="457200" lvl="1" indent="0">
                  <a:buNone/>
                </a:pPr>
                <a:endParaRPr lang="en-US" dirty="0">
                  <a:latin typeface="+mj-lt"/>
                </a:endParaRPr>
              </a:p>
              <a:p>
                <a:r>
                  <a:rPr lang="en-US" dirty="0">
                    <a:latin typeface="+mj-lt"/>
                  </a:rPr>
                  <a:t>Determining distance from acceleration is possible</a:t>
                </a:r>
              </a:p>
              <a:p>
                <a:pPr lvl="1"/>
                <a:r>
                  <a:rPr lang="en-US" dirty="0">
                    <a:latin typeface="+mj-lt"/>
                  </a:rPr>
                  <a:t>But messy. Error is squared when integrating</a:t>
                </a:r>
              </a:p>
              <a:p>
                <a:pPr lvl="1"/>
                <a:r>
                  <a:rPr lang="en-US" dirty="0">
                    <a:latin typeface="+mj-lt"/>
                  </a:rPr>
                  <a:t>Needs careful filtering and is only accurate over short periods</a:t>
                </a:r>
              </a:p>
              <a:p>
                <a:pPr lvl="1"/>
                <a:r>
                  <a:rPr lang="en-US" dirty="0">
                    <a:latin typeface="+mj-lt"/>
                  </a:rPr>
                  <a:t>Often fills in gaps between GPS samples (or other localization systems)</a:t>
                </a:r>
              </a:p>
              <a:p>
                <a:endParaRPr lang="en-US" dirty="0">
                  <a:latin typeface="+mj-lt"/>
                </a:endParaRPr>
              </a:p>
              <a:p>
                <a:r>
                  <a:rPr lang="en-US" dirty="0">
                    <a:latin typeface="+mj-lt"/>
                  </a:rPr>
                  <a:t>Accelerometers also work as tilt sensors</a:t>
                </a:r>
              </a:p>
              <a:p>
                <a:pPr lvl="1"/>
                <a:r>
                  <a:rPr lang="en-US" dirty="0">
                    <a:latin typeface="+mj-lt"/>
                  </a:rPr>
                  <a:t>Constantly sensing pull of gravity</a:t>
                </a:r>
              </a:p>
              <a:p>
                <a:pPr lvl="1"/>
                <a14:m>
                  <m:oMath xmlns:m="http://schemas.openxmlformats.org/officeDocument/2006/math">
                    <m:r>
                      <a:rPr lang="en-US" i="1" dirty="0" smtClean="0">
                        <a:latin typeface="Cambria Math" panose="02040503050406030204" pitchFamily="18" charset="0"/>
                      </a:rPr>
                      <m:t>𝐴</m:t>
                    </m:r>
                    <m:r>
                      <a:rPr lang="en-US" i="1" dirty="0" smtClean="0">
                        <a:latin typeface="Cambria Math" panose="02040503050406030204" pitchFamily="18" charset="0"/>
                      </a:rPr>
                      <m:t>[</m:t>
                    </m:r>
                    <m:r>
                      <a:rPr lang="en-US" i="1" dirty="0" smtClean="0">
                        <a:latin typeface="Cambria Math" panose="02040503050406030204" pitchFamily="18" charset="0"/>
                      </a:rPr>
                      <m:t>𝑥</m:t>
                    </m:r>
                    <m:r>
                      <a:rPr lang="en-US" i="1" dirty="0" smtClean="0">
                        <a:latin typeface="Cambria Math" panose="02040503050406030204" pitchFamily="18" charset="0"/>
                      </a:rPr>
                      <m:t>] = 1 </m:t>
                    </m:r>
                    <m:r>
                      <a:rPr lang="en-US" i="1" dirty="0" smtClean="0">
                        <a:latin typeface="Cambria Math" panose="02040503050406030204" pitchFamily="18" charset="0"/>
                      </a:rPr>
                      <m:t>𝑔</m:t>
                    </m:r>
                    <m:r>
                      <a:rPr lang="en-US" i="1" dirty="0">
                        <a:latin typeface="Cambria Math" panose="02040503050406030204" pitchFamily="18" charset="0"/>
                      </a:rPr>
                      <m:t> </m:t>
                    </m:r>
                    <m:r>
                      <a:rPr lang="en-US" i="1" dirty="0" smtClean="0">
                        <a:latin typeface="Cambria Math" panose="02040503050406030204" pitchFamily="18" charset="0"/>
                      </a:rPr>
                      <m:t>∗</m:t>
                    </m:r>
                    <m:r>
                      <a:rPr lang="en-US" i="1" dirty="0">
                        <a:latin typeface="Cambria Math" panose="02040503050406030204" pitchFamily="18" charset="0"/>
                      </a:rPr>
                      <m:t> </m:t>
                    </m:r>
                    <m:r>
                      <m:rPr>
                        <m:sty m:val="p"/>
                      </m:rPr>
                      <a:rPr lang="en-US" i="1" dirty="0" smtClean="0">
                        <a:latin typeface="Cambria Math" panose="02040503050406030204" pitchFamily="18" charset="0"/>
                      </a:rPr>
                      <m:t>sin</m:t>
                    </m:r>
                    <m:r>
                      <a:rPr lang="en-US" i="1" dirty="0" smtClean="0">
                        <a:latin typeface="Cambria Math" panose="02040503050406030204" pitchFamily="18" charset="0"/>
                      </a:rPr>
                      <m:t>⁡(</m:t>
                    </m:r>
                    <m:r>
                      <a:rPr lang="en-US" i="1" dirty="0" smtClean="0">
                        <a:latin typeface="Cambria Math" panose="02040503050406030204" pitchFamily="18" charset="0"/>
                      </a:rPr>
                      <m:t>𝜃</m:t>
                    </m:r>
                    <m:r>
                      <a:rPr lang="en-US" i="1" dirty="0" smtClean="0">
                        <a:latin typeface="Cambria Math" panose="02040503050406030204" pitchFamily="18" charset="0"/>
                      </a:rPr>
                      <m:t>)</m:t>
                    </m:r>
                  </m:oMath>
                </a14:m>
                <a:endParaRPr lang="en-US" dirty="0">
                  <a:latin typeface="+mj-lt"/>
                </a:endParaRPr>
              </a:p>
            </p:txBody>
          </p:sp>
        </mc:Choice>
        <mc:Fallback xmlns="">
          <p:sp>
            <p:nvSpPr>
              <p:cNvPr id="3" name="Content Placeholder 2">
                <a:extLst>
                  <a:ext uri="{FF2B5EF4-FFF2-40B4-BE49-F238E27FC236}">
                    <a16:creationId xmlns:a16="http://schemas.microsoft.com/office/drawing/2014/main" id="{8C91D58A-8E2F-49FB-97F1-F5A576C0F299}"/>
                  </a:ext>
                </a:extLst>
              </p:cNvPr>
              <p:cNvSpPr>
                <a:spLocks noGrp="1" noRot="1" noChangeAspect="1" noMove="1" noResize="1" noEditPoints="1" noAdjustHandles="1" noChangeArrowheads="1" noChangeShapeType="1" noTextEdit="1"/>
              </p:cNvSpPr>
              <p:nvPr>
                <p:ph idx="1"/>
              </p:nvPr>
            </p:nvSpPr>
            <p:spPr>
              <a:xfrm>
                <a:off x="838200" y="1690688"/>
                <a:ext cx="10515600" cy="4351338"/>
              </a:xfrm>
              <a:blipFill>
                <a:blip r:embed="rId2"/>
                <a:stretch>
                  <a:fillRect l="-965" t="-2616"/>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BFF3CCCD-29BE-404B-AC66-98D23A10D049}"/>
              </a:ext>
            </a:extLst>
          </p:cNvPr>
          <p:cNvSpPr>
            <a:spLocks noGrp="1"/>
          </p:cNvSpPr>
          <p:nvPr>
            <p:ph type="sldNum" sz="quarter" idx="12"/>
          </p:nvPr>
        </p:nvSpPr>
        <p:spPr/>
        <p:txBody>
          <a:bodyPr/>
          <a:lstStyle/>
          <a:p>
            <a:fld id="{0778C724-3839-4D76-A707-B4C23905D055}" type="slidenum">
              <a:rPr lang="en-US" smtClean="0"/>
              <a:t>22</a:t>
            </a:fld>
            <a:endParaRPr lang="en-US"/>
          </a:p>
        </p:txBody>
      </p:sp>
      <p:pic>
        <p:nvPicPr>
          <p:cNvPr id="14338" name="Picture 2" descr="Figure 1: Single axis used for tilt sensing.">
            <a:extLst>
              <a:ext uri="{FF2B5EF4-FFF2-40B4-BE49-F238E27FC236}">
                <a16:creationId xmlns:a16="http://schemas.microsoft.com/office/drawing/2014/main" id="{B43A3EB7-F116-4F77-9A14-95B0C30E5FA2}"/>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882688" y="4563196"/>
            <a:ext cx="3697706" cy="14821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52981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711E4-9605-4F4C-A09B-879AC5FCC9CB}"/>
              </a:ext>
            </a:extLst>
          </p:cNvPr>
          <p:cNvSpPr>
            <a:spLocks noGrp="1"/>
          </p:cNvSpPr>
          <p:nvPr>
            <p:ph type="title"/>
          </p:nvPr>
        </p:nvSpPr>
        <p:spPr/>
        <p:txBody>
          <a:bodyPr>
            <a:normAutofit/>
          </a:bodyPr>
          <a:lstStyle/>
          <a:p>
            <a:r>
              <a:rPr lang="en-US" sz="4000" dirty="0">
                <a:latin typeface="+mn-lt"/>
              </a:rPr>
              <a:t>Active sensing: Ultrasound sensor</a:t>
            </a:r>
          </a:p>
        </p:txBody>
      </p:sp>
      <p:sp>
        <p:nvSpPr>
          <p:cNvPr id="3" name="Content Placeholder 2">
            <a:extLst>
              <a:ext uri="{FF2B5EF4-FFF2-40B4-BE49-F238E27FC236}">
                <a16:creationId xmlns:a16="http://schemas.microsoft.com/office/drawing/2014/main" id="{F2D4BE91-5E01-48E6-9A29-EDEE8D57E807}"/>
              </a:ext>
            </a:extLst>
          </p:cNvPr>
          <p:cNvSpPr>
            <a:spLocks noGrp="1"/>
          </p:cNvSpPr>
          <p:nvPr>
            <p:ph idx="1"/>
          </p:nvPr>
        </p:nvSpPr>
        <p:spPr>
          <a:xfrm>
            <a:off x="838200" y="1634378"/>
            <a:ext cx="10515600" cy="4351338"/>
          </a:xfrm>
        </p:spPr>
        <p:txBody>
          <a:bodyPr/>
          <a:lstStyle/>
          <a:p>
            <a:r>
              <a:rPr lang="en-US" dirty="0">
                <a:latin typeface="+mj-lt"/>
              </a:rPr>
              <a:t>Emits high frequency sound waves from sensor which bounces from objects that are present in the environment</a:t>
            </a:r>
          </a:p>
          <a:p>
            <a:r>
              <a:rPr lang="en-US" dirty="0">
                <a:latin typeface="+mj-lt"/>
              </a:rPr>
              <a:t>Estimates distance, proximity by measuring time taken for sounds waves to bounce back and propagate back to the ultrasound device</a:t>
            </a:r>
          </a:p>
          <a:p>
            <a:r>
              <a:rPr lang="en-US" dirty="0">
                <a:latin typeface="+mj-lt"/>
              </a:rPr>
              <a:t>Power consuming, though can be used on IoT devices</a:t>
            </a:r>
          </a:p>
          <a:p>
            <a:r>
              <a:rPr lang="en-US" dirty="0">
                <a:latin typeface="+mj-lt"/>
              </a:rPr>
              <a:t>Common application: Robotics, obstacle detection, water level sensing</a:t>
            </a:r>
          </a:p>
        </p:txBody>
      </p:sp>
      <p:sp>
        <p:nvSpPr>
          <p:cNvPr id="4" name="Slide Number Placeholder 3">
            <a:extLst>
              <a:ext uri="{FF2B5EF4-FFF2-40B4-BE49-F238E27FC236}">
                <a16:creationId xmlns:a16="http://schemas.microsoft.com/office/drawing/2014/main" id="{4BE6A742-3CF8-4D10-A29D-732A564AC64A}"/>
              </a:ext>
            </a:extLst>
          </p:cNvPr>
          <p:cNvSpPr>
            <a:spLocks noGrp="1"/>
          </p:cNvSpPr>
          <p:nvPr>
            <p:ph type="sldNum" sz="quarter" idx="12"/>
          </p:nvPr>
        </p:nvSpPr>
        <p:spPr/>
        <p:txBody>
          <a:bodyPr/>
          <a:lstStyle/>
          <a:p>
            <a:fld id="{0778C724-3839-4D76-A707-B4C23905D055}" type="slidenum">
              <a:rPr lang="en-US" smtClean="0"/>
              <a:t>23</a:t>
            </a:fld>
            <a:endParaRPr lang="en-US"/>
          </a:p>
        </p:txBody>
      </p:sp>
      <p:pic>
        <p:nvPicPr>
          <p:cNvPr id="6" name="Picture 5" descr="Shape&#10;&#10;Description automatically generated with medium confidence">
            <a:extLst>
              <a:ext uri="{FF2B5EF4-FFF2-40B4-BE49-F238E27FC236}">
                <a16:creationId xmlns:a16="http://schemas.microsoft.com/office/drawing/2014/main" id="{5FA6D937-24F4-3C8C-549D-7EF3BC3E3EA5}"/>
              </a:ext>
            </a:extLst>
          </p:cNvPr>
          <p:cNvPicPr>
            <a:picLocks noChangeAspect="1"/>
          </p:cNvPicPr>
          <p:nvPr/>
        </p:nvPicPr>
        <p:blipFill>
          <a:blip r:embed="rId3"/>
          <a:stretch>
            <a:fillRect/>
          </a:stretch>
        </p:blipFill>
        <p:spPr>
          <a:xfrm>
            <a:off x="2608557" y="4470445"/>
            <a:ext cx="3393020" cy="2049384"/>
          </a:xfrm>
          <a:prstGeom prst="rect">
            <a:avLst/>
          </a:prstGeom>
        </p:spPr>
      </p:pic>
      <p:pic>
        <p:nvPicPr>
          <p:cNvPr id="8" name="Picture 7">
            <a:extLst>
              <a:ext uri="{FF2B5EF4-FFF2-40B4-BE49-F238E27FC236}">
                <a16:creationId xmlns:a16="http://schemas.microsoft.com/office/drawing/2014/main" id="{7E3645D4-10CB-D792-F0D0-B3E9B57ADEF4}"/>
              </a:ext>
            </a:extLst>
          </p:cNvPr>
          <p:cNvPicPr>
            <a:picLocks noChangeAspect="1"/>
          </p:cNvPicPr>
          <p:nvPr/>
        </p:nvPicPr>
        <p:blipFill>
          <a:blip r:embed="rId4"/>
          <a:stretch>
            <a:fillRect/>
          </a:stretch>
        </p:blipFill>
        <p:spPr>
          <a:xfrm>
            <a:off x="6863302" y="4587944"/>
            <a:ext cx="1814386" cy="1814386"/>
          </a:xfrm>
          <a:prstGeom prst="rect">
            <a:avLst/>
          </a:prstGeom>
        </p:spPr>
      </p:pic>
    </p:spTree>
    <p:extLst>
      <p:ext uri="{BB962C8B-B14F-4D97-AF65-F5344CB8AC3E}">
        <p14:creationId xmlns:p14="http://schemas.microsoft.com/office/powerpoint/2010/main" val="30291891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68BED0-C38A-1411-D858-6E5B4D66080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0D5B7CA-FDC7-D410-FEEB-248B6FDA0C7D}"/>
              </a:ext>
            </a:extLst>
          </p:cNvPr>
          <p:cNvSpPr>
            <a:spLocks noGrp="1"/>
          </p:cNvSpPr>
          <p:nvPr>
            <p:ph type="title"/>
          </p:nvPr>
        </p:nvSpPr>
        <p:spPr>
          <a:xfrm>
            <a:off x="611606" y="326647"/>
            <a:ext cx="10515600" cy="1325563"/>
          </a:xfrm>
        </p:spPr>
        <p:txBody>
          <a:bodyPr/>
          <a:lstStyle/>
          <a:p>
            <a:r>
              <a:rPr lang="en-US" dirty="0">
                <a:latin typeface="+mn-lt"/>
              </a:rPr>
              <a:t>Passive Infrared (PIR) sensor</a:t>
            </a:r>
          </a:p>
        </p:txBody>
      </p:sp>
      <p:sp>
        <p:nvSpPr>
          <p:cNvPr id="3" name="Content Placeholder 2">
            <a:extLst>
              <a:ext uri="{FF2B5EF4-FFF2-40B4-BE49-F238E27FC236}">
                <a16:creationId xmlns:a16="http://schemas.microsoft.com/office/drawing/2014/main" id="{1E20162A-30E7-926F-9F0A-3C244CC44942}"/>
              </a:ext>
            </a:extLst>
          </p:cNvPr>
          <p:cNvSpPr>
            <a:spLocks noGrp="1"/>
          </p:cNvSpPr>
          <p:nvPr>
            <p:ph idx="1"/>
          </p:nvPr>
        </p:nvSpPr>
        <p:spPr>
          <a:xfrm>
            <a:off x="611606" y="1463675"/>
            <a:ext cx="5986388" cy="5029200"/>
          </a:xfrm>
        </p:spPr>
        <p:txBody>
          <a:bodyPr/>
          <a:lstStyle/>
          <a:p>
            <a:r>
              <a:rPr lang="en-US" dirty="0">
                <a:latin typeface="+mj-lt"/>
              </a:rPr>
              <a:t>Detect movement in the environment</a:t>
            </a:r>
          </a:p>
          <a:p>
            <a:pPr lvl="1"/>
            <a:r>
              <a:rPr lang="en-US" dirty="0">
                <a:latin typeface="+mj-lt"/>
              </a:rPr>
              <a:t>By detecting change in IR levels</a:t>
            </a:r>
          </a:p>
          <a:p>
            <a:pPr lvl="1"/>
            <a:endParaRPr lang="en-US" dirty="0">
              <a:latin typeface="+mj-lt"/>
            </a:endParaRPr>
          </a:p>
          <a:p>
            <a:r>
              <a:rPr lang="en-US" dirty="0">
                <a:latin typeface="+mj-lt"/>
              </a:rPr>
              <a:t>Often come with plastic lens cover to improve field of view and range</a:t>
            </a:r>
          </a:p>
          <a:p>
            <a:endParaRPr lang="en-US" dirty="0"/>
          </a:p>
          <a:p>
            <a:endParaRPr lang="en-US" dirty="0"/>
          </a:p>
        </p:txBody>
      </p:sp>
      <p:sp>
        <p:nvSpPr>
          <p:cNvPr id="4" name="Slide Number Placeholder 3">
            <a:extLst>
              <a:ext uri="{FF2B5EF4-FFF2-40B4-BE49-F238E27FC236}">
                <a16:creationId xmlns:a16="http://schemas.microsoft.com/office/drawing/2014/main" id="{1D1EDAC6-AA0B-D551-B6EA-D5F06DDCD841}"/>
              </a:ext>
            </a:extLst>
          </p:cNvPr>
          <p:cNvSpPr>
            <a:spLocks noGrp="1"/>
          </p:cNvSpPr>
          <p:nvPr>
            <p:ph type="sldNum" sz="quarter" idx="12"/>
          </p:nvPr>
        </p:nvSpPr>
        <p:spPr/>
        <p:txBody>
          <a:bodyPr/>
          <a:lstStyle/>
          <a:p>
            <a:fld id="{0778C724-3839-4D76-A707-B4C23905D055}" type="slidenum">
              <a:rPr lang="en-US" smtClean="0"/>
              <a:t>24</a:t>
            </a:fld>
            <a:endParaRPr lang="en-US"/>
          </a:p>
        </p:txBody>
      </p:sp>
      <p:pic>
        <p:nvPicPr>
          <p:cNvPr id="12290" name="Picture 2" descr="additional product photo">
            <a:extLst>
              <a:ext uri="{FF2B5EF4-FFF2-40B4-BE49-F238E27FC236}">
                <a16:creationId xmlns:a16="http://schemas.microsoft.com/office/drawing/2014/main" id="{37BBA44B-D1AB-4927-9CBC-EE0554C2307D}"/>
              </a:ext>
            </a:extLst>
          </p:cNvPr>
          <p:cNvPicPr>
            <a:picLocks noChangeAspect="1" noChangeArrowheads="1"/>
          </p:cNvPicPr>
          <p:nvPr/>
        </p:nvPicPr>
        <p:blipFill rotWithShape="1">
          <a:blip r:embed="rId2" cstate="print">
            <a:extLst>
              <a:ext uri="{28A0092B-C50C-407E-A947-70E740481C1C}">
                <a14:useLocalDpi xmlns:a14="http://schemas.microsoft.com/office/drawing/2010/main"/>
              </a:ext>
            </a:extLst>
          </a:blip>
          <a:srcRect/>
          <a:stretch/>
        </p:blipFill>
        <p:spPr bwMode="auto">
          <a:xfrm>
            <a:off x="8151394" y="924714"/>
            <a:ext cx="3429000" cy="1998280"/>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PIR (motion) sensor">
            <a:extLst>
              <a:ext uri="{FF2B5EF4-FFF2-40B4-BE49-F238E27FC236}">
                <a16:creationId xmlns:a16="http://schemas.microsoft.com/office/drawing/2014/main" id="{884E86D4-4084-F043-D87F-8BECFDD60A60}"/>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8151394" y="2971800"/>
            <a:ext cx="3429000" cy="34290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54DDB9D6-32EB-BDD2-9835-4F8A7FCD446C}"/>
              </a:ext>
            </a:extLst>
          </p:cNvPr>
          <p:cNvPicPr>
            <a:picLocks noChangeAspect="1"/>
          </p:cNvPicPr>
          <p:nvPr/>
        </p:nvPicPr>
        <p:blipFill>
          <a:blip r:embed="rId4"/>
          <a:stretch>
            <a:fillRect/>
          </a:stretch>
        </p:blipFill>
        <p:spPr>
          <a:xfrm>
            <a:off x="1653881" y="3906235"/>
            <a:ext cx="3519481" cy="2625118"/>
          </a:xfrm>
          <a:prstGeom prst="rect">
            <a:avLst/>
          </a:prstGeom>
        </p:spPr>
      </p:pic>
    </p:spTree>
    <p:extLst>
      <p:ext uri="{BB962C8B-B14F-4D97-AF65-F5344CB8AC3E}">
        <p14:creationId xmlns:p14="http://schemas.microsoft.com/office/powerpoint/2010/main" val="41370514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1" y="365125"/>
            <a:ext cx="5251316" cy="1807305"/>
          </a:xfrm>
        </p:spPr>
        <p:txBody>
          <a:bodyPr>
            <a:normAutofit/>
          </a:bodyPr>
          <a:lstStyle/>
          <a:p>
            <a:r>
              <a:rPr lang="en-US" dirty="0">
                <a:latin typeface="+mn-lt"/>
              </a:rPr>
              <a:t>What are actuators?</a:t>
            </a:r>
          </a:p>
        </p:txBody>
      </p:sp>
      <p:sp>
        <p:nvSpPr>
          <p:cNvPr id="3" name="Content Placeholder 2"/>
          <p:cNvSpPr>
            <a:spLocks noGrp="1"/>
          </p:cNvSpPr>
          <p:nvPr>
            <p:ph idx="1"/>
          </p:nvPr>
        </p:nvSpPr>
        <p:spPr>
          <a:xfrm>
            <a:off x="838201" y="1864946"/>
            <a:ext cx="6410092" cy="4159578"/>
          </a:xfrm>
        </p:spPr>
        <p:txBody>
          <a:bodyPr>
            <a:normAutofit/>
          </a:bodyPr>
          <a:lstStyle/>
          <a:p>
            <a:r>
              <a:rPr lang="en-US" dirty="0">
                <a:latin typeface="+mj-lt"/>
              </a:rPr>
              <a:t>Actuator is an electronic component that modifies a physical quantity</a:t>
            </a:r>
          </a:p>
          <a:p>
            <a:pPr lvl="1"/>
            <a:r>
              <a:rPr lang="en-US" dirty="0">
                <a:latin typeface="+mj-lt"/>
              </a:rPr>
              <a:t>Light/LED</a:t>
            </a:r>
          </a:p>
          <a:p>
            <a:pPr lvl="1"/>
            <a:r>
              <a:rPr lang="en-US" dirty="0">
                <a:latin typeface="+mj-lt"/>
              </a:rPr>
              <a:t>Motor</a:t>
            </a:r>
          </a:p>
          <a:p>
            <a:pPr lvl="1"/>
            <a:r>
              <a:rPr lang="en-US" dirty="0">
                <a:latin typeface="+mj-lt"/>
              </a:rPr>
              <a:t>Speaker</a:t>
            </a:r>
          </a:p>
          <a:p>
            <a:pPr lvl="1"/>
            <a:r>
              <a:rPr lang="en-US" dirty="0">
                <a:latin typeface="+mj-lt"/>
              </a:rPr>
              <a:t>…….</a:t>
            </a:r>
          </a:p>
          <a:p>
            <a:pPr marL="457200" lvl="1" indent="0">
              <a:buNone/>
            </a:pPr>
            <a:endParaRPr lang="en-US" sz="2000" b="1" dirty="0">
              <a:latin typeface="+mj-lt"/>
            </a:endParaRPr>
          </a:p>
          <a:p>
            <a:endParaRPr lang="en-US" sz="2000" b="1" dirty="0">
              <a:latin typeface="+mj-lt"/>
            </a:endParaRPr>
          </a:p>
          <a:p>
            <a:endParaRPr lang="en-US" sz="2000" b="1" dirty="0">
              <a:latin typeface="+mj-lt"/>
            </a:endParaRPr>
          </a:p>
        </p:txBody>
      </p:sp>
      <p:pic>
        <p:nvPicPr>
          <p:cNvPr id="6" name="Picture 5" descr="A group of mechanical parts&#10;&#10;Description automatically generated">
            <a:extLst>
              <a:ext uri="{FF2B5EF4-FFF2-40B4-BE49-F238E27FC236}">
                <a16:creationId xmlns:a16="http://schemas.microsoft.com/office/drawing/2014/main" id="{B210B453-CCE1-8CF2-6D1F-FD8BBBBC5BA9}"/>
              </a:ext>
            </a:extLst>
          </p:cNvPr>
          <p:cNvPicPr>
            <a:picLocks noChangeAspect="1"/>
          </p:cNvPicPr>
          <p:nvPr/>
        </p:nvPicPr>
        <p:blipFill rotWithShape="1">
          <a:blip r:embed="rId3"/>
          <a:srcRect l="10481" r="2572"/>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
        <p:nvSpPr>
          <p:cNvPr id="8" name="Slide Number Placeholder 7">
            <a:extLst>
              <a:ext uri="{FF2B5EF4-FFF2-40B4-BE49-F238E27FC236}">
                <a16:creationId xmlns:a16="http://schemas.microsoft.com/office/drawing/2014/main" id="{99C849B0-72BC-4817-AF25-0FCA56A53141}"/>
              </a:ext>
            </a:extLst>
          </p:cNvPr>
          <p:cNvSpPr>
            <a:spLocks noGrp="1"/>
          </p:cNvSpPr>
          <p:nvPr>
            <p:ph type="sldNum" sz="quarter" idx="12"/>
          </p:nvPr>
        </p:nvSpPr>
        <p:spPr>
          <a:xfrm>
            <a:off x="8610600" y="6356350"/>
            <a:ext cx="2743200" cy="365125"/>
          </a:xfrm>
        </p:spPr>
        <p:txBody>
          <a:bodyPr>
            <a:normAutofit/>
          </a:bodyPr>
          <a:lstStyle/>
          <a:p>
            <a:pPr>
              <a:spcAft>
                <a:spcPts val="600"/>
              </a:spcAft>
            </a:pPr>
            <a:fld id="{687B7451-1438-CB4A-8106-82A64F1C7D7B}" type="slidenum">
              <a:rPr lang="sv-SE">
                <a:solidFill>
                  <a:srgbClr val="FFFFFF"/>
                </a:solidFill>
              </a:rPr>
              <a:pPr>
                <a:spcAft>
                  <a:spcPts val="600"/>
                </a:spcAft>
              </a:pPr>
              <a:t>25</a:t>
            </a:fld>
            <a:endParaRPr lang="sv-SE">
              <a:solidFill>
                <a:srgbClr val="FFFFFF"/>
              </a:solidFill>
            </a:endParaRPr>
          </a:p>
        </p:txBody>
      </p:sp>
    </p:spTree>
    <p:extLst>
      <p:ext uri="{BB962C8B-B14F-4D97-AF65-F5344CB8AC3E}">
        <p14:creationId xmlns:p14="http://schemas.microsoft.com/office/powerpoint/2010/main" val="969746053"/>
      </p:ext>
    </p:extLst>
  </p:cSld>
  <p:clrMapOvr>
    <a:masterClrMapping/>
  </p:clrMapOvr>
  <mc:AlternateContent xmlns:mc="http://schemas.openxmlformats.org/markup-compatibility/2006" xmlns:p14="http://schemas.microsoft.com/office/powerpoint/2010/main">
    <mc:Choice Requires="p14">
      <p:transition spd="slow" p14:dur="2000" advTm="32822"/>
    </mc:Choice>
    <mc:Fallback xmlns="">
      <p:transition spd="slow" advTm="32822"/>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535636-09FA-4FE4-A4AF-D677046618A6}"/>
              </a:ext>
            </a:extLst>
          </p:cNvPr>
          <p:cNvSpPr>
            <a:spLocks noGrp="1"/>
          </p:cNvSpPr>
          <p:nvPr>
            <p:ph type="title"/>
          </p:nvPr>
        </p:nvSpPr>
        <p:spPr/>
        <p:txBody>
          <a:bodyPr>
            <a:normAutofit/>
          </a:bodyPr>
          <a:lstStyle/>
          <a:p>
            <a:r>
              <a:rPr lang="en-US" sz="4000" dirty="0">
                <a:latin typeface="+mn-lt"/>
              </a:rPr>
              <a:t>Light emitting diodes (LEDs)</a:t>
            </a:r>
          </a:p>
        </p:txBody>
      </p:sp>
      <p:sp>
        <p:nvSpPr>
          <p:cNvPr id="3" name="Content Placeholder 2">
            <a:extLst>
              <a:ext uri="{FF2B5EF4-FFF2-40B4-BE49-F238E27FC236}">
                <a16:creationId xmlns:a16="http://schemas.microsoft.com/office/drawing/2014/main" id="{988D27F7-F088-4A6F-879A-0B90795A3F62}"/>
              </a:ext>
            </a:extLst>
          </p:cNvPr>
          <p:cNvSpPr>
            <a:spLocks noGrp="1"/>
          </p:cNvSpPr>
          <p:nvPr>
            <p:ph idx="1"/>
          </p:nvPr>
        </p:nvSpPr>
        <p:spPr/>
        <p:txBody>
          <a:bodyPr/>
          <a:lstStyle/>
          <a:p>
            <a:r>
              <a:rPr lang="en-US" dirty="0">
                <a:latin typeface="+mj-lt"/>
              </a:rPr>
              <a:t>Directional component: only allows current to flow one way</a:t>
            </a:r>
          </a:p>
          <a:p>
            <a:endParaRPr lang="en-US" dirty="0">
              <a:latin typeface="+mj-lt"/>
            </a:endParaRPr>
          </a:p>
          <a:p>
            <a:r>
              <a:rPr lang="en-US" dirty="0">
                <a:latin typeface="+mj-lt"/>
              </a:rPr>
              <a:t>Shorter side is the negative one</a:t>
            </a:r>
          </a:p>
          <a:p>
            <a:pPr lvl="1"/>
            <a:r>
              <a:rPr lang="en-US" dirty="0">
                <a:latin typeface="+mj-lt"/>
              </a:rPr>
              <a:t>i.e. where current flows to</a:t>
            </a:r>
          </a:p>
        </p:txBody>
      </p:sp>
      <p:sp>
        <p:nvSpPr>
          <p:cNvPr id="4" name="Slide Number Placeholder 3">
            <a:extLst>
              <a:ext uri="{FF2B5EF4-FFF2-40B4-BE49-F238E27FC236}">
                <a16:creationId xmlns:a16="http://schemas.microsoft.com/office/drawing/2014/main" id="{481086BB-61E9-4A82-86E6-87489946756E}"/>
              </a:ext>
            </a:extLst>
          </p:cNvPr>
          <p:cNvSpPr>
            <a:spLocks noGrp="1"/>
          </p:cNvSpPr>
          <p:nvPr>
            <p:ph type="sldNum" sz="quarter" idx="12"/>
          </p:nvPr>
        </p:nvSpPr>
        <p:spPr/>
        <p:txBody>
          <a:bodyPr/>
          <a:lstStyle/>
          <a:p>
            <a:fld id="{0778C724-3839-4D76-A707-B4C23905D055}" type="slidenum">
              <a:rPr lang="en-US" smtClean="0"/>
              <a:t>26</a:t>
            </a:fld>
            <a:endParaRPr lang="en-US"/>
          </a:p>
        </p:txBody>
      </p:sp>
      <p:pic>
        <p:nvPicPr>
          <p:cNvPr id="5" name="Picture 2" descr="Z:\2010_0416_My Pics from PLTW laptop\2011_0204_POE_Electrical Circuits_Physical\IMG_2641.JPG">
            <a:extLst>
              <a:ext uri="{FF2B5EF4-FFF2-40B4-BE49-F238E27FC236}">
                <a16:creationId xmlns:a16="http://schemas.microsoft.com/office/drawing/2014/main" id="{FD5F174B-57FB-44C3-A361-81A958E1E058}"/>
              </a:ext>
            </a:extLst>
          </p:cNvPr>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10249360" y="2331918"/>
            <a:ext cx="1111170" cy="3749237"/>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Connector 5">
            <a:extLst>
              <a:ext uri="{FF2B5EF4-FFF2-40B4-BE49-F238E27FC236}">
                <a16:creationId xmlns:a16="http://schemas.microsoft.com/office/drawing/2014/main" id="{02A98B21-357E-497A-A8B8-E41921F41455}"/>
              </a:ext>
            </a:extLst>
          </p:cNvPr>
          <p:cNvCxnSpPr/>
          <p:nvPr/>
        </p:nvCxnSpPr>
        <p:spPr>
          <a:xfrm flipH="1" flipV="1">
            <a:off x="8989306" y="2906001"/>
            <a:ext cx="1563338" cy="175071"/>
          </a:xfrm>
          <a:prstGeom prst="line">
            <a:avLst/>
          </a:prstGeom>
          <a:ln w="25400">
            <a:solidFill>
              <a:srgbClr val="AF1E2D"/>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E00847C3-C043-496A-B8E8-B56F698C3ED2}"/>
              </a:ext>
            </a:extLst>
          </p:cNvPr>
          <p:cNvSpPr txBox="1"/>
          <p:nvPr/>
        </p:nvSpPr>
        <p:spPr>
          <a:xfrm>
            <a:off x="7171183" y="2440535"/>
            <a:ext cx="2400851" cy="1631216"/>
          </a:xfrm>
          <a:prstGeom prst="rect">
            <a:avLst/>
          </a:prstGeom>
          <a:noFill/>
        </p:spPr>
        <p:txBody>
          <a:bodyPr wrap="square" rtlCol="0">
            <a:spAutoFit/>
          </a:bodyPr>
          <a:lstStyle/>
          <a:p>
            <a:r>
              <a:rPr lang="en-US" sz="2000" dirty="0">
                <a:latin typeface="+mj-lt"/>
              </a:rPr>
              <a:t>Larger metal component</a:t>
            </a:r>
          </a:p>
          <a:p>
            <a:r>
              <a:rPr lang="en-US" sz="2000" dirty="0">
                <a:latin typeface="+mj-lt"/>
              </a:rPr>
              <a:t>inside of case or case flat spot is cathode or </a:t>
            </a:r>
          </a:p>
          <a:p>
            <a:r>
              <a:rPr lang="en-US" sz="2000" dirty="0">
                <a:latin typeface="+mj-lt"/>
              </a:rPr>
              <a:t>negative (-) lead</a:t>
            </a:r>
          </a:p>
        </p:txBody>
      </p:sp>
      <p:sp>
        <p:nvSpPr>
          <p:cNvPr id="8" name="TextBox 7">
            <a:extLst>
              <a:ext uri="{FF2B5EF4-FFF2-40B4-BE49-F238E27FC236}">
                <a16:creationId xmlns:a16="http://schemas.microsoft.com/office/drawing/2014/main" id="{3F968D59-7166-4F37-B795-B3A451885CB4}"/>
              </a:ext>
            </a:extLst>
          </p:cNvPr>
          <p:cNvSpPr txBox="1"/>
          <p:nvPr/>
        </p:nvSpPr>
        <p:spPr>
          <a:xfrm>
            <a:off x="7171184" y="4800932"/>
            <a:ext cx="2268638" cy="1015663"/>
          </a:xfrm>
          <a:prstGeom prst="rect">
            <a:avLst/>
          </a:prstGeom>
          <a:noFill/>
        </p:spPr>
        <p:txBody>
          <a:bodyPr wrap="square" rtlCol="0">
            <a:spAutoFit/>
          </a:bodyPr>
          <a:lstStyle/>
          <a:p>
            <a:r>
              <a:rPr lang="en-US" sz="2000" dirty="0">
                <a:latin typeface="+mj-lt"/>
              </a:rPr>
              <a:t>Shorter wire is cathode or </a:t>
            </a:r>
          </a:p>
          <a:p>
            <a:r>
              <a:rPr lang="en-US" sz="2000" dirty="0">
                <a:latin typeface="+mj-lt"/>
              </a:rPr>
              <a:t>negative (-) lead</a:t>
            </a:r>
          </a:p>
        </p:txBody>
      </p:sp>
      <p:cxnSp>
        <p:nvCxnSpPr>
          <p:cNvPr id="9" name="Straight Connector 8">
            <a:extLst>
              <a:ext uri="{FF2B5EF4-FFF2-40B4-BE49-F238E27FC236}">
                <a16:creationId xmlns:a16="http://schemas.microsoft.com/office/drawing/2014/main" id="{829A8104-31FB-48EA-BC50-A0461054101E}"/>
              </a:ext>
            </a:extLst>
          </p:cNvPr>
          <p:cNvCxnSpPr/>
          <p:nvPr/>
        </p:nvCxnSpPr>
        <p:spPr>
          <a:xfrm flipH="1">
            <a:off x="8956441" y="5054408"/>
            <a:ext cx="1596203" cy="174745"/>
          </a:xfrm>
          <a:prstGeom prst="line">
            <a:avLst/>
          </a:prstGeom>
          <a:ln w="25400">
            <a:solidFill>
              <a:srgbClr val="AF1E2D"/>
            </a:solidFill>
          </a:ln>
        </p:spPr>
        <p:style>
          <a:lnRef idx="1">
            <a:schemeClr val="accent1"/>
          </a:lnRef>
          <a:fillRef idx="0">
            <a:schemeClr val="accent1"/>
          </a:fillRef>
          <a:effectRef idx="0">
            <a:schemeClr val="accent1"/>
          </a:effectRef>
          <a:fontRef idx="minor">
            <a:schemeClr val="tx1"/>
          </a:fontRef>
        </p:style>
      </p:cxnSp>
      <p:pic>
        <p:nvPicPr>
          <p:cNvPr id="8194" name="Picture 2" descr="led schematic symbol - Clip Art Library">
            <a:extLst>
              <a:ext uri="{FF2B5EF4-FFF2-40B4-BE49-F238E27FC236}">
                <a16:creationId xmlns:a16="http://schemas.microsoft.com/office/drawing/2014/main" id="{5B6F2AA6-9308-424D-9368-76E344183088}"/>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720239" y="4159245"/>
            <a:ext cx="2762250" cy="165735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A28CB2E5-F994-4CA1-A827-93CB9DA5F248}"/>
              </a:ext>
            </a:extLst>
          </p:cNvPr>
          <p:cNvSpPr txBox="1"/>
          <p:nvPr/>
        </p:nvSpPr>
        <p:spPr>
          <a:xfrm>
            <a:off x="3806577" y="5395955"/>
            <a:ext cx="2287417" cy="400110"/>
          </a:xfrm>
          <a:prstGeom prst="rect">
            <a:avLst/>
          </a:prstGeom>
          <a:noFill/>
        </p:spPr>
        <p:txBody>
          <a:bodyPr wrap="square" rtlCol="0">
            <a:spAutoFit/>
          </a:bodyPr>
          <a:lstStyle/>
          <a:p>
            <a:r>
              <a:rPr lang="en-US" sz="2000" dirty="0"/>
              <a:t>Negative ( - ) lead</a:t>
            </a:r>
          </a:p>
        </p:txBody>
      </p:sp>
      <p:sp>
        <p:nvSpPr>
          <p:cNvPr id="14" name="TextBox 13">
            <a:extLst>
              <a:ext uri="{FF2B5EF4-FFF2-40B4-BE49-F238E27FC236}">
                <a16:creationId xmlns:a16="http://schemas.microsoft.com/office/drawing/2014/main" id="{334CC5AE-CD69-469B-AB97-AE5B08225A3C}"/>
              </a:ext>
            </a:extLst>
          </p:cNvPr>
          <p:cNvSpPr txBox="1"/>
          <p:nvPr/>
        </p:nvSpPr>
        <p:spPr>
          <a:xfrm>
            <a:off x="1064070" y="5596010"/>
            <a:ext cx="2441271" cy="400110"/>
          </a:xfrm>
          <a:prstGeom prst="rect">
            <a:avLst/>
          </a:prstGeom>
          <a:noFill/>
        </p:spPr>
        <p:txBody>
          <a:bodyPr wrap="square" rtlCol="0">
            <a:spAutoFit/>
          </a:bodyPr>
          <a:lstStyle/>
          <a:p>
            <a:r>
              <a:rPr lang="en-US" sz="2000" dirty="0"/>
              <a:t>Schematic Symbol</a:t>
            </a:r>
          </a:p>
        </p:txBody>
      </p:sp>
      <p:cxnSp>
        <p:nvCxnSpPr>
          <p:cNvPr id="16" name="Straight Connector 15">
            <a:extLst>
              <a:ext uri="{FF2B5EF4-FFF2-40B4-BE49-F238E27FC236}">
                <a16:creationId xmlns:a16="http://schemas.microsoft.com/office/drawing/2014/main" id="{724127DC-D20D-45C1-98F0-4190765FFAD2}"/>
              </a:ext>
            </a:extLst>
          </p:cNvPr>
          <p:cNvCxnSpPr>
            <a:cxnSpLocks/>
            <a:stCxn id="15" idx="1"/>
          </p:cNvCxnSpPr>
          <p:nvPr/>
        </p:nvCxnSpPr>
        <p:spPr>
          <a:xfrm flipH="1" flipV="1">
            <a:off x="3152996" y="5211805"/>
            <a:ext cx="653581" cy="384205"/>
          </a:xfrm>
          <a:prstGeom prst="line">
            <a:avLst/>
          </a:prstGeom>
          <a:ln w="25400">
            <a:solidFill>
              <a:srgbClr val="AF1E2D"/>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253701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D6A55B-E9D3-46C1-A1B2-5214273D2B35}"/>
              </a:ext>
            </a:extLst>
          </p:cNvPr>
          <p:cNvSpPr>
            <a:spLocks noGrp="1"/>
          </p:cNvSpPr>
          <p:nvPr>
            <p:ph type="title"/>
          </p:nvPr>
        </p:nvSpPr>
        <p:spPr>
          <a:xfrm>
            <a:off x="838200" y="136525"/>
            <a:ext cx="10515600" cy="1325563"/>
          </a:xfrm>
        </p:spPr>
        <p:txBody>
          <a:bodyPr>
            <a:normAutofit/>
          </a:bodyPr>
          <a:lstStyle/>
          <a:p>
            <a:r>
              <a:rPr lang="en-US" sz="4000" dirty="0">
                <a:latin typeface="+mn-lt"/>
              </a:rPr>
              <a:t>RGB LEDs</a:t>
            </a:r>
          </a:p>
        </p:txBody>
      </p:sp>
      <p:sp>
        <p:nvSpPr>
          <p:cNvPr id="3" name="Content Placeholder 2">
            <a:extLst>
              <a:ext uri="{FF2B5EF4-FFF2-40B4-BE49-F238E27FC236}">
                <a16:creationId xmlns:a16="http://schemas.microsoft.com/office/drawing/2014/main" id="{B141A9B6-7C60-4AA7-B5BA-F4AB84F3E2F6}"/>
              </a:ext>
            </a:extLst>
          </p:cNvPr>
          <p:cNvSpPr>
            <a:spLocks noGrp="1"/>
          </p:cNvSpPr>
          <p:nvPr>
            <p:ph idx="1"/>
          </p:nvPr>
        </p:nvSpPr>
        <p:spPr>
          <a:xfrm>
            <a:off x="607595" y="1143000"/>
            <a:ext cx="6371582" cy="5029200"/>
          </a:xfrm>
        </p:spPr>
        <p:txBody>
          <a:bodyPr>
            <a:normAutofit/>
          </a:bodyPr>
          <a:lstStyle/>
          <a:p>
            <a:r>
              <a:rPr lang="en-US" dirty="0">
                <a:latin typeface="+mj-lt"/>
              </a:rPr>
              <a:t>Three different colors of LED in a single large diffuser</a:t>
            </a:r>
          </a:p>
          <a:p>
            <a:pPr lvl="1"/>
            <a:endParaRPr lang="en-US" dirty="0">
              <a:latin typeface="+mj-lt"/>
            </a:endParaRPr>
          </a:p>
          <a:p>
            <a:r>
              <a:rPr lang="en-US" dirty="0">
                <a:latin typeface="+mj-lt"/>
              </a:rPr>
              <a:t>Short leads are negative ends</a:t>
            </a:r>
          </a:p>
          <a:p>
            <a:pPr lvl="1"/>
            <a:r>
              <a:rPr lang="en-US" dirty="0">
                <a:latin typeface="+mj-lt"/>
              </a:rPr>
              <a:t>One for each color</a:t>
            </a:r>
          </a:p>
          <a:p>
            <a:pPr lvl="1"/>
            <a:endParaRPr lang="en-US" dirty="0">
              <a:latin typeface="+mj-lt"/>
            </a:endParaRPr>
          </a:p>
          <a:p>
            <a:r>
              <a:rPr lang="en-US" dirty="0">
                <a:latin typeface="+mj-lt"/>
              </a:rPr>
              <a:t>Long lead is common power</a:t>
            </a:r>
          </a:p>
          <a:p>
            <a:pPr lvl="1"/>
            <a:r>
              <a:rPr lang="en-US" dirty="0">
                <a:latin typeface="+mj-lt"/>
              </a:rPr>
              <a:t>Common anode</a:t>
            </a:r>
          </a:p>
          <a:p>
            <a:pPr lvl="1"/>
            <a:endParaRPr lang="en-US" dirty="0">
              <a:latin typeface="+mj-lt"/>
            </a:endParaRPr>
          </a:p>
          <a:p>
            <a:r>
              <a:rPr lang="en-US" dirty="0">
                <a:latin typeface="+mj-lt"/>
              </a:rPr>
              <a:t>Combinations of LEDs give other colors</a:t>
            </a:r>
          </a:p>
          <a:p>
            <a:pPr lvl="1"/>
            <a:r>
              <a:rPr lang="en-US" dirty="0">
                <a:latin typeface="+mj-lt"/>
              </a:rPr>
              <a:t>Cyan, Yellow, Violet, White</a:t>
            </a:r>
          </a:p>
        </p:txBody>
      </p:sp>
      <p:sp>
        <p:nvSpPr>
          <p:cNvPr id="4" name="Slide Number Placeholder 3">
            <a:extLst>
              <a:ext uri="{FF2B5EF4-FFF2-40B4-BE49-F238E27FC236}">
                <a16:creationId xmlns:a16="http://schemas.microsoft.com/office/drawing/2014/main" id="{70678A98-7655-4E65-B938-809DD9FCF958}"/>
              </a:ext>
            </a:extLst>
          </p:cNvPr>
          <p:cNvSpPr>
            <a:spLocks noGrp="1"/>
          </p:cNvSpPr>
          <p:nvPr>
            <p:ph type="sldNum" sz="quarter" idx="12"/>
          </p:nvPr>
        </p:nvSpPr>
        <p:spPr/>
        <p:txBody>
          <a:bodyPr/>
          <a:lstStyle/>
          <a:p>
            <a:fld id="{0778C724-3839-4D76-A707-B4C23905D055}" type="slidenum">
              <a:rPr lang="en-US" smtClean="0"/>
              <a:t>27</a:t>
            </a:fld>
            <a:endParaRPr lang="en-US"/>
          </a:p>
        </p:txBody>
      </p:sp>
      <p:pic>
        <p:nvPicPr>
          <p:cNvPr id="6" name="Picture 5">
            <a:extLst>
              <a:ext uri="{FF2B5EF4-FFF2-40B4-BE49-F238E27FC236}">
                <a16:creationId xmlns:a16="http://schemas.microsoft.com/office/drawing/2014/main" id="{4EA594AB-E052-4EF3-AC5E-030CFE199B42}"/>
              </a:ext>
            </a:extLst>
          </p:cNvPr>
          <p:cNvPicPr>
            <a:picLocks noChangeAspect="1"/>
          </p:cNvPicPr>
          <p:nvPr/>
        </p:nvPicPr>
        <p:blipFill>
          <a:blip r:embed="rId3"/>
          <a:stretch>
            <a:fillRect/>
          </a:stretch>
        </p:blipFill>
        <p:spPr>
          <a:xfrm>
            <a:off x="6979177" y="875561"/>
            <a:ext cx="4601217" cy="5296639"/>
          </a:xfrm>
          <a:prstGeom prst="rect">
            <a:avLst/>
          </a:prstGeom>
        </p:spPr>
      </p:pic>
      <p:sp>
        <p:nvSpPr>
          <p:cNvPr id="7" name="TextBox 6">
            <a:extLst>
              <a:ext uri="{FF2B5EF4-FFF2-40B4-BE49-F238E27FC236}">
                <a16:creationId xmlns:a16="http://schemas.microsoft.com/office/drawing/2014/main" id="{EF215A79-D24B-4BE2-9EF7-7AEFF548402D}"/>
              </a:ext>
            </a:extLst>
          </p:cNvPr>
          <p:cNvSpPr txBox="1"/>
          <p:nvPr/>
        </p:nvSpPr>
        <p:spPr>
          <a:xfrm>
            <a:off x="607595" y="6172200"/>
            <a:ext cx="7222760" cy="369332"/>
          </a:xfrm>
          <a:prstGeom prst="rect">
            <a:avLst/>
          </a:prstGeom>
          <a:noFill/>
        </p:spPr>
        <p:txBody>
          <a:bodyPr wrap="square" rtlCol="0">
            <a:spAutoFit/>
          </a:bodyPr>
          <a:lstStyle/>
          <a:p>
            <a:r>
              <a:rPr lang="en-US" dirty="0">
                <a:hlinkClick r:id="rId4"/>
              </a:rPr>
              <a:t>https://cdn-shop.adafruit.com/datasheets/FLR-100WAS-RGB.pdf</a:t>
            </a:r>
            <a:endParaRPr lang="en-US" dirty="0"/>
          </a:p>
        </p:txBody>
      </p:sp>
    </p:spTree>
    <p:extLst>
      <p:ext uri="{BB962C8B-B14F-4D97-AF65-F5344CB8AC3E}">
        <p14:creationId xmlns:p14="http://schemas.microsoft.com/office/powerpoint/2010/main" val="18204136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BB8065-2546-7D7C-8B29-635CB55B7E60}"/>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41B8652-F611-6D5E-F6DF-CA8DB359C57A}"/>
              </a:ext>
            </a:extLst>
          </p:cNvPr>
          <p:cNvSpPr>
            <a:spLocks noGrp="1"/>
          </p:cNvSpPr>
          <p:nvPr>
            <p:ph idx="1"/>
          </p:nvPr>
        </p:nvSpPr>
        <p:spPr>
          <a:xfrm>
            <a:off x="838200" y="1864427"/>
            <a:ext cx="11050138" cy="3129145"/>
          </a:xfrm>
        </p:spPr>
        <p:txBody>
          <a:bodyPr>
            <a:normAutofit/>
          </a:bodyPr>
          <a:lstStyle/>
          <a:p>
            <a:r>
              <a:rPr lang="en-US" dirty="0">
                <a:latin typeface="+mj-lt"/>
                <a:sym typeface="Wingdings" pitchFamily="2" charset="2"/>
              </a:rPr>
              <a:t>Let us recall what was covered in the last lecture</a:t>
            </a:r>
          </a:p>
          <a:p>
            <a:r>
              <a:rPr lang="en-US" b="1" dirty="0">
                <a:latin typeface="+mj-lt"/>
              </a:rPr>
              <a:t>Basics of Wireless communication</a:t>
            </a:r>
          </a:p>
          <a:p>
            <a:r>
              <a:rPr lang="en-US" dirty="0">
                <a:latin typeface="+mj-lt"/>
              </a:rPr>
              <a:t>Microcontrollers and storage</a:t>
            </a:r>
          </a:p>
          <a:p>
            <a:r>
              <a:rPr lang="en-US" dirty="0">
                <a:latin typeface="+mj-lt"/>
              </a:rPr>
              <a:t>Contiki operating system</a:t>
            </a:r>
          </a:p>
          <a:p>
            <a:r>
              <a:rPr lang="en-US" dirty="0">
                <a:latin typeface="+mj-lt"/>
              </a:rPr>
              <a:t>Battery lifespan and radio states</a:t>
            </a:r>
          </a:p>
        </p:txBody>
      </p:sp>
      <p:sp>
        <p:nvSpPr>
          <p:cNvPr id="12" name="Slide Number Placeholder 11">
            <a:extLst>
              <a:ext uri="{FF2B5EF4-FFF2-40B4-BE49-F238E27FC236}">
                <a16:creationId xmlns:a16="http://schemas.microsoft.com/office/drawing/2014/main" id="{35CFF561-C412-A58A-8D13-3A9012320E0C}"/>
              </a:ext>
            </a:extLst>
          </p:cNvPr>
          <p:cNvSpPr>
            <a:spLocks noGrp="1"/>
          </p:cNvSpPr>
          <p:nvPr>
            <p:ph type="sldNum" sz="quarter" idx="12"/>
          </p:nvPr>
        </p:nvSpPr>
        <p:spPr/>
        <p:txBody>
          <a:bodyPr/>
          <a:lstStyle/>
          <a:p>
            <a:fld id="{687B7451-1438-CB4A-8106-82A64F1C7D7B}" type="slidenum">
              <a:rPr lang="sv-SE" smtClean="0"/>
              <a:t>28</a:t>
            </a:fld>
            <a:endParaRPr lang="sv-SE" dirty="0"/>
          </a:p>
        </p:txBody>
      </p:sp>
      <p:sp>
        <p:nvSpPr>
          <p:cNvPr id="5" name="Title 4">
            <a:extLst>
              <a:ext uri="{FF2B5EF4-FFF2-40B4-BE49-F238E27FC236}">
                <a16:creationId xmlns:a16="http://schemas.microsoft.com/office/drawing/2014/main" id="{402C03AA-6870-B770-7043-595E82DA8FC9}"/>
              </a:ext>
            </a:extLst>
          </p:cNvPr>
          <p:cNvSpPr>
            <a:spLocks noGrp="1"/>
          </p:cNvSpPr>
          <p:nvPr>
            <p:ph type="title"/>
          </p:nvPr>
        </p:nvSpPr>
        <p:spPr/>
        <p:txBody>
          <a:bodyPr>
            <a:normAutofit/>
          </a:bodyPr>
          <a:lstStyle/>
          <a:p>
            <a:r>
              <a:rPr lang="en-GB" sz="4000" dirty="0">
                <a:latin typeface="+mn-lt"/>
              </a:rPr>
              <a:t>Roadmap of the lecture today</a:t>
            </a:r>
            <a:endParaRPr lang="en-SE" sz="4000" dirty="0">
              <a:latin typeface="+mn-lt"/>
            </a:endParaRPr>
          </a:p>
        </p:txBody>
      </p:sp>
      <p:sp>
        <p:nvSpPr>
          <p:cNvPr id="2" name="Footer Placeholder 1">
            <a:extLst>
              <a:ext uri="{FF2B5EF4-FFF2-40B4-BE49-F238E27FC236}">
                <a16:creationId xmlns:a16="http://schemas.microsoft.com/office/drawing/2014/main" id="{71D683F5-7B72-C700-1390-24ED2D45125D}"/>
              </a:ext>
            </a:extLst>
          </p:cNvPr>
          <p:cNvSpPr>
            <a:spLocks noGrp="1"/>
          </p:cNvSpPr>
          <p:nvPr>
            <p:ph type="ftr" sz="quarter" idx="11"/>
          </p:nvPr>
        </p:nvSpPr>
        <p:spPr/>
        <p:txBody>
          <a:bodyPr/>
          <a:lstStyle/>
          <a:p>
            <a:r>
              <a:rPr lang="sv-SE" dirty="0" err="1"/>
              <a:t>ambujv@nus.edu.sg</a:t>
            </a:r>
            <a:endParaRPr lang="sv-SE" dirty="0"/>
          </a:p>
        </p:txBody>
      </p:sp>
    </p:spTree>
    <p:extLst>
      <p:ext uri="{BB962C8B-B14F-4D97-AF65-F5344CB8AC3E}">
        <p14:creationId xmlns:p14="http://schemas.microsoft.com/office/powerpoint/2010/main" val="35468311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9F2594-BDDA-85A8-F76F-ABA183E8E3C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A43A06D-DDA4-655F-57FD-D972DFCAF5B6}"/>
              </a:ext>
            </a:extLst>
          </p:cNvPr>
          <p:cNvSpPr>
            <a:spLocks noGrp="1"/>
          </p:cNvSpPr>
          <p:nvPr>
            <p:ph type="title"/>
          </p:nvPr>
        </p:nvSpPr>
        <p:spPr>
          <a:xfrm>
            <a:off x="442699" y="375786"/>
            <a:ext cx="10515600" cy="1325563"/>
          </a:xfrm>
        </p:spPr>
        <p:txBody>
          <a:bodyPr>
            <a:normAutofit/>
          </a:bodyPr>
          <a:lstStyle/>
          <a:p>
            <a:r>
              <a:rPr lang="en-US" sz="4000" dirty="0">
                <a:latin typeface="+mn-lt"/>
              </a:rPr>
              <a:t>Basics of wireless communication and networking</a:t>
            </a:r>
          </a:p>
        </p:txBody>
      </p:sp>
      <p:sp>
        <p:nvSpPr>
          <p:cNvPr id="3" name="Content Placeholder 2">
            <a:extLst>
              <a:ext uri="{FF2B5EF4-FFF2-40B4-BE49-F238E27FC236}">
                <a16:creationId xmlns:a16="http://schemas.microsoft.com/office/drawing/2014/main" id="{51DAF78F-36DC-B76B-146C-87EAADB8C054}"/>
              </a:ext>
            </a:extLst>
          </p:cNvPr>
          <p:cNvSpPr>
            <a:spLocks noGrp="1"/>
          </p:cNvSpPr>
          <p:nvPr>
            <p:ph idx="1"/>
          </p:nvPr>
        </p:nvSpPr>
        <p:spPr>
          <a:xfrm>
            <a:off x="442699" y="1784578"/>
            <a:ext cx="11611401" cy="3701822"/>
          </a:xfrm>
        </p:spPr>
        <p:txBody>
          <a:bodyPr>
            <a:normAutofit/>
          </a:bodyPr>
          <a:lstStyle/>
          <a:p>
            <a:r>
              <a:rPr lang="en-US" b="1" dirty="0">
                <a:latin typeface="+mj-lt"/>
              </a:rPr>
              <a:t>Link Budget: </a:t>
            </a:r>
            <a:r>
              <a:rPr lang="en-US" dirty="0">
                <a:latin typeface="+mj-lt"/>
              </a:rPr>
              <a:t>One of the metrics that help you understand the gains and losses in a communication system. Applicable to radio waves, communication happening through cables, and other systems</a:t>
            </a:r>
          </a:p>
          <a:p>
            <a:r>
              <a:rPr lang="en-US" dirty="0">
                <a:latin typeface="+mj-lt"/>
              </a:rPr>
              <a:t>High link budget ensures that the wireless signal is received with a sufficient signal to noise (SNR) ratio for recovering of the sent information</a:t>
            </a:r>
          </a:p>
          <a:p>
            <a:endParaRPr lang="en-US" dirty="0">
              <a:latin typeface="+mj-lt"/>
            </a:endParaRPr>
          </a:p>
          <a:p>
            <a:pPr marL="0" indent="0" algn="ctr">
              <a:buNone/>
            </a:pPr>
            <a:r>
              <a:rPr lang="en-US" b="1" dirty="0">
                <a:latin typeface="+mj-lt"/>
              </a:rPr>
              <a:t>Receiver Power (dBm) = Transmitted Power (dBm) + Gains (dB) – Losses (dB)</a:t>
            </a:r>
          </a:p>
        </p:txBody>
      </p:sp>
      <p:sp>
        <p:nvSpPr>
          <p:cNvPr id="5" name="Slide Number Placeholder 4">
            <a:extLst>
              <a:ext uri="{FF2B5EF4-FFF2-40B4-BE49-F238E27FC236}">
                <a16:creationId xmlns:a16="http://schemas.microsoft.com/office/drawing/2014/main" id="{18D30F97-0A3F-5401-D141-AD2F644218CE}"/>
              </a:ext>
            </a:extLst>
          </p:cNvPr>
          <p:cNvSpPr>
            <a:spLocks noGrp="1"/>
          </p:cNvSpPr>
          <p:nvPr>
            <p:ph type="sldNum" sz="quarter" idx="12"/>
          </p:nvPr>
        </p:nvSpPr>
        <p:spPr/>
        <p:txBody>
          <a:bodyPr/>
          <a:lstStyle/>
          <a:p>
            <a:fld id="{687B7451-1438-CB4A-8106-82A64F1C7D7B}" type="slidenum">
              <a:rPr lang="sv-SE" smtClean="0"/>
              <a:pPr/>
              <a:t>29</a:t>
            </a:fld>
            <a:endParaRPr lang="sv-SE" dirty="0"/>
          </a:p>
        </p:txBody>
      </p:sp>
      <p:sp>
        <p:nvSpPr>
          <p:cNvPr id="6" name="AutoShape 2" descr="{\displaystyle \mathrm {SNR} ={\frac {P_{\mathrm {signal} }}{P_{\mathrm {noise} }}},}">
            <a:extLst>
              <a:ext uri="{FF2B5EF4-FFF2-40B4-BE49-F238E27FC236}">
                <a16:creationId xmlns:a16="http://schemas.microsoft.com/office/drawing/2014/main" id="{686C6C35-86E1-697E-2672-A7F20DCC9DC2}"/>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6808254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4E1B06-4FEB-E123-9B2D-EC74A18DE0CC}"/>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F4A84C7-8C95-73D0-6074-9D40A5A78E1A}"/>
              </a:ext>
            </a:extLst>
          </p:cNvPr>
          <p:cNvSpPr>
            <a:spLocks noGrp="1"/>
          </p:cNvSpPr>
          <p:nvPr>
            <p:ph idx="1"/>
          </p:nvPr>
        </p:nvSpPr>
        <p:spPr>
          <a:xfrm>
            <a:off x="2086866" y="3136851"/>
            <a:ext cx="8018268" cy="1693324"/>
          </a:xfrm>
        </p:spPr>
        <p:txBody>
          <a:bodyPr>
            <a:normAutofit/>
          </a:bodyPr>
          <a:lstStyle/>
          <a:p>
            <a:pPr marL="0" indent="0" algn="ctr">
              <a:buNone/>
            </a:pPr>
            <a:r>
              <a:rPr lang="en-US" sz="4800" dirty="0"/>
              <a:t>Course Administration</a:t>
            </a:r>
          </a:p>
          <a:p>
            <a:pPr marL="457200" indent="-457200">
              <a:buFont typeface="+mj-lt"/>
              <a:buAutoNum type="arabicPeriod"/>
            </a:pPr>
            <a:endParaRPr lang="en-US" sz="2000" dirty="0">
              <a:latin typeface="+mj-lt"/>
            </a:endParaRPr>
          </a:p>
          <a:p>
            <a:endParaRPr lang="en-US" dirty="0">
              <a:latin typeface="+mj-lt"/>
            </a:endParaRPr>
          </a:p>
        </p:txBody>
      </p:sp>
      <p:sp>
        <p:nvSpPr>
          <p:cNvPr id="12" name="Slide Number Placeholder 11">
            <a:extLst>
              <a:ext uri="{FF2B5EF4-FFF2-40B4-BE49-F238E27FC236}">
                <a16:creationId xmlns:a16="http://schemas.microsoft.com/office/drawing/2014/main" id="{B330C293-CC5F-8BEC-87FC-688ED4FB4573}"/>
              </a:ext>
            </a:extLst>
          </p:cNvPr>
          <p:cNvSpPr>
            <a:spLocks noGrp="1"/>
          </p:cNvSpPr>
          <p:nvPr>
            <p:ph type="sldNum" sz="quarter" idx="12"/>
          </p:nvPr>
        </p:nvSpPr>
        <p:spPr/>
        <p:txBody>
          <a:bodyPr/>
          <a:lstStyle/>
          <a:p>
            <a:fld id="{687B7451-1438-CB4A-8106-82A64F1C7D7B}" type="slidenum">
              <a:rPr lang="sv-SE" smtClean="0"/>
              <a:t>3</a:t>
            </a:fld>
            <a:endParaRPr lang="sv-SE"/>
          </a:p>
        </p:txBody>
      </p:sp>
      <p:sp>
        <p:nvSpPr>
          <p:cNvPr id="2" name="Footer Placeholder 1">
            <a:extLst>
              <a:ext uri="{FF2B5EF4-FFF2-40B4-BE49-F238E27FC236}">
                <a16:creationId xmlns:a16="http://schemas.microsoft.com/office/drawing/2014/main" id="{ED116AEE-AEB1-ED62-A3DE-AB4018CA4CDE}"/>
              </a:ext>
            </a:extLst>
          </p:cNvPr>
          <p:cNvSpPr>
            <a:spLocks noGrp="1"/>
          </p:cNvSpPr>
          <p:nvPr>
            <p:ph type="ftr" sz="quarter" idx="11"/>
          </p:nvPr>
        </p:nvSpPr>
        <p:spPr/>
        <p:txBody>
          <a:bodyPr/>
          <a:lstStyle/>
          <a:p>
            <a:r>
              <a:rPr lang="sv-SE" dirty="0" err="1"/>
              <a:t>ambujv@nus.edu.sg</a:t>
            </a:r>
            <a:endParaRPr lang="sv-SE" dirty="0"/>
          </a:p>
        </p:txBody>
      </p:sp>
    </p:spTree>
    <p:extLst>
      <p:ext uri="{BB962C8B-B14F-4D97-AF65-F5344CB8AC3E}">
        <p14:creationId xmlns:p14="http://schemas.microsoft.com/office/powerpoint/2010/main" val="310957246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3B6993-6D6C-4499-C17B-C1AF6901EA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147BE51-DBF5-7ED2-1E28-093BC44E0CDC}"/>
              </a:ext>
            </a:extLst>
          </p:cNvPr>
          <p:cNvSpPr>
            <a:spLocks noGrp="1"/>
          </p:cNvSpPr>
          <p:nvPr>
            <p:ph type="title"/>
          </p:nvPr>
        </p:nvSpPr>
        <p:spPr>
          <a:xfrm>
            <a:off x="685800" y="348090"/>
            <a:ext cx="10515600" cy="1325563"/>
          </a:xfrm>
        </p:spPr>
        <p:txBody>
          <a:bodyPr>
            <a:normAutofit/>
          </a:bodyPr>
          <a:lstStyle/>
          <a:p>
            <a:r>
              <a:rPr lang="en-US" sz="4000" dirty="0">
                <a:latin typeface="+mn-lt"/>
              </a:rPr>
              <a:t>Basics of wireless communication and networking</a:t>
            </a:r>
          </a:p>
        </p:txBody>
      </p:sp>
      <p:sp>
        <p:nvSpPr>
          <p:cNvPr id="3" name="Content Placeholder 2">
            <a:extLst>
              <a:ext uri="{FF2B5EF4-FFF2-40B4-BE49-F238E27FC236}">
                <a16:creationId xmlns:a16="http://schemas.microsoft.com/office/drawing/2014/main" id="{8EC4FB0C-01BF-2065-E786-58996A7C237D}"/>
              </a:ext>
            </a:extLst>
          </p:cNvPr>
          <p:cNvSpPr>
            <a:spLocks noGrp="1"/>
          </p:cNvSpPr>
          <p:nvPr>
            <p:ph idx="1"/>
          </p:nvPr>
        </p:nvSpPr>
        <p:spPr>
          <a:xfrm>
            <a:off x="797541" y="1673653"/>
            <a:ext cx="10708659" cy="4290914"/>
          </a:xfrm>
        </p:spPr>
        <p:txBody>
          <a:bodyPr>
            <a:normAutofit fontScale="77500" lnSpcReduction="20000"/>
          </a:bodyPr>
          <a:lstStyle/>
          <a:p>
            <a:r>
              <a:rPr lang="en-US" sz="3600" b="1" dirty="0">
                <a:latin typeface="+mj-lt"/>
              </a:rPr>
              <a:t>Free space path loss (FSPL or FSL):</a:t>
            </a:r>
            <a:r>
              <a:rPr lang="en-US" dirty="0">
                <a:latin typeface="+mj-lt"/>
              </a:rPr>
              <a:t> </a:t>
            </a:r>
            <a:r>
              <a:rPr lang="en-US" sz="3600" dirty="0">
                <a:latin typeface="+mj-lt"/>
              </a:rPr>
              <a:t>The loss of power encountered by signal as it transmits from the transmitter to the receiver </a:t>
            </a:r>
          </a:p>
          <a:p>
            <a:pPr marL="457200" lvl="1" indent="0">
              <a:buNone/>
            </a:pPr>
            <a:endParaRPr lang="en-SG" b="0" i="0" dirty="0">
              <a:effectLst/>
              <a:latin typeface="+mj-lt"/>
            </a:endParaRPr>
          </a:p>
          <a:p>
            <a:pPr algn="l">
              <a:buFont typeface="Arial" panose="020B0604020202020204" pitchFamily="34" charset="0"/>
              <a:buChar char="•"/>
            </a:pPr>
            <a:endParaRPr lang="en-SG" dirty="0">
              <a:solidFill>
                <a:srgbClr val="ECECEC"/>
              </a:solidFill>
              <a:latin typeface="KaTeX_Main"/>
            </a:endParaRPr>
          </a:p>
          <a:p>
            <a:pPr algn="l">
              <a:buFont typeface="Arial" panose="020B0604020202020204" pitchFamily="34" charset="0"/>
              <a:buChar char="•"/>
            </a:pPr>
            <a:endParaRPr lang="en-SG" b="0" i="0" dirty="0">
              <a:solidFill>
                <a:srgbClr val="ECECEC"/>
              </a:solidFill>
              <a:effectLst/>
              <a:latin typeface="KaTeX_Main"/>
            </a:endParaRPr>
          </a:p>
          <a:p>
            <a:pPr algn="l">
              <a:buFont typeface="Arial" panose="020B0604020202020204" pitchFamily="34" charset="0"/>
              <a:buChar char="•"/>
            </a:pPr>
            <a:endParaRPr lang="en-SG" dirty="0">
              <a:solidFill>
                <a:srgbClr val="ECECEC"/>
              </a:solidFill>
              <a:latin typeface="KaTeX_Main"/>
            </a:endParaRPr>
          </a:p>
          <a:p>
            <a:pPr marL="0" indent="0" algn="l">
              <a:buNone/>
            </a:pPr>
            <a:endParaRPr lang="en-SG" b="0" i="0" dirty="0">
              <a:solidFill>
                <a:srgbClr val="ECECEC"/>
              </a:solidFill>
              <a:effectLst/>
              <a:latin typeface="KaTeX_Main"/>
            </a:endParaRPr>
          </a:p>
          <a:p>
            <a:pPr algn="l">
              <a:buFont typeface="Arial" panose="020B0604020202020204" pitchFamily="34" charset="0"/>
              <a:buChar char="•"/>
            </a:pPr>
            <a:r>
              <a:rPr lang="en-SG" sz="3400" b="0" i="1" dirty="0">
                <a:effectLst/>
                <a:latin typeface="+mj-lt"/>
              </a:rPr>
              <a:t>d</a:t>
            </a:r>
            <a:r>
              <a:rPr lang="en-SG" sz="3400" b="0" i="0" dirty="0">
                <a:effectLst/>
                <a:latin typeface="+mj-lt"/>
              </a:rPr>
              <a:t> is the distance between the transmitter and receiver antennas (in meters),</a:t>
            </a:r>
          </a:p>
          <a:p>
            <a:pPr algn="l">
              <a:buFont typeface="Arial" panose="020B0604020202020204" pitchFamily="34" charset="0"/>
              <a:buChar char="•"/>
            </a:pPr>
            <a:r>
              <a:rPr lang="en-SG" sz="3400" b="0" i="1" dirty="0">
                <a:effectLst/>
                <a:latin typeface="+mj-lt"/>
              </a:rPr>
              <a:t>f</a:t>
            </a:r>
            <a:r>
              <a:rPr lang="en-SG" sz="3400" b="0" i="0" dirty="0">
                <a:effectLst/>
                <a:latin typeface="+mj-lt"/>
              </a:rPr>
              <a:t> is the frequency of the signal (in Hertz),</a:t>
            </a:r>
          </a:p>
          <a:p>
            <a:pPr algn="l">
              <a:buFont typeface="Arial" panose="020B0604020202020204" pitchFamily="34" charset="0"/>
              <a:buChar char="•"/>
            </a:pPr>
            <a:r>
              <a:rPr lang="en-SG" sz="3400" b="0" i="1" dirty="0">
                <a:effectLst/>
                <a:latin typeface="+mj-lt"/>
              </a:rPr>
              <a:t>c</a:t>
            </a:r>
            <a:r>
              <a:rPr lang="en-SG" sz="3400" b="0" i="0" dirty="0">
                <a:effectLst/>
                <a:latin typeface="+mj-lt"/>
              </a:rPr>
              <a:t> is the speed of light in a vacuum</a:t>
            </a:r>
          </a:p>
          <a:p>
            <a:pPr marL="0" indent="0">
              <a:buNone/>
            </a:pPr>
            <a:br>
              <a:rPr lang="en-SG" dirty="0"/>
            </a:br>
            <a:endParaRPr lang="en-US" dirty="0">
              <a:latin typeface="+mj-lt"/>
            </a:endParaRPr>
          </a:p>
        </p:txBody>
      </p:sp>
      <p:sp>
        <p:nvSpPr>
          <p:cNvPr id="5" name="Slide Number Placeholder 4">
            <a:extLst>
              <a:ext uri="{FF2B5EF4-FFF2-40B4-BE49-F238E27FC236}">
                <a16:creationId xmlns:a16="http://schemas.microsoft.com/office/drawing/2014/main" id="{F07B0693-6C8B-19DB-3917-2E32A9CEF037}"/>
              </a:ext>
            </a:extLst>
          </p:cNvPr>
          <p:cNvSpPr>
            <a:spLocks noGrp="1"/>
          </p:cNvSpPr>
          <p:nvPr>
            <p:ph type="sldNum" sz="quarter" idx="12"/>
          </p:nvPr>
        </p:nvSpPr>
        <p:spPr/>
        <p:txBody>
          <a:bodyPr/>
          <a:lstStyle/>
          <a:p>
            <a:fld id="{687B7451-1438-CB4A-8106-82A64F1C7D7B}" type="slidenum">
              <a:rPr lang="sv-SE" smtClean="0"/>
              <a:pPr/>
              <a:t>30</a:t>
            </a:fld>
            <a:endParaRPr lang="sv-SE" dirty="0"/>
          </a:p>
        </p:txBody>
      </p:sp>
      <p:sp>
        <p:nvSpPr>
          <p:cNvPr id="6" name="AutoShape 2" descr="{\displaystyle \mathrm {SNR} ={\frac {P_{\mathrm {signal} }}{P_{\mathrm {noise} }}},}">
            <a:extLst>
              <a:ext uri="{FF2B5EF4-FFF2-40B4-BE49-F238E27FC236}">
                <a16:creationId xmlns:a16="http://schemas.microsoft.com/office/drawing/2014/main" id="{EC6919C7-097F-F94F-487C-F6342C327221}"/>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 name="Picture 8" descr="A black text with black letters&#10;&#10;Description automatically generated">
            <a:extLst>
              <a:ext uri="{FF2B5EF4-FFF2-40B4-BE49-F238E27FC236}">
                <a16:creationId xmlns:a16="http://schemas.microsoft.com/office/drawing/2014/main" id="{8CE90D11-A9F8-5284-EF19-397156DA5F34}"/>
              </a:ext>
            </a:extLst>
          </p:cNvPr>
          <p:cNvPicPr>
            <a:picLocks noChangeAspect="1"/>
          </p:cNvPicPr>
          <p:nvPr/>
        </p:nvPicPr>
        <p:blipFill rotWithShape="1">
          <a:blip r:embed="rId2"/>
          <a:srcRect l="427" t="2914" r="16985" b="1586"/>
          <a:stretch/>
        </p:blipFill>
        <p:spPr>
          <a:xfrm>
            <a:off x="2803161" y="2826895"/>
            <a:ext cx="6280878" cy="899410"/>
          </a:xfrm>
          <a:prstGeom prst="rect">
            <a:avLst/>
          </a:prstGeom>
        </p:spPr>
      </p:pic>
    </p:spTree>
    <p:extLst>
      <p:ext uri="{BB962C8B-B14F-4D97-AF65-F5344CB8AC3E}">
        <p14:creationId xmlns:p14="http://schemas.microsoft.com/office/powerpoint/2010/main" val="119464316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3CDB42-1710-CAF0-96D2-A5801BDA5289}"/>
              </a:ext>
            </a:extLst>
          </p:cNvPr>
          <p:cNvSpPr>
            <a:spLocks noGrp="1"/>
          </p:cNvSpPr>
          <p:nvPr>
            <p:ph type="title"/>
          </p:nvPr>
        </p:nvSpPr>
        <p:spPr/>
        <p:txBody>
          <a:bodyPr>
            <a:normAutofit/>
          </a:bodyPr>
          <a:lstStyle/>
          <a:p>
            <a:r>
              <a:rPr lang="en-US" sz="4000" dirty="0">
                <a:latin typeface="+mn-lt"/>
              </a:rPr>
              <a:t>Basics of wireless communication and networking</a:t>
            </a:r>
          </a:p>
        </p:txBody>
      </p:sp>
      <p:sp>
        <p:nvSpPr>
          <p:cNvPr id="3" name="Content Placeholder 2">
            <a:extLst>
              <a:ext uri="{FF2B5EF4-FFF2-40B4-BE49-F238E27FC236}">
                <a16:creationId xmlns:a16="http://schemas.microsoft.com/office/drawing/2014/main" id="{A00BF9F5-B6A0-4006-E5F9-FBFBA15BDB64}"/>
              </a:ext>
            </a:extLst>
          </p:cNvPr>
          <p:cNvSpPr>
            <a:spLocks noGrp="1"/>
          </p:cNvSpPr>
          <p:nvPr>
            <p:ph idx="1"/>
          </p:nvPr>
        </p:nvSpPr>
        <p:spPr>
          <a:xfrm>
            <a:off x="838200" y="1554211"/>
            <a:ext cx="11117239" cy="4351338"/>
          </a:xfrm>
        </p:spPr>
        <p:txBody>
          <a:bodyPr>
            <a:normAutofit/>
          </a:bodyPr>
          <a:lstStyle/>
          <a:p>
            <a:r>
              <a:rPr lang="en-US" b="1" dirty="0">
                <a:latin typeface="+mj-lt"/>
              </a:rPr>
              <a:t>Signal to Noise (SNR) ratio: </a:t>
            </a:r>
            <a:r>
              <a:rPr lang="en-US" dirty="0">
                <a:latin typeface="+mj-lt"/>
              </a:rPr>
              <a:t>It is defined as the ratio of the desired or target signal when compared to the background noise</a:t>
            </a:r>
          </a:p>
          <a:p>
            <a:pPr lvl="1"/>
            <a:r>
              <a:rPr lang="en-US" dirty="0">
                <a:latin typeface="+mj-lt"/>
              </a:rPr>
              <a:t>SNR =  P(signal) / P(noise)</a:t>
            </a:r>
          </a:p>
          <a:p>
            <a:pPr lvl="1"/>
            <a:endParaRPr lang="en-US" dirty="0">
              <a:latin typeface="+mj-lt"/>
            </a:endParaRPr>
          </a:p>
          <a:p>
            <a:r>
              <a:rPr lang="en-US" dirty="0">
                <a:latin typeface="+mj-lt"/>
              </a:rPr>
              <a:t>Often, SNR as a ratio is expressed in the units of decibel (dB)</a:t>
            </a:r>
          </a:p>
          <a:p>
            <a:pPr lvl="1"/>
            <a:r>
              <a:rPr lang="en-US" dirty="0">
                <a:latin typeface="+mj-lt"/>
              </a:rPr>
              <a:t>SNR = 1,  what would be the value in decibel? </a:t>
            </a:r>
          </a:p>
          <a:p>
            <a:endParaRPr lang="en-US" dirty="0">
              <a:latin typeface="+mj-lt"/>
            </a:endParaRPr>
          </a:p>
          <a:p>
            <a:r>
              <a:rPr lang="en-US" dirty="0">
                <a:latin typeface="+mj-lt"/>
              </a:rPr>
              <a:t>We would like to have the SNR to be as high as possible. For communication systems, it means stronger desired signal, resulting in  better link quality and reliability</a:t>
            </a:r>
          </a:p>
          <a:p>
            <a:endParaRPr lang="en-US" dirty="0">
              <a:latin typeface="+mj-lt"/>
            </a:endParaRPr>
          </a:p>
        </p:txBody>
      </p:sp>
      <p:sp>
        <p:nvSpPr>
          <p:cNvPr id="4" name="Footer Placeholder 3">
            <a:extLst>
              <a:ext uri="{FF2B5EF4-FFF2-40B4-BE49-F238E27FC236}">
                <a16:creationId xmlns:a16="http://schemas.microsoft.com/office/drawing/2014/main" id="{32D56827-CDA0-D04F-4AF4-84C925C01CED}"/>
              </a:ext>
            </a:extLst>
          </p:cNvPr>
          <p:cNvSpPr>
            <a:spLocks noGrp="1"/>
          </p:cNvSpPr>
          <p:nvPr>
            <p:ph type="ftr" sz="quarter" idx="11"/>
          </p:nvPr>
        </p:nvSpPr>
        <p:spPr/>
        <p:txBody>
          <a:bodyPr/>
          <a:lstStyle/>
          <a:p>
            <a:r>
              <a:rPr lang="sv-SE"/>
              <a:t>ambujv@berkeley.edu</a:t>
            </a:r>
            <a:endParaRPr lang="sv-SE" dirty="0"/>
          </a:p>
        </p:txBody>
      </p:sp>
      <p:sp>
        <p:nvSpPr>
          <p:cNvPr id="5" name="Slide Number Placeholder 4">
            <a:extLst>
              <a:ext uri="{FF2B5EF4-FFF2-40B4-BE49-F238E27FC236}">
                <a16:creationId xmlns:a16="http://schemas.microsoft.com/office/drawing/2014/main" id="{E8694CB1-A43F-B169-96FF-47C1A525F7C2}"/>
              </a:ext>
            </a:extLst>
          </p:cNvPr>
          <p:cNvSpPr>
            <a:spLocks noGrp="1"/>
          </p:cNvSpPr>
          <p:nvPr>
            <p:ph type="sldNum" sz="quarter" idx="12"/>
          </p:nvPr>
        </p:nvSpPr>
        <p:spPr/>
        <p:txBody>
          <a:bodyPr/>
          <a:lstStyle/>
          <a:p>
            <a:fld id="{687B7451-1438-CB4A-8106-82A64F1C7D7B}" type="slidenum">
              <a:rPr lang="sv-SE" smtClean="0"/>
              <a:pPr/>
              <a:t>31</a:t>
            </a:fld>
            <a:endParaRPr lang="sv-SE" dirty="0"/>
          </a:p>
        </p:txBody>
      </p:sp>
      <p:sp>
        <p:nvSpPr>
          <p:cNvPr id="6" name="AutoShape 2" descr="{\displaystyle \mathrm {SNR} ={\frac {P_{\mathrm {signal} }}{P_{\mathrm {noise} }}},}">
            <a:extLst>
              <a:ext uri="{FF2B5EF4-FFF2-40B4-BE49-F238E27FC236}">
                <a16:creationId xmlns:a16="http://schemas.microsoft.com/office/drawing/2014/main" id="{A9BDC98C-A5AF-7A03-0492-AE60219AC7D9}"/>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87165927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6AE5B8-A43B-4311-3DC7-2F1ECB06500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DFCB3BE-1F51-F8EE-2DDE-D2256BA17328}"/>
              </a:ext>
            </a:extLst>
          </p:cNvPr>
          <p:cNvSpPr>
            <a:spLocks noGrp="1"/>
          </p:cNvSpPr>
          <p:nvPr>
            <p:ph type="title"/>
          </p:nvPr>
        </p:nvSpPr>
        <p:spPr/>
        <p:txBody>
          <a:bodyPr>
            <a:normAutofit/>
          </a:bodyPr>
          <a:lstStyle/>
          <a:p>
            <a:r>
              <a:rPr lang="en-US" sz="4000" dirty="0">
                <a:latin typeface="+mn-lt"/>
              </a:rPr>
              <a:t>Basics of wireless communication and networking</a:t>
            </a:r>
          </a:p>
        </p:txBody>
      </p:sp>
      <p:sp>
        <p:nvSpPr>
          <p:cNvPr id="3" name="Content Placeholder 2">
            <a:extLst>
              <a:ext uri="{FF2B5EF4-FFF2-40B4-BE49-F238E27FC236}">
                <a16:creationId xmlns:a16="http://schemas.microsoft.com/office/drawing/2014/main" id="{9CA56E33-97CD-C193-45A4-1873BCF9487B}"/>
              </a:ext>
            </a:extLst>
          </p:cNvPr>
          <p:cNvSpPr>
            <a:spLocks noGrp="1"/>
          </p:cNvSpPr>
          <p:nvPr>
            <p:ph idx="1"/>
          </p:nvPr>
        </p:nvSpPr>
        <p:spPr>
          <a:xfrm>
            <a:off x="990600" y="1690688"/>
            <a:ext cx="10515600" cy="4351338"/>
          </a:xfrm>
        </p:spPr>
        <p:txBody>
          <a:bodyPr>
            <a:normAutofit/>
          </a:bodyPr>
          <a:lstStyle/>
          <a:p>
            <a:r>
              <a:rPr lang="en-US" dirty="0">
                <a:latin typeface="+mj-lt"/>
              </a:rPr>
              <a:t>How do you estimate the capacity of the channel?  </a:t>
            </a:r>
          </a:p>
          <a:p>
            <a:r>
              <a:rPr lang="en-US" dirty="0">
                <a:latin typeface="+mj-lt"/>
              </a:rPr>
              <a:t>And what do you mean by the capacity of the channel?</a:t>
            </a:r>
          </a:p>
          <a:p>
            <a:r>
              <a:rPr lang="en-US" dirty="0">
                <a:latin typeface="+mj-lt"/>
              </a:rPr>
              <a:t>Shannon capacity of the channel: The bandwidth available (B) , The quality of the channel (the level of noise, SNR)</a:t>
            </a:r>
          </a:p>
          <a:p>
            <a:pPr lvl="1">
              <a:defRPr/>
            </a:pPr>
            <a:endParaRPr lang="en-US" altLang="en-US" sz="2800" dirty="0">
              <a:effectLst>
                <a:outerShdw blurRad="38100" dist="38100" dir="2700000" algn="tl">
                  <a:srgbClr val="C0C0C0"/>
                </a:outerShdw>
              </a:effectLst>
              <a:latin typeface="+mj-lt"/>
            </a:endParaRPr>
          </a:p>
          <a:p>
            <a:pPr lvl="1">
              <a:defRPr/>
            </a:pPr>
            <a:r>
              <a:rPr lang="en-US" altLang="en-US" sz="3200" dirty="0">
                <a:effectLst>
                  <a:outerShdw blurRad="38100" dist="38100" dir="2700000" algn="tl">
                    <a:srgbClr val="C0C0C0"/>
                  </a:outerShdw>
                </a:effectLst>
                <a:latin typeface="+mj-lt"/>
              </a:rPr>
              <a:t>C = </a:t>
            </a:r>
            <a:r>
              <a:rPr lang="en-US" altLang="en-US" sz="3200" dirty="0">
                <a:solidFill>
                  <a:srgbClr val="FF0000"/>
                </a:solidFill>
                <a:effectLst>
                  <a:outerShdw blurRad="38100" dist="38100" dir="2700000" algn="tl">
                    <a:srgbClr val="C0C0C0"/>
                  </a:outerShdw>
                </a:effectLst>
                <a:latin typeface="+mj-lt"/>
              </a:rPr>
              <a:t>B</a:t>
            </a:r>
            <a:r>
              <a:rPr lang="en-US" altLang="en-US" sz="3200" dirty="0">
                <a:effectLst>
                  <a:outerShdw blurRad="38100" dist="38100" dir="2700000" algn="tl">
                    <a:srgbClr val="C0C0C0"/>
                  </a:outerShdw>
                </a:effectLst>
                <a:latin typeface="+mj-lt"/>
              </a:rPr>
              <a:t> * log</a:t>
            </a:r>
            <a:r>
              <a:rPr lang="en-US" altLang="en-US" sz="3200" baseline="-25000" dirty="0">
                <a:effectLst>
                  <a:outerShdw blurRad="38100" dist="38100" dir="2700000" algn="tl">
                    <a:srgbClr val="C0C0C0"/>
                  </a:outerShdw>
                </a:effectLst>
                <a:latin typeface="+mj-lt"/>
              </a:rPr>
              <a:t>2</a:t>
            </a:r>
            <a:r>
              <a:rPr lang="en-US" altLang="en-US" sz="3200" dirty="0">
                <a:effectLst>
                  <a:outerShdw blurRad="38100" dist="38100" dir="2700000" algn="tl">
                    <a:srgbClr val="C0C0C0"/>
                  </a:outerShdw>
                </a:effectLst>
                <a:latin typeface="+mj-lt"/>
              </a:rPr>
              <a:t>(1+</a:t>
            </a:r>
            <a:r>
              <a:rPr lang="en-US" altLang="en-US" sz="3200" dirty="0">
                <a:solidFill>
                  <a:srgbClr val="FF0000"/>
                </a:solidFill>
                <a:effectLst>
                  <a:outerShdw blurRad="38100" dist="38100" dir="2700000" algn="tl">
                    <a:srgbClr val="C0C0C0"/>
                  </a:outerShdw>
                </a:effectLst>
                <a:latin typeface="+mj-lt"/>
              </a:rPr>
              <a:t>SNR</a:t>
            </a:r>
            <a:r>
              <a:rPr lang="en-US" altLang="en-US" sz="3200" dirty="0">
                <a:effectLst>
                  <a:outerShdw blurRad="38100" dist="38100" dir="2700000" algn="tl">
                    <a:srgbClr val="C0C0C0"/>
                  </a:outerShdw>
                </a:effectLst>
                <a:latin typeface="+mj-lt"/>
              </a:rPr>
              <a:t>)</a:t>
            </a:r>
          </a:p>
          <a:p>
            <a:pPr lvl="1">
              <a:defRPr/>
            </a:pPr>
            <a:endParaRPr lang="en-US" altLang="en-US" sz="2800" dirty="0">
              <a:effectLst>
                <a:outerShdw blurRad="38100" dist="38100" dir="2700000" algn="tl">
                  <a:srgbClr val="C0C0C0"/>
                </a:outerShdw>
              </a:effectLst>
              <a:latin typeface="+mj-lt"/>
            </a:endParaRPr>
          </a:p>
          <a:p>
            <a:pPr>
              <a:defRPr/>
            </a:pPr>
            <a:r>
              <a:rPr lang="en-US" altLang="en-US" sz="2800" b="0" i="0" dirty="0">
                <a:latin typeface="+mj-lt"/>
              </a:rPr>
              <a:t>Intuitively, capacity increases with available bandwidth (linear) and increases with SNR (log)</a:t>
            </a:r>
          </a:p>
          <a:p>
            <a:endParaRPr lang="en-US" dirty="0">
              <a:latin typeface="+mj-lt"/>
            </a:endParaRPr>
          </a:p>
          <a:p>
            <a:endParaRPr lang="en-US" dirty="0">
              <a:latin typeface="+mj-lt"/>
            </a:endParaRPr>
          </a:p>
        </p:txBody>
      </p:sp>
      <p:sp>
        <p:nvSpPr>
          <p:cNvPr id="5" name="Slide Number Placeholder 4">
            <a:extLst>
              <a:ext uri="{FF2B5EF4-FFF2-40B4-BE49-F238E27FC236}">
                <a16:creationId xmlns:a16="http://schemas.microsoft.com/office/drawing/2014/main" id="{AF6E83FC-352A-221A-4869-81D373F4A4C6}"/>
              </a:ext>
            </a:extLst>
          </p:cNvPr>
          <p:cNvSpPr>
            <a:spLocks noGrp="1"/>
          </p:cNvSpPr>
          <p:nvPr>
            <p:ph type="sldNum" sz="quarter" idx="12"/>
          </p:nvPr>
        </p:nvSpPr>
        <p:spPr/>
        <p:txBody>
          <a:bodyPr/>
          <a:lstStyle/>
          <a:p>
            <a:fld id="{687B7451-1438-CB4A-8106-82A64F1C7D7B}" type="slidenum">
              <a:rPr lang="sv-SE" smtClean="0"/>
              <a:pPr/>
              <a:t>32</a:t>
            </a:fld>
            <a:endParaRPr lang="sv-SE" dirty="0"/>
          </a:p>
        </p:txBody>
      </p:sp>
      <p:sp>
        <p:nvSpPr>
          <p:cNvPr id="6" name="AutoShape 2" descr="{\displaystyle \mathrm {SNR} ={\frac {P_{\mathrm {signal} }}{P_{\mathrm {noise} }}},}">
            <a:extLst>
              <a:ext uri="{FF2B5EF4-FFF2-40B4-BE49-F238E27FC236}">
                <a16:creationId xmlns:a16="http://schemas.microsoft.com/office/drawing/2014/main" id="{3E1262E0-E62E-CD91-D72B-CCAA53186E3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1098598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C6FAEEE-D619-4E65-A0EF-E650D0B3166A}" type="slidenum">
              <a:rPr lang="en-US" smtClean="0"/>
              <a:t>33</a:t>
            </a:fld>
            <a:endParaRPr lang="en-US"/>
          </a:p>
        </p:txBody>
      </p:sp>
      <p:sp>
        <p:nvSpPr>
          <p:cNvPr id="4" name="TextBox 3"/>
          <p:cNvSpPr txBox="1"/>
          <p:nvPr/>
        </p:nvSpPr>
        <p:spPr>
          <a:xfrm>
            <a:off x="431838" y="327497"/>
            <a:ext cx="11328324" cy="707886"/>
          </a:xfrm>
          <a:prstGeom prst="rect">
            <a:avLst/>
          </a:prstGeom>
          <a:noFill/>
        </p:spPr>
        <p:txBody>
          <a:bodyPr wrap="square" rtlCol="0">
            <a:spAutoFit/>
          </a:bodyPr>
          <a:lstStyle/>
          <a:p>
            <a:r>
              <a:rPr lang="en-US" sz="4000" dirty="0"/>
              <a:t>Various tradeoffs in range, frequency, </a:t>
            </a:r>
            <a:r>
              <a:rPr lang="en-US" sz="4000" dirty="0" err="1"/>
              <a:t>datarate</a:t>
            </a:r>
            <a:r>
              <a:rPr lang="en-US" sz="4000" dirty="0"/>
              <a:t>, power</a:t>
            </a:r>
          </a:p>
        </p:txBody>
      </p:sp>
      <p:sp>
        <p:nvSpPr>
          <p:cNvPr id="5" name="Rectangle 4"/>
          <p:cNvSpPr/>
          <p:nvPr/>
        </p:nvSpPr>
        <p:spPr>
          <a:xfrm>
            <a:off x="1166649" y="1493137"/>
            <a:ext cx="9485828" cy="1446550"/>
          </a:xfrm>
          <a:prstGeom prst="rect">
            <a:avLst/>
          </a:prstGeom>
        </p:spPr>
        <p:txBody>
          <a:bodyPr wrap="square">
            <a:spAutoFit/>
          </a:bodyPr>
          <a:lstStyle/>
          <a:p>
            <a:pPr>
              <a:defRPr/>
            </a:pPr>
            <a:r>
              <a:rPr lang="en-US" altLang="en-US" sz="3200" dirty="0">
                <a:solidFill>
                  <a:srgbClr val="0070C0"/>
                </a:solidFill>
                <a:effectLst>
                  <a:outerShdw blurRad="38100" dist="38100" dir="2700000" algn="tl">
                    <a:srgbClr val="C0C0C0"/>
                  </a:outerShdw>
                </a:effectLst>
                <a:latin typeface="Times New Roman" panose="02020603050405020304" pitchFamily="18" charset="0"/>
              </a:rPr>
              <a:t>C = B * log</a:t>
            </a:r>
            <a:r>
              <a:rPr lang="en-US" altLang="en-US" sz="3200" baseline="-25000" dirty="0">
                <a:solidFill>
                  <a:srgbClr val="0070C0"/>
                </a:solidFill>
                <a:effectLst>
                  <a:outerShdw blurRad="38100" dist="38100" dir="2700000" algn="tl">
                    <a:srgbClr val="C0C0C0"/>
                  </a:outerShdw>
                </a:effectLst>
                <a:latin typeface="Times New Roman" panose="02020603050405020304" pitchFamily="18" charset="0"/>
              </a:rPr>
              <a:t>2</a:t>
            </a:r>
            <a:r>
              <a:rPr lang="en-US" altLang="en-US" sz="3200" dirty="0">
                <a:solidFill>
                  <a:srgbClr val="0070C0"/>
                </a:solidFill>
                <a:effectLst>
                  <a:outerShdw blurRad="38100" dist="38100" dir="2700000" algn="tl">
                    <a:srgbClr val="C0C0C0"/>
                  </a:outerShdw>
                </a:effectLst>
                <a:latin typeface="Times New Roman" panose="02020603050405020304" pitchFamily="18" charset="0"/>
              </a:rPr>
              <a:t>(1+SNR)</a:t>
            </a:r>
          </a:p>
          <a:p>
            <a:pPr lvl="1">
              <a:defRPr/>
            </a:pPr>
            <a:endParaRPr lang="en-US" altLang="en-US" sz="2800" dirty="0">
              <a:effectLst>
                <a:outerShdw blurRad="38100" dist="38100" dir="2700000" algn="tl">
                  <a:srgbClr val="C0C0C0"/>
                </a:outerShdw>
              </a:effectLst>
              <a:latin typeface="Times New Roman" panose="02020603050405020304" pitchFamily="18" charset="0"/>
            </a:endParaRPr>
          </a:p>
          <a:p>
            <a:pPr lvl="1">
              <a:defRPr/>
            </a:pPr>
            <a:r>
              <a:rPr lang="en-US" altLang="en-US" sz="2800" dirty="0">
                <a:effectLst>
                  <a:outerShdw blurRad="38100" dist="38100" dir="2700000" algn="tl">
                    <a:srgbClr val="C0C0C0"/>
                  </a:outerShdw>
                </a:effectLst>
                <a:latin typeface="Times New Roman" panose="02020603050405020304" pitchFamily="18" charset="0"/>
              </a:rPr>
              <a:t>SNR – </a:t>
            </a:r>
            <a:r>
              <a:rPr lang="en-US" altLang="en-US" sz="2800" dirty="0">
                <a:solidFill>
                  <a:srgbClr val="FF0000"/>
                </a:solidFill>
                <a:effectLst>
                  <a:outerShdw blurRad="38100" dist="38100" dir="2700000" algn="tl">
                    <a:srgbClr val="C0C0C0"/>
                  </a:outerShdw>
                </a:effectLst>
                <a:latin typeface="Times New Roman" panose="02020603050405020304" pitchFamily="18" charset="0"/>
              </a:rPr>
              <a:t>signal</a:t>
            </a:r>
            <a:r>
              <a:rPr lang="en-US" altLang="en-US" sz="2800" dirty="0">
                <a:effectLst>
                  <a:outerShdw blurRad="38100" dist="38100" dir="2700000" algn="tl">
                    <a:srgbClr val="C0C0C0"/>
                  </a:outerShdw>
                </a:effectLst>
                <a:latin typeface="Times New Roman" panose="02020603050405020304" pitchFamily="18" charset="0"/>
              </a:rPr>
              <a:t>-to-noise ratio</a:t>
            </a:r>
          </a:p>
        </p:txBody>
      </p:sp>
      <p:graphicFrame>
        <p:nvGraphicFramePr>
          <p:cNvPr id="6" name="Object 2"/>
          <p:cNvGraphicFramePr>
            <a:graphicFrameLocks noChangeAspect="1"/>
          </p:cNvGraphicFramePr>
          <p:nvPr/>
        </p:nvGraphicFramePr>
        <p:xfrm>
          <a:off x="1321688" y="3679588"/>
          <a:ext cx="4587875" cy="1751013"/>
        </p:xfrm>
        <a:graphic>
          <a:graphicData uri="http://schemas.openxmlformats.org/presentationml/2006/ole">
            <mc:AlternateContent xmlns:mc="http://schemas.openxmlformats.org/markup-compatibility/2006">
              <mc:Choice xmlns:v="urn:schemas-microsoft-com:vml" Requires="v">
                <p:oleObj name="Equation" r:id="rId2" imgW="1320480" imgH="507960" progId="Equation.3">
                  <p:embed/>
                </p:oleObj>
              </mc:Choice>
              <mc:Fallback>
                <p:oleObj name="Equation" r:id="rId2" imgW="1320480" imgH="507960" progId="Equation.3">
                  <p:embed/>
                  <p:pic>
                    <p:nvPicPr>
                      <p:cNvPr id="6" name="Object 2"/>
                      <p:cNvPicPr>
                        <a:picLocks noChangeAspect="1" noChangeArrowheads="1"/>
                      </p:cNvPicPr>
                      <p:nvPr/>
                    </p:nvPicPr>
                    <p:blipFill>
                      <a:blip r:embed="rId3"/>
                      <a:srcRect/>
                      <a:stretch>
                        <a:fillRect/>
                      </a:stretch>
                    </p:blipFill>
                    <p:spPr bwMode="auto">
                      <a:xfrm>
                        <a:off x="1321688" y="3679588"/>
                        <a:ext cx="4587875" cy="1751013"/>
                      </a:xfrm>
                      <a:prstGeom prst="rect">
                        <a:avLst/>
                      </a:prstGeom>
                      <a:noFill/>
                    </p:spPr>
                  </p:pic>
                </p:oleObj>
              </mc:Fallback>
            </mc:AlternateContent>
          </a:graphicData>
        </a:graphic>
      </p:graphicFrame>
      <p:sp>
        <p:nvSpPr>
          <p:cNvPr id="8" name="TextBox 7"/>
          <p:cNvSpPr txBox="1"/>
          <p:nvPr/>
        </p:nvSpPr>
        <p:spPr>
          <a:xfrm>
            <a:off x="6196975" y="1278931"/>
            <a:ext cx="5304158" cy="4801314"/>
          </a:xfrm>
          <a:prstGeom prst="rect">
            <a:avLst/>
          </a:prstGeom>
          <a:noFill/>
        </p:spPr>
        <p:txBody>
          <a:bodyPr wrap="square" rtlCol="0">
            <a:spAutoFit/>
          </a:bodyPr>
          <a:lstStyle/>
          <a:p>
            <a:pPr marL="285750" indent="-285750">
              <a:buFont typeface="Arial" panose="020B0604020202020204" pitchFamily="34" charset="0"/>
              <a:buChar char="•"/>
            </a:pPr>
            <a:r>
              <a:rPr lang="en-US" sz="2400" b="1" dirty="0">
                <a:solidFill>
                  <a:srgbClr val="0070C0"/>
                </a:solidFill>
                <a:latin typeface="+mj-lt"/>
              </a:rPr>
              <a:t>Power</a:t>
            </a:r>
            <a:r>
              <a:rPr lang="en-US" sz="2400" dirty="0">
                <a:latin typeface="+mj-lt"/>
              </a:rPr>
              <a:t> is (usually) a constraint</a:t>
            </a:r>
          </a:p>
          <a:p>
            <a:pPr marL="742950" lvl="1" indent="-285750">
              <a:buFont typeface="Arial" panose="020B0604020202020204" pitchFamily="34" charset="0"/>
              <a:buChar char="•"/>
            </a:pPr>
            <a:r>
              <a:rPr lang="en-US" sz="2400" dirty="0">
                <a:latin typeface="+mj-lt"/>
              </a:rPr>
              <a:t>Increase in power can result in higher range/data rate</a:t>
            </a:r>
          </a:p>
          <a:p>
            <a:pPr marL="742950" lvl="1" indent="-285750">
              <a:buFont typeface="Arial" panose="020B0604020202020204" pitchFamily="34" charset="0"/>
              <a:buChar char="•"/>
            </a:pPr>
            <a:r>
              <a:rPr lang="en-US" sz="2400" dirty="0">
                <a:latin typeface="+mj-lt"/>
              </a:rPr>
              <a:t>Lower lifespan of the device</a:t>
            </a:r>
          </a:p>
          <a:p>
            <a:pPr marL="285750" indent="-285750">
              <a:buFont typeface="Arial" panose="020B0604020202020204" pitchFamily="34" charset="0"/>
              <a:buChar char="•"/>
            </a:pPr>
            <a:r>
              <a:rPr lang="en-US" sz="2400" dirty="0">
                <a:latin typeface="+mj-lt"/>
              </a:rPr>
              <a:t>Increase </a:t>
            </a:r>
            <a:r>
              <a:rPr lang="en-US" sz="2400" b="1" dirty="0">
                <a:solidFill>
                  <a:srgbClr val="0070C0"/>
                </a:solidFill>
                <a:latin typeface="+mj-lt"/>
              </a:rPr>
              <a:t>data rate (C)</a:t>
            </a:r>
          </a:p>
          <a:p>
            <a:pPr marL="742950" lvl="1" indent="-285750">
              <a:buFont typeface="Arial" panose="020B0604020202020204" pitchFamily="34" charset="0"/>
              <a:buChar char="•"/>
            </a:pPr>
            <a:r>
              <a:rPr lang="en-US" sz="2400" dirty="0">
                <a:latin typeface="+mj-lt"/>
              </a:rPr>
              <a:t>Increase throughput by using a </a:t>
            </a:r>
            <a:r>
              <a:rPr lang="en-US" sz="2400" b="1" dirty="0">
                <a:solidFill>
                  <a:srgbClr val="0070C0"/>
                </a:solidFill>
                <a:latin typeface="+mj-lt"/>
              </a:rPr>
              <a:t>larger  bandwidth</a:t>
            </a:r>
            <a:r>
              <a:rPr lang="en-US" sz="2400" dirty="0">
                <a:solidFill>
                  <a:srgbClr val="0070C0"/>
                </a:solidFill>
                <a:latin typeface="+mj-lt"/>
              </a:rPr>
              <a:t> (B)</a:t>
            </a:r>
          </a:p>
          <a:p>
            <a:pPr marL="1200150" lvl="2" indent="-285750">
              <a:buFont typeface="Arial" panose="020B0604020202020204" pitchFamily="34" charset="0"/>
              <a:buChar char="•"/>
            </a:pPr>
            <a:r>
              <a:rPr lang="en-US" sz="2400" dirty="0">
                <a:latin typeface="+mj-lt"/>
              </a:rPr>
              <a:t>Transmits at </a:t>
            </a:r>
            <a:r>
              <a:rPr lang="en-US" sz="2400" b="1" dirty="0">
                <a:solidFill>
                  <a:srgbClr val="0070C0"/>
                </a:solidFill>
                <a:latin typeface="+mj-lt"/>
              </a:rPr>
              <a:t>higher frequencies </a:t>
            </a:r>
            <a:r>
              <a:rPr lang="en-US" sz="2400" dirty="0">
                <a:latin typeface="+mj-lt"/>
              </a:rPr>
              <a:t>(f)</a:t>
            </a:r>
            <a:endParaRPr lang="en-US" sz="2400" dirty="0">
              <a:solidFill>
                <a:srgbClr val="0070C0"/>
              </a:solidFill>
              <a:latin typeface="+mj-lt"/>
            </a:endParaRPr>
          </a:p>
          <a:p>
            <a:pPr marL="742950" lvl="1" indent="-285750">
              <a:buFont typeface="Arial" panose="020B0604020202020204" pitchFamily="34" charset="0"/>
              <a:buChar char="•"/>
            </a:pPr>
            <a:r>
              <a:rPr lang="en-US" sz="2400" b="1" dirty="0">
                <a:solidFill>
                  <a:srgbClr val="0070C0"/>
                </a:solidFill>
                <a:latin typeface="+mj-lt"/>
              </a:rPr>
              <a:t>Range</a:t>
            </a:r>
            <a:r>
              <a:rPr lang="en-US" sz="2400" dirty="0">
                <a:latin typeface="+mj-lt"/>
              </a:rPr>
              <a:t> decreases and vice versa</a:t>
            </a:r>
            <a:endParaRPr lang="en-US" sz="2400" dirty="0">
              <a:solidFill>
                <a:srgbClr val="0070C0"/>
              </a:solidFill>
              <a:latin typeface="+mj-lt"/>
            </a:endParaRPr>
          </a:p>
          <a:p>
            <a:pPr marL="285750" indent="-285750">
              <a:buFont typeface="Arial" panose="020B0604020202020204" pitchFamily="34" charset="0"/>
              <a:buChar char="•"/>
            </a:pPr>
            <a:r>
              <a:rPr lang="en-US" sz="2400" dirty="0">
                <a:latin typeface="+mj-lt"/>
              </a:rPr>
              <a:t>Improve design to increase gain (G)</a:t>
            </a:r>
          </a:p>
          <a:p>
            <a:pPr marL="742950" lvl="1" indent="-285750">
              <a:buFont typeface="Arial" panose="020B0604020202020204" pitchFamily="34" charset="0"/>
              <a:buChar char="•"/>
            </a:pPr>
            <a:r>
              <a:rPr lang="en-US" sz="2400" dirty="0">
                <a:latin typeface="+mj-lt"/>
              </a:rPr>
              <a:t>e.g. OFDM, MIMO etc.</a:t>
            </a:r>
          </a:p>
          <a:p>
            <a:endParaRPr lang="en-US" dirty="0"/>
          </a:p>
        </p:txBody>
      </p:sp>
      <p:sp>
        <p:nvSpPr>
          <p:cNvPr id="9" name="Rounded Rectangle 8"/>
          <p:cNvSpPr/>
          <p:nvPr/>
        </p:nvSpPr>
        <p:spPr>
          <a:xfrm>
            <a:off x="4225160" y="4566524"/>
            <a:ext cx="336330" cy="829634"/>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4561490" y="4561274"/>
            <a:ext cx="320562" cy="829634"/>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p:cNvSpPr/>
          <p:nvPr/>
        </p:nvSpPr>
        <p:spPr>
          <a:xfrm>
            <a:off x="5392822" y="4130913"/>
            <a:ext cx="558069" cy="848364"/>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p:cNvSpPr/>
          <p:nvPr/>
        </p:nvSpPr>
        <p:spPr>
          <a:xfrm>
            <a:off x="1169243" y="1405333"/>
            <a:ext cx="457676" cy="82550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p:cNvSpPr/>
          <p:nvPr/>
        </p:nvSpPr>
        <p:spPr>
          <a:xfrm>
            <a:off x="1914331" y="1405333"/>
            <a:ext cx="336330" cy="829634"/>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0">
            <a:extLst>
              <a:ext uri="{FF2B5EF4-FFF2-40B4-BE49-F238E27FC236}">
                <a16:creationId xmlns:a16="http://schemas.microsoft.com/office/drawing/2014/main" id="{522C353F-89CD-4CFA-84A0-CFF71E1FDC7D}"/>
              </a:ext>
            </a:extLst>
          </p:cNvPr>
          <p:cNvSpPr/>
          <p:nvPr/>
        </p:nvSpPr>
        <p:spPr>
          <a:xfrm>
            <a:off x="1324304" y="4096631"/>
            <a:ext cx="558069" cy="848364"/>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0">
            <a:extLst>
              <a:ext uri="{FF2B5EF4-FFF2-40B4-BE49-F238E27FC236}">
                <a16:creationId xmlns:a16="http://schemas.microsoft.com/office/drawing/2014/main" id="{0BB54A85-3C70-4C7E-86A1-1B352E9FB867}"/>
              </a:ext>
            </a:extLst>
          </p:cNvPr>
          <p:cNvSpPr/>
          <p:nvPr/>
        </p:nvSpPr>
        <p:spPr>
          <a:xfrm>
            <a:off x="2726663" y="2394014"/>
            <a:ext cx="922548" cy="57084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2">
            <a:extLst>
              <a:ext uri="{FF2B5EF4-FFF2-40B4-BE49-F238E27FC236}">
                <a16:creationId xmlns:a16="http://schemas.microsoft.com/office/drawing/2014/main" id="{415A651A-BF83-4759-A497-4B4023079BDC}"/>
              </a:ext>
            </a:extLst>
          </p:cNvPr>
          <p:cNvSpPr/>
          <p:nvPr/>
        </p:nvSpPr>
        <p:spPr>
          <a:xfrm>
            <a:off x="3888829" y="1463902"/>
            <a:ext cx="762301" cy="651145"/>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7341160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E6D581-7F1B-2DD1-A436-74E04C80416E}"/>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59FFC9D-FA75-2AA6-8EE6-F2B606CDFE78}"/>
              </a:ext>
            </a:extLst>
          </p:cNvPr>
          <p:cNvSpPr>
            <a:spLocks noGrp="1"/>
          </p:cNvSpPr>
          <p:nvPr>
            <p:ph idx="1"/>
          </p:nvPr>
        </p:nvSpPr>
        <p:spPr>
          <a:xfrm>
            <a:off x="838200" y="1864427"/>
            <a:ext cx="11050138" cy="3129145"/>
          </a:xfrm>
        </p:spPr>
        <p:txBody>
          <a:bodyPr>
            <a:normAutofit/>
          </a:bodyPr>
          <a:lstStyle/>
          <a:p>
            <a:r>
              <a:rPr lang="en-US" dirty="0">
                <a:latin typeface="+mj-lt"/>
                <a:sym typeface="Wingdings" pitchFamily="2" charset="2"/>
              </a:rPr>
              <a:t>Let us recall what was covered in the last lecture</a:t>
            </a:r>
          </a:p>
          <a:p>
            <a:r>
              <a:rPr lang="en-US" dirty="0">
                <a:latin typeface="+mj-lt"/>
              </a:rPr>
              <a:t>Basics of Wireless communication</a:t>
            </a:r>
          </a:p>
          <a:p>
            <a:r>
              <a:rPr lang="en-US" b="1" dirty="0">
                <a:latin typeface="+mj-lt"/>
              </a:rPr>
              <a:t>Microcontrollers and storage</a:t>
            </a:r>
          </a:p>
          <a:p>
            <a:r>
              <a:rPr lang="en-US" dirty="0">
                <a:latin typeface="+mj-lt"/>
              </a:rPr>
              <a:t>Contiki operating system</a:t>
            </a:r>
          </a:p>
          <a:p>
            <a:r>
              <a:rPr lang="en-US" dirty="0">
                <a:latin typeface="+mj-lt"/>
              </a:rPr>
              <a:t>Battery lifespan and radio states</a:t>
            </a:r>
          </a:p>
        </p:txBody>
      </p:sp>
      <p:sp>
        <p:nvSpPr>
          <p:cNvPr id="12" name="Slide Number Placeholder 11">
            <a:extLst>
              <a:ext uri="{FF2B5EF4-FFF2-40B4-BE49-F238E27FC236}">
                <a16:creationId xmlns:a16="http://schemas.microsoft.com/office/drawing/2014/main" id="{6A958C61-0877-93C6-AE51-095E675063C5}"/>
              </a:ext>
            </a:extLst>
          </p:cNvPr>
          <p:cNvSpPr>
            <a:spLocks noGrp="1"/>
          </p:cNvSpPr>
          <p:nvPr>
            <p:ph type="sldNum" sz="quarter" idx="12"/>
          </p:nvPr>
        </p:nvSpPr>
        <p:spPr/>
        <p:txBody>
          <a:bodyPr/>
          <a:lstStyle/>
          <a:p>
            <a:fld id="{687B7451-1438-CB4A-8106-82A64F1C7D7B}" type="slidenum">
              <a:rPr lang="sv-SE" smtClean="0"/>
              <a:t>34</a:t>
            </a:fld>
            <a:endParaRPr lang="sv-SE" dirty="0"/>
          </a:p>
        </p:txBody>
      </p:sp>
      <p:sp>
        <p:nvSpPr>
          <p:cNvPr id="5" name="Title 4">
            <a:extLst>
              <a:ext uri="{FF2B5EF4-FFF2-40B4-BE49-F238E27FC236}">
                <a16:creationId xmlns:a16="http://schemas.microsoft.com/office/drawing/2014/main" id="{1D1D7357-3BDF-32D4-69DA-48AE9C578CBC}"/>
              </a:ext>
            </a:extLst>
          </p:cNvPr>
          <p:cNvSpPr>
            <a:spLocks noGrp="1"/>
          </p:cNvSpPr>
          <p:nvPr>
            <p:ph type="title"/>
          </p:nvPr>
        </p:nvSpPr>
        <p:spPr/>
        <p:txBody>
          <a:bodyPr>
            <a:normAutofit/>
          </a:bodyPr>
          <a:lstStyle/>
          <a:p>
            <a:r>
              <a:rPr lang="en-GB" sz="4000" dirty="0">
                <a:latin typeface="+mn-lt"/>
              </a:rPr>
              <a:t>Roadmap of the lecture today</a:t>
            </a:r>
            <a:endParaRPr lang="en-SE" sz="4000" dirty="0">
              <a:latin typeface="+mn-lt"/>
            </a:endParaRPr>
          </a:p>
        </p:txBody>
      </p:sp>
      <p:sp>
        <p:nvSpPr>
          <p:cNvPr id="2" name="Footer Placeholder 1">
            <a:extLst>
              <a:ext uri="{FF2B5EF4-FFF2-40B4-BE49-F238E27FC236}">
                <a16:creationId xmlns:a16="http://schemas.microsoft.com/office/drawing/2014/main" id="{1518B6AC-F81C-F736-E407-550B6FC76B3B}"/>
              </a:ext>
            </a:extLst>
          </p:cNvPr>
          <p:cNvSpPr>
            <a:spLocks noGrp="1"/>
          </p:cNvSpPr>
          <p:nvPr>
            <p:ph type="ftr" sz="quarter" idx="11"/>
          </p:nvPr>
        </p:nvSpPr>
        <p:spPr/>
        <p:txBody>
          <a:bodyPr/>
          <a:lstStyle/>
          <a:p>
            <a:r>
              <a:rPr lang="sv-SE" dirty="0" err="1"/>
              <a:t>ambujv@nus.edu.sg</a:t>
            </a:r>
            <a:endParaRPr lang="sv-SE" dirty="0"/>
          </a:p>
        </p:txBody>
      </p:sp>
    </p:spTree>
    <p:extLst>
      <p:ext uri="{BB962C8B-B14F-4D97-AF65-F5344CB8AC3E}">
        <p14:creationId xmlns:p14="http://schemas.microsoft.com/office/powerpoint/2010/main" val="236129648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DF9ABA-FE8F-900D-D3E5-93DED87AAB35}"/>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291AC60-93A9-F019-FE8D-AE763EF2ED08}"/>
              </a:ext>
            </a:extLst>
          </p:cNvPr>
          <p:cNvSpPr>
            <a:spLocks noGrp="1"/>
          </p:cNvSpPr>
          <p:nvPr>
            <p:ph idx="1"/>
          </p:nvPr>
        </p:nvSpPr>
        <p:spPr>
          <a:xfrm>
            <a:off x="2165338" y="3103357"/>
            <a:ext cx="7861324" cy="1258094"/>
          </a:xfrm>
        </p:spPr>
        <p:txBody>
          <a:bodyPr>
            <a:normAutofit/>
          </a:bodyPr>
          <a:lstStyle/>
          <a:p>
            <a:pPr marL="0" indent="0" algn="ctr">
              <a:buNone/>
            </a:pPr>
            <a:r>
              <a:rPr lang="en-US" sz="4800" dirty="0"/>
              <a:t>Computation and Storage</a:t>
            </a:r>
          </a:p>
          <a:p>
            <a:pPr marL="457200" indent="-457200">
              <a:buFont typeface="+mj-lt"/>
              <a:buAutoNum type="arabicPeriod"/>
            </a:pPr>
            <a:endParaRPr lang="en-US" sz="2000" dirty="0">
              <a:latin typeface="+mj-lt"/>
            </a:endParaRPr>
          </a:p>
          <a:p>
            <a:endParaRPr lang="en-US" dirty="0">
              <a:latin typeface="+mj-lt"/>
            </a:endParaRPr>
          </a:p>
        </p:txBody>
      </p:sp>
      <p:sp>
        <p:nvSpPr>
          <p:cNvPr id="12" name="Slide Number Placeholder 11">
            <a:extLst>
              <a:ext uri="{FF2B5EF4-FFF2-40B4-BE49-F238E27FC236}">
                <a16:creationId xmlns:a16="http://schemas.microsoft.com/office/drawing/2014/main" id="{4C49B297-5413-FA9F-4B55-81AFE2F94EAB}"/>
              </a:ext>
            </a:extLst>
          </p:cNvPr>
          <p:cNvSpPr>
            <a:spLocks noGrp="1"/>
          </p:cNvSpPr>
          <p:nvPr>
            <p:ph type="sldNum" sz="quarter" idx="12"/>
          </p:nvPr>
        </p:nvSpPr>
        <p:spPr/>
        <p:txBody>
          <a:bodyPr/>
          <a:lstStyle/>
          <a:p>
            <a:fld id="{687B7451-1438-CB4A-8106-82A64F1C7D7B}" type="slidenum">
              <a:rPr lang="sv-SE" smtClean="0"/>
              <a:t>35</a:t>
            </a:fld>
            <a:endParaRPr lang="sv-SE"/>
          </a:p>
        </p:txBody>
      </p:sp>
      <p:sp>
        <p:nvSpPr>
          <p:cNvPr id="2" name="Footer Placeholder 1">
            <a:extLst>
              <a:ext uri="{FF2B5EF4-FFF2-40B4-BE49-F238E27FC236}">
                <a16:creationId xmlns:a16="http://schemas.microsoft.com/office/drawing/2014/main" id="{6BB53130-80EF-0167-98D2-91719762AF74}"/>
              </a:ext>
            </a:extLst>
          </p:cNvPr>
          <p:cNvSpPr>
            <a:spLocks noGrp="1"/>
          </p:cNvSpPr>
          <p:nvPr>
            <p:ph type="ftr" sz="quarter" idx="11"/>
          </p:nvPr>
        </p:nvSpPr>
        <p:spPr/>
        <p:txBody>
          <a:bodyPr/>
          <a:lstStyle/>
          <a:p>
            <a:r>
              <a:rPr lang="sv-SE" dirty="0" err="1"/>
              <a:t>ambujv@nus.edu.sg</a:t>
            </a:r>
            <a:endParaRPr lang="sv-SE" dirty="0"/>
          </a:p>
        </p:txBody>
      </p:sp>
    </p:spTree>
    <p:extLst>
      <p:ext uri="{BB962C8B-B14F-4D97-AF65-F5344CB8AC3E}">
        <p14:creationId xmlns:p14="http://schemas.microsoft.com/office/powerpoint/2010/main" val="3886183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A9B7DB-D59E-4C29-CB98-C2432036424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555A713-3868-FF4B-6837-17B21755D178}"/>
              </a:ext>
            </a:extLst>
          </p:cNvPr>
          <p:cNvSpPr>
            <a:spLocks noGrp="1"/>
          </p:cNvSpPr>
          <p:nvPr>
            <p:ph type="title"/>
          </p:nvPr>
        </p:nvSpPr>
        <p:spPr>
          <a:xfrm>
            <a:off x="838199" y="365125"/>
            <a:ext cx="9778140" cy="1325563"/>
          </a:xfrm>
        </p:spPr>
        <p:txBody>
          <a:bodyPr>
            <a:noAutofit/>
          </a:bodyPr>
          <a:lstStyle/>
          <a:p>
            <a:r>
              <a:rPr lang="en-US" sz="4000" dirty="0">
                <a:latin typeface="+mn-lt"/>
              </a:rPr>
              <a:t>What are components of internet of things</a:t>
            </a:r>
          </a:p>
        </p:txBody>
      </p:sp>
      <p:sp>
        <p:nvSpPr>
          <p:cNvPr id="8" name="Slide Number Placeholder 7">
            <a:extLst>
              <a:ext uri="{FF2B5EF4-FFF2-40B4-BE49-F238E27FC236}">
                <a16:creationId xmlns:a16="http://schemas.microsoft.com/office/drawing/2014/main" id="{D601F5F8-BADC-C3DE-E9AD-B3F6E49AF5AF}"/>
              </a:ext>
            </a:extLst>
          </p:cNvPr>
          <p:cNvSpPr>
            <a:spLocks noGrp="1"/>
          </p:cNvSpPr>
          <p:nvPr>
            <p:ph type="sldNum" sz="quarter" idx="12"/>
          </p:nvPr>
        </p:nvSpPr>
        <p:spPr/>
        <p:txBody>
          <a:bodyPr/>
          <a:lstStyle/>
          <a:p>
            <a:fld id="{687B7451-1438-CB4A-8106-82A64F1C7D7B}" type="slidenum">
              <a:rPr lang="sv-SE" smtClean="0"/>
              <a:t>36</a:t>
            </a:fld>
            <a:endParaRPr lang="sv-SE" dirty="0"/>
          </a:p>
        </p:txBody>
      </p:sp>
      <p:sp>
        <p:nvSpPr>
          <p:cNvPr id="6" name="Quad Arrow 5">
            <a:extLst>
              <a:ext uri="{FF2B5EF4-FFF2-40B4-BE49-F238E27FC236}">
                <a16:creationId xmlns:a16="http://schemas.microsoft.com/office/drawing/2014/main" id="{2EA7C568-7F8D-E00A-D0A5-205AE56B0D97}"/>
              </a:ext>
            </a:extLst>
          </p:cNvPr>
          <p:cNvSpPr/>
          <p:nvPr/>
        </p:nvSpPr>
        <p:spPr>
          <a:xfrm>
            <a:off x="4199685" y="2743251"/>
            <a:ext cx="3179233" cy="2577077"/>
          </a:xfrm>
          <a:prstGeom prst="quad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02E85C4E-0C50-AE74-9949-2BC590EAC08F}"/>
              </a:ext>
            </a:extLst>
          </p:cNvPr>
          <p:cNvSpPr txBox="1"/>
          <p:nvPr/>
        </p:nvSpPr>
        <p:spPr>
          <a:xfrm>
            <a:off x="4929934" y="1820612"/>
            <a:ext cx="1718734" cy="707886"/>
          </a:xfrm>
          <a:prstGeom prst="rect">
            <a:avLst/>
          </a:prstGeom>
          <a:noFill/>
        </p:spPr>
        <p:txBody>
          <a:bodyPr wrap="square">
            <a:spAutoFit/>
          </a:bodyPr>
          <a:lstStyle/>
          <a:p>
            <a:pPr algn="ctr"/>
            <a:r>
              <a:rPr lang="en-US" sz="2000" b="1" dirty="0">
                <a:solidFill>
                  <a:srgbClr val="FF0000"/>
                </a:solidFill>
                <a:latin typeface="+mj-lt"/>
              </a:rPr>
              <a:t>Computation and Storage</a:t>
            </a:r>
          </a:p>
        </p:txBody>
      </p:sp>
      <p:sp>
        <p:nvSpPr>
          <p:cNvPr id="11" name="TextBox 10">
            <a:extLst>
              <a:ext uri="{FF2B5EF4-FFF2-40B4-BE49-F238E27FC236}">
                <a16:creationId xmlns:a16="http://schemas.microsoft.com/office/drawing/2014/main" id="{D41E947A-7761-FB40-D1E9-7C267B4B789C}"/>
              </a:ext>
            </a:extLst>
          </p:cNvPr>
          <p:cNvSpPr txBox="1"/>
          <p:nvPr/>
        </p:nvSpPr>
        <p:spPr>
          <a:xfrm>
            <a:off x="2397296" y="3731923"/>
            <a:ext cx="1718734" cy="707886"/>
          </a:xfrm>
          <a:prstGeom prst="rect">
            <a:avLst/>
          </a:prstGeom>
          <a:noFill/>
        </p:spPr>
        <p:txBody>
          <a:bodyPr wrap="square">
            <a:spAutoFit/>
          </a:bodyPr>
          <a:lstStyle/>
          <a:p>
            <a:pPr algn="ctr"/>
            <a:r>
              <a:rPr lang="en-US" sz="2000" dirty="0">
                <a:latin typeface="+mj-lt"/>
              </a:rPr>
              <a:t>Sensing and Actuation</a:t>
            </a:r>
          </a:p>
        </p:txBody>
      </p:sp>
      <p:sp>
        <p:nvSpPr>
          <p:cNvPr id="12" name="TextBox 11">
            <a:extLst>
              <a:ext uri="{FF2B5EF4-FFF2-40B4-BE49-F238E27FC236}">
                <a16:creationId xmlns:a16="http://schemas.microsoft.com/office/drawing/2014/main" id="{01BB6386-121D-C25E-5F5A-F54E8B82AFCF}"/>
              </a:ext>
            </a:extLst>
          </p:cNvPr>
          <p:cNvSpPr txBox="1"/>
          <p:nvPr/>
        </p:nvSpPr>
        <p:spPr>
          <a:xfrm>
            <a:off x="7299489" y="3885811"/>
            <a:ext cx="1718734" cy="400110"/>
          </a:xfrm>
          <a:prstGeom prst="rect">
            <a:avLst/>
          </a:prstGeom>
          <a:noFill/>
        </p:spPr>
        <p:txBody>
          <a:bodyPr wrap="square">
            <a:spAutoFit/>
          </a:bodyPr>
          <a:lstStyle/>
          <a:p>
            <a:pPr algn="ctr"/>
            <a:r>
              <a:rPr lang="en-US" sz="2000" dirty="0">
                <a:latin typeface="+mj-lt"/>
              </a:rPr>
              <a:t>Power</a:t>
            </a:r>
          </a:p>
        </p:txBody>
      </p:sp>
      <p:sp>
        <p:nvSpPr>
          <p:cNvPr id="13" name="TextBox 12">
            <a:extLst>
              <a:ext uri="{FF2B5EF4-FFF2-40B4-BE49-F238E27FC236}">
                <a16:creationId xmlns:a16="http://schemas.microsoft.com/office/drawing/2014/main" id="{5490ED25-C96C-E7E3-80FE-0DD3B77A37F0}"/>
              </a:ext>
            </a:extLst>
          </p:cNvPr>
          <p:cNvSpPr txBox="1"/>
          <p:nvPr/>
        </p:nvSpPr>
        <p:spPr>
          <a:xfrm>
            <a:off x="4941223" y="5648464"/>
            <a:ext cx="1718734" cy="707886"/>
          </a:xfrm>
          <a:prstGeom prst="rect">
            <a:avLst/>
          </a:prstGeom>
          <a:noFill/>
        </p:spPr>
        <p:txBody>
          <a:bodyPr wrap="square">
            <a:spAutoFit/>
          </a:bodyPr>
          <a:lstStyle/>
          <a:p>
            <a:pPr algn="ctr"/>
            <a:r>
              <a:rPr lang="en-US" sz="2000" dirty="0">
                <a:latin typeface="+mj-lt"/>
              </a:rPr>
              <a:t>Wireless Connectivity</a:t>
            </a:r>
          </a:p>
        </p:txBody>
      </p:sp>
      <p:pic>
        <p:nvPicPr>
          <p:cNvPr id="15" name="Picture 14" descr="Icon&#10;&#10;Description automatically generated">
            <a:extLst>
              <a:ext uri="{FF2B5EF4-FFF2-40B4-BE49-F238E27FC236}">
                <a16:creationId xmlns:a16="http://schemas.microsoft.com/office/drawing/2014/main" id="{2A7127E0-A746-B095-4112-82239B69C0A2}"/>
              </a:ext>
            </a:extLst>
          </p:cNvPr>
          <p:cNvPicPr>
            <a:picLocks noChangeAspect="1"/>
          </p:cNvPicPr>
          <p:nvPr/>
        </p:nvPicPr>
        <p:blipFill>
          <a:blip r:embed="rId3"/>
          <a:stretch>
            <a:fillRect/>
          </a:stretch>
        </p:blipFill>
        <p:spPr>
          <a:xfrm>
            <a:off x="8610600" y="3366309"/>
            <a:ext cx="1349078" cy="1349078"/>
          </a:xfrm>
          <a:prstGeom prst="rect">
            <a:avLst/>
          </a:prstGeom>
        </p:spPr>
      </p:pic>
      <p:pic>
        <p:nvPicPr>
          <p:cNvPr id="19" name="Picture 18">
            <a:extLst>
              <a:ext uri="{FF2B5EF4-FFF2-40B4-BE49-F238E27FC236}">
                <a16:creationId xmlns:a16="http://schemas.microsoft.com/office/drawing/2014/main" id="{B6649414-E927-7CF6-68FC-BD3C47A5BBA5}"/>
              </a:ext>
            </a:extLst>
          </p:cNvPr>
          <p:cNvPicPr>
            <a:picLocks noChangeAspect="1"/>
          </p:cNvPicPr>
          <p:nvPr/>
        </p:nvPicPr>
        <p:blipFill>
          <a:blip r:embed="rId4"/>
          <a:stretch>
            <a:fillRect/>
          </a:stretch>
        </p:blipFill>
        <p:spPr>
          <a:xfrm>
            <a:off x="6648668" y="1654749"/>
            <a:ext cx="1510188" cy="1006792"/>
          </a:xfrm>
          <a:prstGeom prst="rect">
            <a:avLst/>
          </a:prstGeom>
        </p:spPr>
      </p:pic>
      <p:pic>
        <p:nvPicPr>
          <p:cNvPr id="23" name="Picture 22" descr="Icon&#10;&#10;Description automatically generated">
            <a:extLst>
              <a:ext uri="{FF2B5EF4-FFF2-40B4-BE49-F238E27FC236}">
                <a16:creationId xmlns:a16="http://schemas.microsoft.com/office/drawing/2014/main" id="{0107A8EA-B3D2-864E-F5AC-CD9B1E038707}"/>
              </a:ext>
            </a:extLst>
          </p:cNvPr>
          <p:cNvPicPr>
            <a:picLocks noChangeAspect="1"/>
          </p:cNvPicPr>
          <p:nvPr/>
        </p:nvPicPr>
        <p:blipFill>
          <a:blip r:embed="rId5"/>
          <a:stretch>
            <a:fillRect/>
          </a:stretch>
        </p:blipFill>
        <p:spPr>
          <a:xfrm>
            <a:off x="1475934" y="3669575"/>
            <a:ext cx="921362" cy="921362"/>
          </a:xfrm>
          <a:prstGeom prst="rect">
            <a:avLst/>
          </a:prstGeom>
        </p:spPr>
      </p:pic>
      <p:pic>
        <p:nvPicPr>
          <p:cNvPr id="25" name="Picture 24" descr="Icon&#10;&#10;Description automatically generated">
            <a:extLst>
              <a:ext uri="{FF2B5EF4-FFF2-40B4-BE49-F238E27FC236}">
                <a16:creationId xmlns:a16="http://schemas.microsoft.com/office/drawing/2014/main" id="{7DF03F31-1D74-3CDA-8A62-10B10A632B59}"/>
              </a:ext>
            </a:extLst>
          </p:cNvPr>
          <p:cNvPicPr>
            <a:picLocks noChangeAspect="1"/>
          </p:cNvPicPr>
          <p:nvPr/>
        </p:nvPicPr>
        <p:blipFill>
          <a:blip r:embed="rId6"/>
          <a:stretch>
            <a:fillRect/>
          </a:stretch>
        </p:blipFill>
        <p:spPr>
          <a:xfrm>
            <a:off x="6834301" y="5343330"/>
            <a:ext cx="1138921" cy="1138921"/>
          </a:xfrm>
          <a:prstGeom prst="rect">
            <a:avLst/>
          </a:prstGeom>
        </p:spPr>
      </p:pic>
    </p:spTree>
    <p:extLst>
      <p:ext uri="{BB962C8B-B14F-4D97-AF65-F5344CB8AC3E}">
        <p14:creationId xmlns:p14="http://schemas.microsoft.com/office/powerpoint/2010/main" val="1998570720"/>
      </p:ext>
    </p:extLst>
  </p:cSld>
  <p:clrMapOvr>
    <a:masterClrMapping/>
  </p:clrMapOvr>
  <mc:AlternateContent xmlns:mc="http://schemas.openxmlformats.org/markup-compatibility/2006" xmlns:p14="http://schemas.microsoft.com/office/powerpoint/2010/main">
    <mc:Choice Requires="p14">
      <p:transition spd="slow" p14:dur="2000" advTm="32822"/>
    </mc:Choice>
    <mc:Fallback xmlns="">
      <p:transition spd="slow" advTm="32822"/>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74D891-E9FA-74D2-5663-E1EBF6254434}"/>
            </a:ext>
          </a:extLst>
        </p:cNvPr>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DA5FB912-B798-CD8C-8D65-7A97C14A19BF}"/>
              </a:ext>
            </a:extLst>
          </p:cNvPr>
          <p:cNvSpPr>
            <a:spLocks noGrp="1"/>
          </p:cNvSpPr>
          <p:nvPr>
            <p:ph type="sldNum" sz="quarter" idx="12"/>
          </p:nvPr>
        </p:nvSpPr>
        <p:spPr/>
        <p:txBody>
          <a:bodyPr/>
          <a:lstStyle/>
          <a:p>
            <a:fld id="{687B7451-1438-CB4A-8106-82A64F1C7D7B}" type="slidenum">
              <a:rPr lang="sv-SE" smtClean="0"/>
              <a:t>37</a:t>
            </a:fld>
            <a:endParaRPr lang="sv-SE"/>
          </a:p>
        </p:txBody>
      </p:sp>
      <p:sp>
        <p:nvSpPr>
          <p:cNvPr id="8" name="Title 7">
            <a:extLst>
              <a:ext uri="{FF2B5EF4-FFF2-40B4-BE49-F238E27FC236}">
                <a16:creationId xmlns:a16="http://schemas.microsoft.com/office/drawing/2014/main" id="{0392F11B-4B17-C495-8019-0704C3A21008}"/>
              </a:ext>
            </a:extLst>
          </p:cNvPr>
          <p:cNvSpPr>
            <a:spLocks noGrp="1"/>
          </p:cNvSpPr>
          <p:nvPr>
            <p:ph type="title"/>
          </p:nvPr>
        </p:nvSpPr>
        <p:spPr>
          <a:xfrm>
            <a:off x="559674" y="433724"/>
            <a:ext cx="11072649" cy="1325563"/>
          </a:xfrm>
        </p:spPr>
        <p:txBody>
          <a:bodyPr>
            <a:normAutofit/>
          </a:bodyPr>
          <a:lstStyle/>
          <a:p>
            <a:r>
              <a:rPr lang="en-US" sz="4000" dirty="0">
                <a:latin typeface="+mn-lt"/>
              </a:rPr>
              <a:t>What is heart of computers and internet of things</a:t>
            </a:r>
            <a:endParaRPr lang="en-SE" sz="4000" dirty="0">
              <a:latin typeface="+mn-lt"/>
            </a:endParaRPr>
          </a:p>
        </p:txBody>
      </p:sp>
      <p:sp>
        <p:nvSpPr>
          <p:cNvPr id="2" name="Content Placeholder 2">
            <a:extLst>
              <a:ext uri="{FF2B5EF4-FFF2-40B4-BE49-F238E27FC236}">
                <a16:creationId xmlns:a16="http://schemas.microsoft.com/office/drawing/2014/main" id="{107C8A2F-A65F-F134-7414-5880687CC4B0}"/>
              </a:ext>
            </a:extLst>
          </p:cNvPr>
          <p:cNvSpPr>
            <a:spLocks noGrp="1"/>
          </p:cNvSpPr>
          <p:nvPr>
            <p:ph idx="1"/>
          </p:nvPr>
        </p:nvSpPr>
        <p:spPr>
          <a:xfrm>
            <a:off x="699159" y="1897526"/>
            <a:ext cx="8568828" cy="3651883"/>
          </a:xfrm>
        </p:spPr>
        <p:txBody>
          <a:bodyPr>
            <a:normAutofit/>
          </a:bodyPr>
          <a:lstStyle/>
          <a:p>
            <a:r>
              <a:rPr lang="en-US" dirty="0">
                <a:latin typeface="+mj-lt"/>
              </a:rPr>
              <a:t>Microprocessor (Computers)</a:t>
            </a:r>
          </a:p>
          <a:p>
            <a:pPr lvl="1"/>
            <a:r>
              <a:rPr lang="en-US" dirty="0">
                <a:latin typeface="+mj-lt"/>
              </a:rPr>
              <a:t>They usually don’t have peripherals or memory</a:t>
            </a:r>
          </a:p>
          <a:p>
            <a:pPr lvl="1"/>
            <a:r>
              <a:rPr lang="en-US" dirty="0">
                <a:latin typeface="+mj-lt"/>
              </a:rPr>
              <a:t>CPU + Pins (No memory, peripherals)</a:t>
            </a:r>
          </a:p>
          <a:p>
            <a:pPr lvl="1"/>
            <a:r>
              <a:rPr lang="en-US" dirty="0">
                <a:latin typeface="+mj-lt"/>
              </a:rPr>
              <a:t>Your computer typically has a microprocessor</a:t>
            </a:r>
          </a:p>
          <a:p>
            <a:pPr marL="457200" lvl="1" indent="0">
              <a:buNone/>
            </a:pPr>
            <a:endParaRPr lang="en-US" dirty="0">
              <a:latin typeface="+mj-lt"/>
            </a:endParaRPr>
          </a:p>
          <a:p>
            <a:r>
              <a:rPr lang="en-US" dirty="0">
                <a:latin typeface="+mj-lt"/>
              </a:rPr>
              <a:t>Microcontrollers (Internet of Things)</a:t>
            </a:r>
          </a:p>
          <a:p>
            <a:pPr lvl="1"/>
            <a:r>
              <a:rPr lang="en-US" dirty="0">
                <a:latin typeface="+mj-lt"/>
              </a:rPr>
              <a:t>Memory + Peripherals + CPU + Pins</a:t>
            </a:r>
          </a:p>
          <a:p>
            <a:pPr lvl="1"/>
            <a:r>
              <a:rPr lang="en-US" dirty="0">
                <a:latin typeface="+mj-lt"/>
              </a:rPr>
              <a:t>Peripherals: Specialized hardware units within the chip</a:t>
            </a:r>
          </a:p>
          <a:p>
            <a:endParaRPr lang="en-US" dirty="0">
              <a:latin typeface="+mj-lt"/>
            </a:endParaRPr>
          </a:p>
        </p:txBody>
      </p:sp>
      <p:pic>
        <p:nvPicPr>
          <p:cNvPr id="4" name="Picture 3" descr="A close-up of a computer chip&#10;&#10;Description automatically generated">
            <a:extLst>
              <a:ext uri="{FF2B5EF4-FFF2-40B4-BE49-F238E27FC236}">
                <a16:creationId xmlns:a16="http://schemas.microsoft.com/office/drawing/2014/main" id="{59485B4F-EF08-5318-EA0C-81DDC3AF468B}"/>
              </a:ext>
            </a:extLst>
          </p:cNvPr>
          <p:cNvPicPr>
            <a:picLocks noChangeAspect="1"/>
          </p:cNvPicPr>
          <p:nvPr/>
        </p:nvPicPr>
        <p:blipFill>
          <a:blip r:embed="rId3"/>
          <a:stretch>
            <a:fillRect/>
          </a:stretch>
        </p:blipFill>
        <p:spPr>
          <a:xfrm>
            <a:off x="7434739" y="1513831"/>
            <a:ext cx="2264102" cy="2247289"/>
          </a:xfrm>
          <a:prstGeom prst="rect">
            <a:avLst/>
          </a:prstGeom>
        </p:spPr>
      </p:pic>
      <p:pic>
        <p:nvPicPr>
          <p:cNvPr id="6" name="Picture 5" descr="A close up of a computer chip&#10;&#10;Description automatically generated">
            <a:extLst>
              <a:ext uri="{FF2B5EF4-FFF2-40B4-BE49-F238E27FC236}">
                <a16:creationId xmlns:a16="http://schemas.microsoft.com/office/drawing/2014/main" id="{029BBCD9-E22D-E26B-0289-53C9DA5950B9}"/>
              </a:ext>
            </a:extLst>
          </p:cNvPr>
          <p:cNvPicPr>
            <a:picLocks noChangeAspect="1"/>
          </p:cNvPicPr>
          <p:nvPr/>
        </p:nvPicPr>
        <p:blipFill>
          <a:blip r:embed="rId4"/>
          <a:stretch>
            <a:fillRect/>
          </a:stretch>
        </p:blipFill>
        <p:spPr>
          <a:xfrm>
            <a:off x="9698841" y="1759287"/>
            <a:ext cx="1889672" cy="1853652"/>
          </a:xfrm>
          <a:prstGeom prst="rect">
            <a:avLst/>
          </a:prstGeom>
        </p:spPr>
      </p:pic>
      <p:pic>
        <p:nvPicPr>
          <p:cNvPr id="10" name="Picture 9" descr="A close-up of a computer chip&#10;&#10;Description automatically generated">
            <a:extLst>
              <a:ext uri="{FF2B5EF4-FFF2-40B4-BE49-F238E27FC236}">
                <a16:creationId xmlns:a16="http://schemas.microsoft.com/office/drawing/2014/main" id="{C65DD5A5-BEC9-DC82-7EE0-DBEDCB033F8A}"/>
              </a:ext>
            </a:extLst>
          </p:cNvPr>
          <p:cNvPicPr>
            <a:picLocks noChangeAspect="1"/>
          </p:cNvPicPr>
          <p:nvPr/>
        </p:nvPicPr>
        <p:blipFill>
          <a:blip r:embed="rId5"/>
          <a:stretch>
            <a:fillRect/>
          </a:stretch>
        </p:blipFill>
        <p:spPr>
          <a:xfrm>
            <a:off x="8736594" y="4124436"/>
            <a:ext cx="1924493" cy="1924493"/>
          </a:xfrm>
          <a:prstGeom prst="rect">
            <a:avLst/>
          </a:prstGeom>
        </p:spPr>
      </p:pic>
    </p:spTree>
    <p:extLst>
      <p:ext uri="{BB962C8B-B14F-4D97-AF65-F5344CB8AC3E}">
        <p14:creationId xmlns:p14="http://schemas.microsoft.com/office/powerpoint/2010/main" val="30920490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5CA8D1-A9A5-48A8-8ECC-DC6A6C38272D}"/>
            </a:ext>
          </a:extLst>
        </p:cNvPr>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6AD9FD4E-52B6-F475-D21B-127DFAD96B97}"/>
              </a:ext>
            </a:extLst>
          </p:cNvPr>
          <p:cNvSpPr>
            <a:spLocks noGrp="1"/>
          </p:cNvSpPr>
          <p:nvPr>
            <p:ph type="sldNum" sz="quarter" idx="12"/>
          </p:nvPr>
        </p:nvSpPr>
        <p:spPr/>
        <p:txBody>
          <a:bodyPr/>
          <a:lstStyle/>
          <a:p>
            <a:fld id="{687B7451-1438-CB4A-8106-82A64F1C7D7B}" type="slidenum">
              <a:rPr lang="sv-SE" smtClean="0"/>
              <a:t>38</a:t>
            </a:fld>
            <a:endParaRPr lang="sv-SE"/>
          </a:p>
        </p:txBody>
      </p:sp>
      <p:sp>
        <p:nvSpPr>
          <p:cNvPr id="2" name="Content Placeholder 2">
            <a:extLst>
              <a:ext uri="{FF2B5EF4-FFF2-40B4-BE49-F238E27FC236}">
                <a16:creationId xmlns:a16="http://schemas.microsoft.com/office/drawing/2014/main" id="{C4C7BA73-BC5B-9A45-409D-176BC39C30EC}"/>
              </a:ext>
            </a:extLst>
          </p:cNvPr>
          <p:cNvSpPr>
            <a:spLocks noGrp="1"/>
          </p:cNvSpPr>
          <p:nvPr>
            <p:ph idx="1"/>
          </p:nvPr>
        </p:nvSpPr>
        <p:spPr>
          <a:xfrm>
            <a:off x="683661" y="1663908"/>
            <a:ext cx="11072649" cy="4512913"/>
          </a:xfrm>
        </p:spPr>
        <p:txBody>
          <a:bodyPr>
            <a:normAutofit/>
          </a:bodyPr>
          <a:lstStyle/>
          <a:p>
            <a:r>
              <a:rPr lang="en-US" dirty="0">
                <a:latin typeface="+mj-lt"/>
              </a:rPr>
              <a:t>System on chips (SoC)</a:t>
            </a:r>
          </a:p>
          <a:p>
            <a:pPr lvl="1"/>
            <a:r>
              <a:rPr lang="en-US" dirty="0">
                <a:latin typeface="+mj-lt"/>
              </a:rPr>
              <a:t>Microcontroller + Extensive Peripherals</a:t>
            </a:r>
          </a:p>
          <a:p>
            <a:pPr lvl="1"/>
            <a:r>
              <a:rPr lang="en-US" dirty="0">
                <a:latin typeface="+mj-lt"/>
              </a:rPr>
              <a:t>Essentially multiple chips combined</a:t>
            </a:r>
          </a:p>
          <a:p>
            <a:pPr lvl="1"/>
            <a:r>
              <a:rPr lang="en-US" dirty="0">
                <a:latin typeface="+mj-lt"/>
              </a:rPr>
              <a:t>Example: Radios, ML accelerators in a single chip</a:t>
            </a:r>
          </a:p>
          <a:p>
            <a:pPr marL="0" indent="0">
              <a:buNone/>
            </a:pPr>
            <a:endParaRPr lang="en-US" dirty="0">
              <a:latin typeface="+mj-lt"/>
            </a:endParaRPr>
          </a:p>
          <a:p>
            <a:pPr marL="0" indent="0">
              <a:buNone/>
            </a:pPr>
            <a:endParaRPr lang="en-US" dirty="0">
              <a:latin typeface="+mj-lt"/>
            </a:endParaRPr>
          </a:p>
          <a:p>
            <a:pPr marL="0" indent="0">
              <a:buNone/>
            </a:pPr>
            <a:endParaRPr lang="en-US" dirty="0">
              <a:latin typeface="+mj-lt"/>
            </a:endParaRPr>
          </a:p>
          <a:p>
            <a:r>
              <a:rPr lang="en-US" dirty="0">
                <a:latin typeface="+mj-lt"/>
              </a:rPr>
              <a:t>Dedicated accelerator chips</a:t>
            </a:r>
          </a:p>
          <a:p>
            <a:pPr lvl="1"/>
            <a:r>
              <a:rPr lang="en-US" dirty="0">
                <a:latin typeface="+mj-lt"/>
              </a:rPr>
              <a:t>Designed for a  specific purpose like for speech detection</a:t>
            </a:r>
          </a:p>
          <a:p>
            <a:endParaRPr lang="en-US" dirty="0">
              <a:latin typeface="+mj-lt"/>
            </a:endParaRPr>
          </a:p>
          <a:p>
            <a:endParaRPr lang="en-US" dirty="0">
              <a:latin typeface="+mj-lt"/>
            </a:endParaRPr>
          </a:p>
        </p:txBody>
      </p:sp>
      <p:pic>
        <p:nvPicPr>
          <p:cNvPr id="4" name="Picture 3">
            <a:extLst>
              <a:ext uri="{FF2B5EF4-FFF2-40B4-BE49-F238E27FC236}">
                <a16:creationId xmlns:a16="http://schemas.microsoft.com/office/drawing/2014/main" id="{950B2B91-2CF3-E5C6-D02D-41B8F25E8F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78190" y="4174311"/>
            <a:ext cx="2101015" cy="1432510"/>
          </a:xfrm>
          <a:prstGeom prst="rect">
            <a:avLst/>
          </a:prstGeom>
        </p:spPr>
      </p:pic>
      <p:sp>
        <p:nvSpPr>
          <p:cNvPr id="6" name="Title 7">
            <a:extLst>
              <a:ext uri="{FF2B5EF4-FFF2-40B4-BE49-F238E27FC236}">
                <a16:creationId xmlns:a16="http://schemas.microsoft.com/office/drawing/2014/main" id="{7EFD4B89-8535-3BC8-89A4-2BEEDB6617CA}"/>
              </a:ext>
            </a:extLst>
          </p:cNvPr>
          <p:cNvSpPr>
            <a:spLocks noGrp="1"/>
          </p:cNvSpPr>
          <p:nvPr>
            <p:ph type="title"/>
          </p:nvPr>
        </p:nvSpPr>
        <p:spPr>
          <a:xfrm>
            <a:off x="559674" y="433724"/>
            <a:ext cx="11072649" cy="1325563"/>
          </a:xfrm>
        </p:spPr>
        <p:txBody>
          <a:bodyPr>
            <a:normAutofit/>
          </a:bodyPr>
          <a:lstStyle/>
          <a:p>
            <a:r>
              <a:rPr lang="en-US" sz="4000" dirty="0">
                <a:latin typeface="+mn-lt"/>
              </a:rPr>
              <a:t>What is heart of computers and internet of things</a:t>
            </a:r>
            <a:endParaRPr lang="en-SE" sz="4000" dirty="0">
              <a:latin typeface="+mn-lt"/>
            </a:endParaRPr>
          </a:p>
        </p:txBody>
      </p:sp>
      <p:pic>
        <p:nvPicPr>
          <p:cNvPr id="5" name="Picture 4" descr="A close-up of a phone&#10;&#10;Description automatically generated">
            <a:extLst>
              <a:ext uri="{FF2B5EF4-FFF2-40B4-BE49-F238E27FC236}">
                <a16:creationId xmlns:a16="http://schemas.microsoft.com/office/drawing/2014/main" id="{637261CE-8510-1D5E-8A42-748DF0F13864}"/>
              </a:ext>
            </a:extLst>
          </p:cNvPr>
          <p:cNvPicPr>
            <a:picLocks noChangeAspect="1"/>
          </p:cNvPicPr>
          <p:nvPr/>
        </p:nvPicPr>
        <p:blipFill>
          <a:blip r:embed="rId4"/>
          <a:stretch>
            <a:fillRect/>
          </a:stretch>
        </p:blipFill>
        <p:spPr>
          <a:xfrm>
            <a:off x="7778782" y="1789731"/>
            <a:ext cx="1351939" cy="1814580"/>
          </a:xfrm>
          <a:prstGeom prst="rect">
            <a:avLst/>
          </a:prstGeom>
        </p:spPr>
      </p:pic>
      <p:pic>
        <p:nvPicPr>
          <p:cNvPr id="8" name="Picture 7" descr="A close-up of a green circuit board&#10;&#10;Description automatically generated">
            <a:extLst>
              <a:ext uri="{FF2B5EF4-FFF2-40B4-BE49-F238E27FC236}">
                <a16:creationId xmlns:a16="http://schemas.microsoft.com/office/drawing/2014/main" id="{216CA8C8-CBC3-4DB8-0A25-6F28B2D41F42}"/>
              </a:ext>
            </a:extLst>
          </p:cNvPr>
          <p:cNvPicPr>
            <a:picLocks noChangeAspect="1"/>
          </p:cNvPicPr>
          <p:nvPr/>
        </p:nvPicPr>
        <p:blipFill>
          <a:blip r:embed="rId5"/>
          <a:stretch>
            <a:fillRect/>
          </a:stretch>
        </p:blipFill>
        <p:spPr>
          <a:xfrm>
            <a:off x="9566411" y="1503840"/>
            <a:ext cx="2625589" cy="2100471"/>
          </a:xfrm>
          <a:prstGeom prst="rect">
            <a:avLst/>
          </a:prstGeom>
        </p:spPr>
      </p:pic>
    </p:spTree>
    <p:extLst>
      <p:ext uri="{BB962C8B-B14F-4D97-AF65-F5344CB8AC3E}">
        <p14:creationId xmlns:p14="http://schemas.microsoft.com/office/powerpoint/2010/main" val="249005557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442194-E4E5-F606-4D5D-0FA284B8214A}"/>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1E116C1F-B4A7-FEC7-EFBC-28FFF686203C}"/>
              </a:ext>
            </a:extLst>
          </p:cNvPr>
          <p:cNvSpPr>
            <a:spLocks noGrp="1"/>
          </p:cNvSpPr>
          <p:nvPr>
            <p:ph type="title"/>
          </p:nvPr>
        </p:nvSpPr>
        <p:spPr>
          <a:xfrm>
            <a:off x="144310" y="339039"/>
            <a:ext cx="11852072" cy="1317163"/>
          </a:xfrm>
        </p:spPr>
        <p:txBody>
          <a:bodyPr>
            <a:normAutofit/>
          </a:bodyPr>
          <a:lstStyle/>
          <a:p>
            <a:r>
              <a:rPr lang="en-US" sz="4000" dirty="0">
                <a:latin typeface="+mn-lt"/>
              </a:rPr>
              <a:t>What is a microcontroller? Microprocessor + Peripherals + Memory + Pins + ? </a:t>
            </a:r>
            <a:endParaRPr lang="en-SE" sz="4000" dirty="0">
              <a:latin typeface="+mn-lt"/>
            </a:endParaRPr>
          </a:p>
        </p:txBody>
      </p:sp>
      <p:sp>
        <p:nvSpPr>
          <p:cNvPr id="5" name="Rectangle 4">
            <a:extLst>
              <a:ext uri="{FF2B5EF4-FFF2-40B4-BE49-F238E27FC236}">
                <a16:creationId xmlns:a16="http://schemas.microsoft.com/office/drawing/2014/main" id="{1F8DC1D9-7C0B-D75A-E9AE-601235E9691B}"/>
              </a:ext>
            </a:extLst>
          </p:cNvPr>
          <p:cNvSpPr/>
          <p:nvPr/>
        </p:nvSpPr>
        <p:spPr>
          <a:xfrm>
            <a:off x="229949" y="2015235"/>
            <a:ext cx="6173180" cy="39492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3200" b="1" dirty="0"/>
              <a:t>Microcontroller</a:t>
            </a:r>
          </a:p>
        </p:txBody>
      </p:sp>
      <p:sp>
        <p:nvSpPr>
          <p:cNvPr id="6" name="Rectangle: Rounded Corners 5">
            <a:extLst>
              <a:ext uri="{FF2B5EF4-FFF2-40B4-BE49-F238E27FC236}">
                <a16:creationId xmlns:a16="http://schemas.microsoft.com/office/drawing/2014/main" id="{EB7AF2D7-98A7-DEE5-E3AA-7BE229F935A4}"/>
              </a:ext>
            </a:extLst>
          </p:cNvPr>
          <p:cNvSpPr/>
          <p:nvPr/>
        </p:nvSpPr>
        <p:spPr>
          <a:xfrm>
            <a:off x="584546" y="2571914"/>
            <a:ext cx="2665925" cy="1309794"/>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Processor</a:t>
            </a:r>
          </a:p>
        </p:txBody>
      </p:sp>
      <p:sp>
        <p:nvSpPr>
          <p:cNvPr id="7" name="Rectangle: Rounded Corners 6">
            <a:extLst>
              <a:ext uri="{FF2B5EF4-FFF2-40B4-BE49-F238E27FC236}">
                <a16:creationId xmlns:a16="http://schemas.microsoft.com/office/drawing/2014/main" id="{99F28200-CE37-BAEB-C430-C84E1E0EC315}"/>
              </a:ext>
            </a:extLst>
          </p:cNvPr>
          <p:cNvSpPr/>
          <p:nvPr/>
        </p:nvSpPr>
        <p:spPr>
          <a:xfrm>
            <a:off x="557140" y="5039159"/>
            <a:ext cx="2665925" cy="722153"/>
          </a:xfrm>
          <a:prstGeom prst="round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Memory</a:t>
            </a:r>
          </a:p>
        </p:txBody>
      </p:sp>
      <p:sp>
        <p:nvSpPr>
          <p:cNvPr id="10" name="Rectangle: Rounded Corners 7">
            <a:extLst>
              <a:ext uri="{FF2B5EF4-FFF2-40B4-BE49-F238E27FC236}">
                <a16:creationId xmlns:a16="http://schemas.microsoft.com/office/drawing/2014/main" id="{4F6F9D9C-2E01-949B-B61C-5F30AF4B20F9}"/>
              </a:ext>
            </a:extLst>
          </p:cNvPr>
          <p:cNvSpPr/>
          <p:nvPr/>
        </p:nvSpPr>
        <p:spPr>
          <a:xfrm rot="16200000">
            <a:off x="3907791" y="3099867"/>
            <a:ext cx="2777558" cy="693129"/>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Peripherals</a:t>
            </a:r>
          </a:p>
        </p:txBody>
      </p:sp>
      <p:sp>
        <p:nvSpPr>
          <p:cNvPr id="11" name="Rectangle: Rounded Corners 8">
            <a:extLst>
              <a:ext uri="{FF2B5EF4-FFF2-40B4-BE49-F238E27FC236}">
                <a16:creationId xmlns:a16="http://schemas.microsoft.com/office/drawing/2014/main" id="{CC77F7F5-A4F1-B498-AACA-C8117482716E}"/>
              </a:ext>
            </a:extLst>
          </p:cNvPr>
          <p:cNvSpPr/>
          <p:nvPr/>
        </p:nvSpPr>
        <p:spPr>
          <a:xfrm rot="16200000">
            <a:off x="5968532" y="3099867"/>
            <a:ext cx="2777558" cy="693129"/>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Pins</a:t>
            </a:r>
          </a:p>
        </p:txBody>
      </p:sp>
      <p:sp>
        <p:nvSpPr>
          <p:cNvPr id="12" name="Arrow: Left-Right 9">
            <a:extLst>
              <a:ext uri="{FF2B5EF4-FFF2-40B4-BE49-F238E27FC236}">
                <a16:creationId xmlns:a16="http://schemas.microsoft.com/office/drawing/2014/main" id="{4C835EB7-2465-A617-9B22-4A3547982DCB}"/>
              </a:ext>
            </a:extLst>
          </p:cNvPr>
          <p:cNvSpPr/>
          <p:nvPr/>
        </p:nvSpPr>
        <p:spPr>
          <a:xfrm>
            <a:off x="3745843" y="2878188"/>
            <a:ext cx="1013473" cy="609317"/>
          </a:xfrm>
          <a:prstGeom prst="lef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Left-Right 10">
            <a:extLst>
              <a:ext uri="{FF2B5EF4-FFF2-40B4-BE49-F238E27FC236}">
                <a16:creationId xmlns:a16="http://schemas.microsoft.com/office/drawing/2014/main" id="{2E000E22-1B8D-8310-AD36-A4CA7F9005EC}"/>
              </a:ext>
            </a:extLst>
          </p:cNvPr>
          <p:cNvSpPr/>
          <p:nvPr/>
        </p:nvSpPr>
        <p:spPr>
          <a:xfrm>
            <a:off x="5778515" y="2878188"/>
            <a:ext cx="1056794" cy="609317"/>
          </a:xfrm>
          <a:prstGeom prst="lef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Arrow: Left-Right 13">
            <a:extLst>
              <a:ext uri="{FF2B5EF4-FFF2-40B4-BE49-F238E27FC236}">
                <a16:creationId xmlns:a16="http://schemas.microsoft.com/office/drawing/2014/main" id="{DA007D01-522E-4A76-ED72-31C8F4E327C7}"/>
              </a:ext>
            </a:extLst>
          </p:cNvPr>
          <p:cNvSpPr/>
          <p:nvPr/>
        </p:nvSpPr>
        <p:spPr>
          <a:xfrm rot="5400000">
            <a:off x="1623248" y="4182185"/>
            <a:ext cx="947829" cy="584828"/>
          </a:xfrm>
          <a:prstGeom prst="lef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Content Placeholder 6">
            <a:extLst>
              <a:ext uri="{FF2B5EF4-FFF2-40B4-BE49-F238E27FC236}">
                <a16:creationId xmlns:a16="http://schemas.microsoft.com/office/drawing/2014/main" id="{F0EEC6F6-34E9-6B39-F131-43A425FDB681}"/>
              </a:ext>
            </a:extLst>
          </p:cNvPr>
          <p:cNvPicPr>
            <a:picLocks noGrp="1" noChangeAspect="1"/>
          </p:cNvPicPr>
          <p:nvPr>
            <p:ph idx="1"/>
          </p:nvPr>
        </p:nvPicPr>
        <p:blipFill>
          <a:blip r:embed="rId3"/>
          <a:srcRect l="-19292" r="-19292"/>
          <a:stretch>
            <a:fillRect/>
          </a:stretch>
        </p:blipFill>
        <p:spPr>
          <a:xfrm>
            <a:off x="7442926" y="2571914"/>
            <a:ext cx="5048305" cy="2088980"/>
          </a:xfrm>
        </p:spPr>
      </p:pic>
    </p:spTree>
    <p:extLst>
      <p:ext uri="{BB962C8B-B14F-4D97-AF65-F5344CB8AC3E}">
        <p14:creationId xmlns:p14="http://schemas.microsoft.com/office/powerpoint/2010/main" val="37538322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84552" y="1526380"/>
            <a:ext cx="11079817" cy="4082849"/>
          </a:xfrm>
        </p:spPr>
        <p:txBody>
          <a:bodyPr>
            <a:normAutofit/>
          </a:bodyPr>
          <a:lstStyle/>
          <a:p>
            <a:pPr lvl="1">
              <a:spcBef>
                <a:spcPts val="600"/>
              </a:spcBef>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SG" dirty="0">
              <a:latin typeface="+mj-lt"/>
              <a:sym typeface="Wingdings" pitchFamily="2" charset="2"/>
            </a:endParaRPr>
          </a:p>
          <a:p>
            <a:pPr lvl="1">
              <a:spcBef>
                <a:spcPts val="600"/>
              </a:spcBef>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SG" dirty="0">
              <a:solidFill>
                <a:schemeClr val="tx1"/>
              </a:solidFill>
              <a:latin typeface="+mj-lt"/>
            </a:endParaRPr>
          </a:p>
          <a:p>
            <a:pPr lvl="1">
              <a:lnSpc>
                <a:spcPct val="90000"/>
              </a:lnSpc>
              <a:spcBef>
                <a:spcPts val="600"/>
              </a:spcBef>
              <a:buNone/>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400" dirty="0"/>
              <a:t>						</a:t>
            </a:r>
            <a:endParaRPr lang="en-US" dirty="0"/>
          </a:p>
        </p:txBody>
      </p:sp>
      <p:sp>
        <p:nvSpPr>
          <p:cNvPr id="4" name="Slide Number Placeholder 3"/>
          <p:cNvSpPr>
            <a:spLocks noGrp="1"/>
          </p:cNvSpPr>
          <p:nvPr>
            <p:ph type="sldNum" sz="quarter" idx="12"/>
          </p:nvPr>
        </p:nvSpPr>
        <p:spPr/>
        <p:txBody>
          <a:bodyPr/>
          <a:lstStyle/>
          <a:p>
            <a:fld id="{5C6FAEEE-D619-4E65-A0EF-E650D0B3166A}" type="slidenum">
              <a:rPr lang="en-US" smtClean="0"/>
              <a:t>4</a:t>
            </a:fld>
            <a:endParaRPr lang="en-US"/>
          </a:p>
        </p:txBody>
      </p:sp>
      <p:sp>
        <p:nvSpPr>
          <p:cNvPr id="8" name="Title 1">
            <a:extLst>
              <a:ext uri="{FF2B5EF4-FFF2-40B4-BE49-F238E27FC236}">
                <a16:creationId xmlns:a16="http://schemas.microsoft.com/office/drawing/2014/main" id="{6418855C-288D-8EEB-05D6-33E7745E405E}"/>
              </a:ext>
            </a:extLst>
          </p:cNvPr>
          <p:cNvSpPr>
            <a:spLocks noGrp="1"/>
          </p:cNvSpPr>
          <p:nvPr>
            <p:ph type="title"/>
          </p:nvPr>
        </p:nvSpPr>
        <p:spPr>
          <a:xfrm>
            <a:off x="712358" y="200818"/>
            <a:ext cx="10767283" cy="1325563"/>
          </a:xfrm>
        </p:spPr>
        <p:txBody>
          <a:bodyPr>
            <a:normAutofit/>
          </a:bodyPr>
          <a:lstStyle/>
          <a:p>
            <a:r>
              <a:rPr lang="en-US" sz="4000" dirty="0">
                <a:latin typeface="+mn-lt"/>
              </a:rPr>
              <a:t>How would the student’s performance be graded</a:t>
            </a:r>
          </a:p>
        </p:txBody>
      </p:sp>
      <p:graphicFrame>
        <p:nvGraphicFramePr>
          <p:cNvPr id="5" name="Table 4">
            <a:extLst>
              <a:ext uri="{FF2B5EF4-FFF2-40B4-BE49-F238E27FC236}">
                <a16:creationId xmlns:a16="http://schemas.microsoft.com/office/drawing/2014/main" id="{F1DCEF06-571B-FA3A-A2D3-D40DC60F0920}"/>
              </a:ext>
            </a:extLst>
          </p:cNvPr>
          <p:cNvGraphicFramePr>
            <a:graphicFrameLocks noGrp="1"/>
          </p:cNvGraphicFramePr>
          <p:nvPr/>
        </p:nvGraphicFramePr>
        <p:xfrm>
          <a:off x="2031999" y="2486559"/>
          <a:ext cx="8128000" cy="259588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1281146156"/>
                    </a:ext>
                  </a:extLst>
                </a:gridCol>
                <a:gridCol w="4064000">
                  <a:extLst>
                    <a:ext uri="{9D8B030D-6E8A-4147-A177-3AD203B41FA5}">
                      <a16:colId xmlns:a16="http://schemas.microsoft.com/office/drawing/2014/main" val="958652151"/>
                    </a:ext>
                  </a:extLst>
                </a:gridCol>
              </a:tblGrid>
              <a:tr h="370840">
                <a:tc>
                  <a:txBody>
                    <a:bodyPr/>
                    <a:lstStyle/>
                    <a:p>
                      <a:pPr algn="ctr"/>
                      <a:r>
                        <a:rPr lang="en-US" dirty="0">
                          <a:solidFill>
                            <a:schemeClr val="tx1"/>
                          </a:solidFill>
                        </a:rPr>
                        <a:t>Component</a:t>
                      </a:r>
                    </a:p>
                  </a:txBody>
                  <a:tcPr/>
                </a:tc>
                <a:tc>
                  <a:txBody>
                    <a:bodyPr/>
                    <a:lstStyle/>
                    <a:p>
                      <a:pPr algn="ctr"/>
                      <a:r>
                        <a:rPr lang="en-US" dirty="0">
                          <a:solidFill>
                            <a:schemeClr val="tx1"/>
                          </a:solidFill>
                        </a:rPr>
                        <a:t>Weightage to Overall Grade</a:t>
                      </a:r>
                    </a:p>
                  </a:txBody>
                  <a:tcPr/>
                </a:tc>
                <a:extLst>
                  <a:ext uri="{0D108BD9-81ED-4DB2-BD59-A6C34878D82A}">
                    <a16:rowId xmlns:a16="http://schemas.microsoft.com/office/drawing/2014/main" val="3453014269"/>
                  </a:ext>
                </a:extLst>
              </a:tr>
              <a:tr h="370840">
                <a:tc>
                  <a:txBody>
                    <a:bodyPr/>
                    <a:lstStyle/>
                    <a:p>
                      <a:r>
                        <a:rPr lang="en-US" dirty="0"/>
                        <a:t>Project (group)</a:t>
                      </a:r>
                    </a:p>
                  </a:txBody>
                  <a:tcPr/>
                </a:tc>
                <a:tc>
                  <a:txBody>
                    <a:bodyPr/>
                    <a:lstStyle/>
                    <a:p>
                      <a:r>
                        <a:rPr lang="en-US" dirty="0"/>
                        <a:t>20 %</a:t>
                      </a:r>
                    </a:p>
                  </a:txBody>
                  <a:tcPr/>
                </a:tc>
                <a:extLst>
                  <a:ext uri="{0D108BD9-81ED-4DB2-BD59-A6C34878D82A}">
                    <a16:rowId xmlns:a16="http://schemas.microsoft.com/office/drawing/2014/main" val="1001545243"/>
                  </a:ext>
                </a:extLst>
              </a:tr>
              <a:tr h="370840">
                <a:tc>
                  <a:txBody>
                    <a:bodyPr/>
                    <a:lstStyle/>
                    <a:p>
                      <a:r>
                        <a:rPr lang="en-US" dirty="0"/>
                        <a:t>Assignment 1 (group)</a:t>
                      </a:r>
                    </a:p>
                  </a:txBody>
                  <a:tcPr/>
                </a:tc>
                <a:tc>
                  <a:txBody>
                    <a:bodyPr/>
                    <a:lstStyle/>
                    <a:p>
                      <a:r>
                        <a:rPr lang="en-US" dirty="0"/>
                        <a:t>5 %</a:t>
                      </a:r>
                    </a:p>
                  </a:txBody>
                  <a:tcPr/>
                </a:tc>
                <a:extLst>
                  <a:ext uri="{0D108BD9-81ED-4DB2-BD59-A6C34878D82A}">
                    <a16:rowId xmlns:a16="http://schemas.microsoft.com/office/drawing/2014/main" val="2001159706"/>
                  </a:ext>
                </a:extLst>
              </a:tr>
              <a:tr h="370840">
                <a:tc>
                  <a:txBody>
                    <a:bodyPr/>
                    <a:lstStyle/>
                    <a:p>
                      <a:r>
                        <a:rPr lang="en-US" dirty="0"/>
                        <a:t>Assignment 2 (group)</a:t>
                      </a:r>
                    </a:p>
                  </a:txBody>
                  <a:tcPr/>
                </a:tc>
                <a:tc>
                  <a:txBody>
                    <a:bodyPr/>
                    <a:lstStyle/>
                    <a:p>
                      <a:r>
                        <a:rPr lang="en-US" dirty="0"/>
                        <a:t>10 %</a:t>
                      </a:r>
                    </a:p>
                  </a:txBody>
                  <a:tcPr/>
                </a:tc>
                <a:extLst>
                  <a:ext uri="{0D108BD9-81ED-4DB2-BD59-A6C34878D82A}">
                    <a16:rowId xmlns:a16="http://schemas.microsoft.com/office/drawing/2014/main" val="2664004893"/>
                  </a:ext>
                </a:extLst>
              </a:tr>
              <a:tr h="370840">
                <a:tc>
                  <a:txBody>
                    <a:bodyPr/>
                    <a:lstStyle/>
                    <a:p>
                      <a:r>
                        <a:rPr lang="en-US" dirty="0"/>
                        <a:t>Assignment 3 (group)</a:t>
                      </a:r>
                    </a:p>
                  </a:txBody>
                  <a:tcPr/>
                </a:tc>
                <a:tc>
                  <a:txBody>
                    <a:bodyPr/>
                    <a:lstStyle/>
                    <a:p>
                      <a:r>
                        <a:rPr lang="en-US" dirty="0"/>
                        <a:t>15 %</a:t>
                      </a:r>
                    </a:p>
                  </a:txBody>
                  <a:tcPr/>
                </a:tc>
                <a:extLst>
                  <a:ext uri="{0D108BD9-81ED-4DB2-BD59-A6C34878D82A}">
                    <a16:rowId xmlns:a16="http://schemas.microsoft.com/office/drawing/2014/main" val="2435772102"/>
                  </a:ext>
                </a:extLst>
              </a:tr>
              <a:tr h="370840">
                <a:tc>
                  <a:txBody>
                    <a:bodyPr/>
                    <a:lstStyle/>
                    <a:p>
                      <a:r>
                        <a:rPr lang="en-US" dirty="0"/>
                        <a:t>Tutorial</a:t>
                      </a:r>
                    </a:p>
                  </a:txBody>
                  <a:tcPr/>
                </a:tc>
                <a:tc>
                  <a:txBody>
                    <a:bodyPr/>
                    <a:lstStyle/>
                    <a:p>
                      <a:r>
                        <a:rPr lang="en-US" dirty="0"/>
                        <a:t>10 %</a:t>
                      </a:r>
                    </a:p>
                  </a:txBody>
                  <a:tcPr/>
                </a:tc>
                <a:extLst>
                  <a:ext uri="{0D108BD9-81ED-4DB2-BD59-A6C34878D82A}">
                    <a16:rowId xmlns:a16="http://schemas.microsoft.com/office/drawing/2014/main" val="200379681"/>
                  </a:ext>
                </a:extLst>
              </a:tr>
              <a:tr h="370840">
                <a:tc>
                  <a:txBody>
                    <a:bodyPr/>
                    <a:lstStyle/>
                    <a:p>
                      <a:r>
                        <a:rPr lang="en-US" dirty="0"/>
                        <a:t>Final assessment</a:t>
                      </a:r>
                    </a:p>
                  </a:txBody>
                  <a:tcPr/>
                </a:tc>
                <a:tc>
                  <a:txBody>
                    <a:bodyPr/>
                    <a:lstStyle/>
                    <a:p>
                      <a:r>
                        <a:rPr lang="en-US" dirty="0"/>
                        <a:t>40 %</a:t>
                      </a:r>
                    </a:p>
                  </a:txBody>
                  <a:tcPr/>
                </a:tc>
                <a:extLst>
                  <a:ext uri="{0D108BD9-81ED-4DB2-BD59-A6C34878D82A}">
                    <a16:rowId xmlns:a16="http://schemas.microsoft.com/office/drawing/2014/main" val="3892021230"/>
                  </a:ext>
                </a:extLst>
              </a:tr>
            </a:tbl>
          </a:graphicData>
        </a:graphic>
      </p:graphicFrame>
      <p:sp>
        <p:nvSpPr>
          <p:cNvPr id="6" name="Content Placeholder 2">
            <a:extLst>
              <a:ext uri="{FF2B5EF4-FFF2-40B4-BE49-F238E27FC236}">
                <a16:creationId xmlns:a16="http://schemas.microsoft.com/office/drawing/2014/main" id="{C6059C64-3D4E-CA81-9AEF-63F35084DA22}"/>
              </a:ext>
            </a:extLst>
          </p:cNvPr>
          <p:cNvSpPr txBox="1">
            <a:spLocks/>
          </p:cNvSpPr>
          <p:nvPr/>
        </p:nvSpPr>
        <p:spPr>
          <a:xfrm>
            <a:off x="838200" y="5331620"/>
            <a:ext cx="11079817" cy="114067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2000" dirty="0">
              <a:latin typeface="+mj-lt"/>
            </a:endParaRPr>
          </a:p>
          <a:p>
            <a:endParaRPr lang="en-US" sz="2000" dirty="0">
              <a:latin typeface="+mj-lt"/>
            </a:endParaRPr>
          </a:p>
          <a:p>
            <a:pPr marL="0" indent="0">
              <a:buFont typeface="Arial" panose="020B0604020202020204" pitchFamily="34" charset="0"/>
              <a:buNone/>
            </a:pPr>
            <a:endParaRPr lang="en-US" sz="2000" dirty="0">
              <a:latin typeface="+mj-lt"/>
            </a:endParaRPr>
          </a:p>
        </p:txBody>
      </p:sp>
    </p:spTree>
    <p:extLst>
      <p:ext uri="{BB962C8B-B14F-4D97-AF65-F5344CB8AC3E}">
        <p14:creationId xmlns:p14="http://schemas.microsoft.com/office/powerpoint/2010/main" val="321544847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5A96E4-2575-90EE-2CF7-2370447227D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5A085DA-FE10-278C-50B3-8FD637AD8404}"/>
              </a:ext>
            </a:extLst>
          </p:cNvPr>
          <p:cNvSpPr>
            <a:spLocks noGrp="1"/>
          </p:cNvSpPr>
          <p:nvPr>
            <p:ph type="title"/>
          </p:nvPr>
        </p:nvSpPr>
        <p:spPr>
          <a:xfrm>
            <a:off x="838200" y="167552"/>
            <a:ext cx="10515600" cy="1325563"/>
          </a:xfrm>
        </p:spPr>
        <p:txBody>
          <a:bodyPr>
            <a:normAutofit/>
          </a:bodyPr>
          <a:lstStyle/>
          <a:p>
            <a:r>
              <a:rPr lang="en-US" sz="4000" dirty="0">
                <a:latin typeface="+mn-lt"/>
              </a:rPr>
              <a:t>What are examples of microcontroller peripherals</a:t>
            </a:r>
          </a:p>
        </p:txBody>
      </p:sp>
      <p:sp>
        <p:nvSpPr>
          <p:cNvPr id="3" name="Content Placeholder 2">
            <a:extLst>
              <a:ext uri="{FF2B5EF4-FFF2-40B4-BE49-F238E27FC236}">
                <a16:creationId xmlns:a16="http://schemas.microsoft.com/office/drawing/2014/main" id="{25630D13-AC62-7478-3549-B8107726329F}"/>
              </a:ext>
            </a:extLst>
          </p:cNvPr>
          <p:cNvSpPr>
            <a:spLocks noGrp="1"/>
          </p:cNvSpPr>
          <p:nvPr>
            <p:ph idx="1"/>
          </p:nvPr>
        </p:nvSpPr>
        <p:spPr>
          <a:xfrm>
            <a:off x="838200" y="1493115"/>
            <a:ext cx="7890164" cy="4686012"/>
          </a:xfrm>
        </p:spPr>
        <p:txBody>
          <a:bodyPr>
            <a:normAutofit/>
          </a:bodyPr>
          <a:lstStyle/>
          <a:p>
            <a:r>
              <a:rPr lang="en-US" dirty="0">
                <a:latin typeface="+mj-lt"/>
              </a:rPr>
              <a:t>Hardware modules that perform some action</a:t>
            </a:r>
          </a:p>
          <a:p>
            <a:r>
              <a:rPr lang="en-US" dirty="0">
                <a:latin typeface="+mj-lt"/>
              </a:rPr>
              <a:t>Common examples</a:t>
            </a:r>
          </a:p>
          <a:p>
            <a:pPr lvl="1"/>
            <a:r>
              <a:rPr lang="en-US" dirty="0">
                <a:latin typeface="+mj-lt"/>
              </a:rPr>
              <a:t>Control digital input and output pins</a:t>
            </a:r>
          </a:p>
          <a:p>
            <a:pPr lvl="1"/>
            <a:r>
              <a:rPr lang="en-US" dirty="0">
                <a:latin typeface="+mj-lt"/>
              </a:rPr>
              <a:t>Read analog inputs</a:t>
            </a:r>
          </a:p>
          <a:p>
            <a:pPr lvl="1"/>
            <a:r>
              <a:rPr lang="en-US" dirty="0">
                <a:latin typeface="+mj-lt"/>
              </a:rPr>
              <a:t>Send messages in a given wire protocol (UART, SPI, I2C)</a:t>
            </a:r>
          </a:p>
          <a:p>
            <a:pPr lvl="1"/>
            <a:r>
              <a:rPr lang="en-US" dirty="0">
                <a:latin typeface="+mj-lt"/>
              </a:rPr>
              <a:t>Set and check timers</a:t>
            </a:r>
          </a:p>
          <a:p>
            <a:r>
              <a:rPr lang="en-US" dirty="0">
                <a:latin typeface="+mj-lt"/>
              </a:rPr>
              <a:t>Less common examples</a:t>
            </a:r>
          </a:p>
          <a:p>
            <a:pPr lvl="1"/>
            <a:r>
              <a:rPr lang="en-US" dirty="0">
                <a:latin typeface="+mj-lt"/>
              </a:rPr>
              <a:t>Cryptography accelerators</a:t>
            </a:r>
          </a:p>
          <a:p>
            <a:pPr lvl="1"/>
            <a:r>
              <a:rPr lang="en-US" dirty="0">
                <a:latin typeface="+mj-lt"/>
              </a:rPr>
              <a:t>Complicated wire protocols (USB, CAN)</a:t>
            </a:r>
          </a:p>
          <a:p>
            <a:pPr lvl="1"/>
            <a:r>
              <a:rPr lang="en-US" dirty="0">
                <a:latin typeface="+mj-lt"/>
              </a:rPr>
              <a:t>Wireless radios (BLE, 802.15.4, </a:t>
            </a:r>
            <a:r>
              <a:rPr lang="en-US" dirty="0" err="1">
                <a:latin typeface="+mj-lt"/>
              </a:rPr>
              <a:t>WiFi</a:t>
            </a:r>
            <a:r>
              <a:rPr lang="en-US" dirty="0">
                <a:latin typeface="+mj-lt"/>
              </a:rPr>
              <a:t>)</a:t>
            </a:r>
          </a:p>
          <a:p>
            <a:pPr lvl="1"/>
            <a:endParaRPr lang="en-US" dirty="0"/>
          </a:p>
        </p:txBody>
      </p:sp>
      <p:sp>
        <p:nvSpPr>
          <p:cNvPr id="4" name="Slide Number Placeholder 3">
            <a:extLst>
              <a:ext uri="{FF2B5EF4-FFF2-40B4-BE49-F238E27FC236}">
                <a16:creationId xmlns:a16="http://schemas.microsoft.com/office/drawing/2014/main" id="{C7E04FA8-43E4-C478-B99B-2717D0184213}"/>
              </a:ext>
            </a:extLst>
          </p:cNvPr>
          <p:cNvSpPr>
            <a:spLocks noGrp="1"/>
          </p:cNvSpPr>
          <p:nvPr>
            <p:ph type="sldNum" sz="quarter" idx="12"/>
          </p:nvPr>
        </p:nvSpPr>
        <p:spPr/>
        <p:txBody>
          <a:bodyPr/>
          <a:lstStyle/>
          <a:p>
            <a:fld id="{0778C724-3839-4D76-A707-B4C23905D055}" type="slidenum">
              <a:rPr lang="en-US" smtClean="0"/>
              <a:t>40</a:t>
            </a:fld>
            <a:endParaRPr lang="en-US"/>
          </a:p>
        </p:txBody>
      </p:sp>
    </p:spTree>
    <p:extLst>
      <p:ext uri="{BB962C8B-B14F-4D97-AF65-F5344CB8AC3E}">
        <p14:creationId xmlns:p14="http://schemas.microsoft.com/office/powerpoint/2010/main" val="407537690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1B5D9C-379B-C810-032E-38E40505284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09A7BBB-4D25-E8AB-7BC0-6B1676B8D5BF}"/>
              </a:ext>
            </a:extLst>
          </p:cNvPr>
          <p:cNvSpPr>
            <a:spLocks noGrp="1"/>
          </p:cNvSpPr>
          <p:nvPr>
            <p:ph type="title"/>
          </p:nvPr>
        </p:nvSpPr>
        <p:spPr/>
        <p:txBody>
          <a:bodyPr/>
          <a:lstStyle/>
          <a:p>
            <a:r>
              <a:rPr lang="en-US" dirty="0">
                <a:latin typeface="+mn-lt"/>
              </a:rPr>
              <a:t>Connecting peripherals on microcontrollers</a:t>
            </a:r>
          </a:p>
        </p:txBody>
      </p:sp>
      <p:sp>
        <p:nvSpPr>
          <p:cNvPr id="3" name="Content Placeholder 2">
            <a:extLst>
              <a:ext uri="{FF2B5EF4-FFF2-40B4-BE49-F238E27FC236}">
                <a16:creationId xmlns:a16="http://schemas.microsoft.com/office/drawing/2014/main" id="{9C1703D7-4D52-A864-C248-FD25B412C38A}"/>
              </a:ext>
            </a:extLst>
          </p:cNvPr>
          <p:cNvSpPr>
            <a:spLocks noGrp="1"/>
          </p:cNvSpPr>
          <p:nvPr>
            <p:ph idx="1"/>
          </p:nvPr>
        </p:nvSpPr>
        <p:spPr>
          <a:xfrm>
            <a:off x="914741" y="1597025"/>
            <a:ext cx="10515600" cy="4895850"/>
          </a:xfrm>
        </p:spPr>
        <p:txBody>
          <a:bodyPr/>
          <a:lstStyle/>
          <a:p>
            <a:r>
              <a:rPr lang="en-US" dirty="0">
                <a:latin typeface="+mj-lt"/>
              </a:rPr>
              <a:t>Peripherals need to electrically connect to outside world</a:t>
            </a:r>
          </a:p>
          <a:p>
            <a:pPr lvl="1"/>
            <a:r>
              <a:rPr lang="en-US" dirty="0">
                <a:latin typeface="+mj-lt"/>
              </a:rPr>
              <a:t>Attach to pins on the exterior of the chip</a:t>
            </a:r>
          </a:p>
          <a:p>
            <a:pPr lvl="1"/>
            <a:endParaRPr lang="en-US" dirty="0">
              <a:latin typeface="+mj-lt"/>
            </a:endParaRPr>
          </a:p>
          <a:p>
            <a:r>
              <a:rPr lang="en-US" dirty="0">
                <a:latin typeface="+mj-lt"/>
              </a:rPr>
              <a:t>More pins allow for more connections</a:t>
            </a:r>
          </a:p>
          <a:p>
            <a:pPr lvl="1"/>
            <a:r>
              <a:rPr lang="en-US" dirty="0">
                <a:latin typeface="+mj-lt"/>
              </a:rPr>
              <a:t>At increased cost and size</a:t>
            </a:r>
          </a:p>
          <a:p>
            <a:pPr lvl="1"/>
            <a:endParaRPr lang="en-US" dirty="0">
              <a:latin typeface="+mj-lt"/>
            </a:endParaRPr>
          </a:p>
          <a:p>
            <a:r>
              <a:rPr lang="en-US" dirty="0">
                <a:latin typeface="+mj-lt"/>
              </a:rPr>
              <a:t>Pin layouts can add more pins for cheaper</a:t>
            </a:r>
          </a:p>
          <a:p>
            <a:pPr lvl="1"/>
            <a:r>
              <a:rPr lang="en-US" dirty="0">
                <a:latin typeface="+mj-lt"/>
              </a:rPr>
              <a:t>But make soldering and debugging difficult</a:t>
            </a:r>
          </a:p>
          <a:p>
            <a:endParaRPr lang="en-US" dirty="0">
              <a:latin typeface="+mj-lt"/>
            </a:endParaRPr>
          </a:p>
          <a:p>
            <a:r>
              <a:rPr lang="en-US" dirty="0">
                <a:latin typeface="+mj-lt"/>
              </a:rPr>
              <a:t>Peripherals need to connect to external pins</a:t>
            </a:r>
          </a:p>
          <a:p>
            <a:pPr lvl="1"/>
            <a:r>
              <a:rPr lang="en-US" dirty="0">
                <a:latin typeface="+mj-lt"/>
              </a:rPr>
              <a:t>Modern microcontrollers allow any-to-any connections</a:t>
            </a:r>
          </a:p>
          <a:p>
            <a:endParaRPr lang="en-US" dirty="0"/>
          </a:p>
          <a:p>
            <a:endParaRPr lang="en-US" dirty="0"/>
          </a:p>
        </p:txBody>
      </p:sp>
      <p:sp>
        <p:nvSpPr>
          <p:cNvPr id="4" name="Slide Number Placeholder 3">
            <a:extLst>
              <a:ext uri="{FF2B5EF4-FFF2-40B4-BE49-F238E27FC236}">
                <a16:creationId xmlns:a16="http://schemas.microsoft.com/office/drawing/2014/main" id="{AEB419ED-50DE-A226-4081-A21A201EB6F9}"/>
              </a:ext>
            </a:extLst>
          </p:cNvPr>
          <p:cNvSpPr>
            <a:spLocks noGrp="1"/>
          </p:cNvSpPr>
          <p:nvPr>
            <p:ph type="sldNum" sz="quarter" idx="12"/>
          </p:nvPr>
        </p:nvSpPr>
        <p:spPr/>
        <p:txBody>
          <a:bodyPr/>
          <a:lstStyle/>
          <a:p>
            <a:fld id="{0778C724-3839-4D76-A707-B4C23905D055}" type="slidenum">
              <a:rPr lang="en-US" smtClean="0"/>
              <a:t>41</a:t>
            </a:fld>
            <a:endParaRPr lang="en-US"/>
          </a:p>
        </p:txBody>
      </p:sp>
      <p:pic>
        <p:nvPicPr>
          <p:cNvPr id="3074" name="Picture 2">
            <a:extLst>
              <a:ext uri="{FF2B5EF4-FFF2-40B4-BE49-F238E27FC236}">
                <a16:creationId xmlns:a16="http://schemas.microsoft.com/office/drawing/2014/main" id="{341DDDED-59AF-EF91-4CB5-E3CF1FF33F3B}"/>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8001329" y="2159962"/>
            <a:ext cx="1866900" cy="186690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What is a BGA: SMD Ball Grid Array » Electronics Notes">
            <a:extLst>
              <a:ext uri="{FF2B5EF4-FFF2-40B4-BE49-F238E27FC236}">
                <a16:creationId xmlns:a16="http://schemas.microsoft.com/office/drawing/2014/main" id="{601A839B-E9C2-8321-2E87-AB4C59C69DED}"/>
              </a:ext>
            </a:extLst>
          </p:cNvPr>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a:stretch/>
        </p:blipFill>
        <p:spPr bwMode="auto">
          <a:xfrm>
            <a:off x="9154781" y="5130037"/>
            <a:ext cx="1803400" cy="1527449"/>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How to Build a PCB: QFN footprints">
            <a:extLst>
              <a:ext uri="{FF2B5EF4-FFF2-40B4-BE49-F238E27FC236}">
                <a16:creationId xmlns:a16="http://schemas.microsoft.com/office/drawing/2014/main" id="{3E96D064-8D80-514C-3C9E-D18B56477EAC}"/>
              </a:ext>
            </a:extLst>
          </p:cNvPr>
          <p:cNvPicPr>
            <a:picLocks noChangeAspect="1" noChangeArrowheads="1"/>
          </p:cNvPicPr>
          <p:nvPr/>
        </p:nvPicPr>
        <p:blipFill rotWithShape="1">
          <a:blip r:embed="rId4" cstate="print">
            <a:extLst>
              <a:ext uri="{28A0092B-C50C-407E-A947-70E740481C1C}">
                <a14:useLocalDpi xmlns:a14="http://schemas.microsoft.com/office/drawing/2010/main"/>
              </a:ext>
            </a:extLst>
          </a:blip>
          <a:srcRect/>
          <a:stretch/>
        </p:blipFill>
        <p:spPr bwMode="auto">
          <a:xfrm>
            <a:off x="8682622" y="4026862"/>
            <a:ext cx="2747719" cy="983014"/>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a16="http://schemas.microsoft.com/office/drawing/2014/main" id="{0F77D382-CBF0-5918-6379-29581DC0FABA}"/>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10299954" y="2523898"/>
            <a:ext cx="1568450" cy="1568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714917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C9CF26-6256-78BD-FD30-EDA6EA0C28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1302BC5-EB6C-D1FD-5545-610CE6022EFC}"/>
              </a:ext>
            </a:extLst>
          </p:cNvPr>
          <p:cNvSpPr>
            <a:spLocks noGrp="1"/>
          </p:cNvSpPr>
          <p:nvPr>
            <p:ph type="title"/>
          </p:nvPr>
        </p:nvSpPr>
        <p:spPr/>
        <p:txBody>
          <a:bodyPr>
            <a:normAutofit/>
          </a:bodyPr>
          <a:lstStyle/>
          <a:p>
            <a:r>
              <a:rPr lang="en-US" sz="4000" dirty="0">
                <a:latin typeface="+mn-lt"/>
              </a:rPr>
              <a:t>An image of the die of a microcontroller</a:t>
            </a:r>
          </a:p>
        </p:txBody>
      </p:sp>
      <p:pic>
        <p:nvPicPr>
          <p:cNvPr id="3" name="Picture 2">
            <a:extLst>
              <a:ext uri="{FF2B5EF4-FFF2-40B4-BE49-F238E27FC236}">
                <a16:creationId xmlns:a16="http://schemas.microsoft.com/office/drawing/2014/main" id="{0F1C840A-6C5A-2503-06FF-AC62802C2226}"/>
              </a:ext>
            </a:extLst>
          </p:cNvPr>
          <p:cNvPicPr>
            <a:picLocks noChangeAspect="1"/>
          </p:cNvPicPr>
          <p:nvPr/>
        </p:nvPicPr>
        <p:blipFill>
          <a:blip r:embed="rId2"/>
          <a:stretch>
            <a:fillRect/>
          </a:stretch>
        </p:blipFill>
        <p:spPr>
          <a:xfrm>
            <a:off x="3804658" y="1589651"/>
            <a:ext cx="4582684" cy="4657810"/>
          </a:xfrm>
          <a:prstGeom prst="rect">
            <a:avLst/>
          </a:prstGeom>
        </p:spPr>
      </p:pic>
    </p:spTree>
    <p:extLst>
      <p:ext uri="{BB962C8B-B14F-4D97-AF65-F5344CB8AC3E}">
        <p14:creationId xmlns:p14="http://schemas.microsoft.com/office/powerpoint/2010/main" val="263741168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9B205E-E3BA-81C6-E0FC-0224DF95871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EDE431D-73C6-4417-CEBB-95452B7C0EA3}"/>
              </a:ext>
            </a:extLst>
          </p:cNvPr>
          <p:cNvSpPr>
            <a:spLocks noGrp="1"/>
          </p:cNvSpPr>
          <p:nvPr>
            <p:ph type="title"/>
          </p:nvPr>
        </p:nvSpPr>
        <p:spPr/>
        <p:txBody>
          <a:bodyPr>
            <a:normAutofit/>
          </a:bodyPr>
          <a:lstStyle/>
          <a:p>
            <a:r>
              <a:rPr lang="en-US" sz="4000" dirty="0">
                <a:latin typeface="+mn-lt"/>
              </a:rPr>
              <a:t>Some example of older microcontrollers</a:t>
            </a:r>
          </a:p>
        </p:txBody>
      </p:sp>
      <p:sp>
        <p:nvSpPr>
          <p:cNvPr id="3" name="Content Placeholder 2">
            <a:extLst>
              <a:ext uri="{FF2B5EF4-FFF2-40B4-BE49-F238E27FC236}">
                <a16:creationId xmlns:a16="http://schemas.microsoft.com/office/drawing/2014/main" id="{22CA1F29-8B5B-7CED-78DD-C5A8959F7BC4}"/>
              </a:ext>
            </a:extLst>
          </p:cNvPr>
          <p:cNvSpPr>
            <a:spLocks noGrp="1"/>
          </p:cNvSpPr>
          <p:nvPr>
            <p:ph idx="1"/>
          </p:nvPr>
        </p:nvSpPr>
        <p:spPr/>
        <p:txBody>
          <a:bodyPr>
            <a:normAutofit/>
          </a:bodyPr>
          <a:lstStyle/>
          <a:p>
            <a:r>
              <a:rPr lang="en-US" dirty="0">
                <a:latin typeface="+mj-lt"/>
              </a:rPr>
              <a:t>Cheap , small computer systems</a:t>
            </a:r>
          </a:p>
          <a:p>
            <a:r>
              <a:rPr lang="en-US" dirty="0">
                <a:latin typeface="+mj-lt"/>
              </a:rPr>
              <a:t>PIC</a:t>
            </a:r>
          </a:p>
          <a:p>
            <a:pPr lvl="1"/>
            <a:r>
              <a:rPr lang="en-US" dirty="0">
                <a:latin typeface="+mj-lt"/>
              </a:rPr>
              <a:t>8, 16, and 24-bit MIPs architecture</a:t>
            </a:r>
          </a:p>
          <a:p>
            <a:pPr lvl="1"/>
            <a:r>
              <a:rPr lang="en-US" dirty="0">
                <a:latin typeface="+mj-lt"/>
              </a:rPr>
              <a:t>PICAXE available with Basic interpreter</a:t>
            </a:r>
          </a:p>
          <a:p>
            <a:r>
              <a:rPr lang="en-US" dirty="0">
                <a:latin typeface="+mj-lt"/>
              </a:rPr>
              <a:t>AVR</a:t>
            </a:r>
          </a:p>
          <a:p>
            <a:pPr lvl="1"/>
            <a:r>
              <a:rPr lang="en-US" dirty="0">
                <a:latin typeface="+mj-lt"/>
              </a:rPr>
              <a:t>8-bit custom architecture (AVR architecture)</a:t>
            </a:r>
          </a:p>
          <a:p>
            <a:pPr lvl="1"/>
            <a:r>
              <a:rPr lang="en-US" dirty="0">
                <a:latin typeface="+mj-lt"/>
              </a:rPr>
              <a:t>Used in Arduinos</a:t>
            </a:r>
          </a:p>
          <a:p>
            <a:pPr lvl="1"/>
            <a:r>
              <a:rPr lang="en-US" dirty="0">
                <a:latin typeface="+mj-lt"/>
              </a:rPr>
              <a:t>AT Tiny 4: $0.30 per unit</a:t>
            </a:r>
          </a:p>
          <a:p>
            <a:pPr lvl="2"/>
            <a:r>
              <a:rPr lang="en-US" dirty="0">
                <a:latin typeface="+mj-lt"/>
              </a:rPr>
              <a:t>4 I/O pins, 32 Bytes RAM, 512 Bytes ROM</a:t>
            </a:r>
          </a:p>
        </p:txBody>
      </p:sp>
      <p:sp>
        <p:nvSpPr>
          <p:cNvPr id="4" name="Slide Number Placeholder 3">
            <a:extLst>
              <a:ext uri="{FF2B5EF4-FFF2-40B4-BE49-F238E27FC236}">
                <a16:creationId xmlns:a16="http://schemas.microsoft.com/office/drawing/2014/main" id="{36D90D91-3587-9F07-66C2-62868A9DFAFB}"/>
              </a:ext>
            </a:extLst>
          </p:cNvPr>
          <p:cNvSpPr>
            <a:spLocks noGrp="1"/>
          </p:cNvSpPr>
          <p:nvPr>
            <p:ph type="sldNum" sz="quarter" idx="12"/>
          </p:nvPr>
        </p:nvSpPr>
        <p:spPr/>
        <p:txBody>
          <a:bodyPr/>
          <a:lstStyle/>
          <a:p>
            <a:fld id="{0778C724-3839-4D76-A707-B4C23905D055}" type="slidenum">
              <a:rPr lang="en-US" smtClean="0"/>
              <a:t>43</a:t>
            </a:fld>
            <a:endParaRPr lang="en-US"/>
          </a:p>
        </p:txBody>
      </p:sp>
      <p:pic>
        <p:nvPicPr>
          <p:cNvPr id="6" name="Picture 5">
            <a:extLst>
              <a:ext uri="{FF2B5EF4-FFF2-40B4-BE49-F238E27FC236}">
                <a16:creationId xmlns:a16="http://schemas.microsoft.com/office/drawing/2014/main" id="{FD493C62-EF26-C603-C228-D4BC9F45ADFA}"/>
              </a:ext>
            </a:extLst>
          </p:cNvPr>
          <p:cNvPicPr>
            <a:picLocks noChangeAspect="1"/>
          </p:cNvPicPr>
          <p:nvPr/>
        </p:nvPicPr>
        <p:blipFill>
          <a:blip r:embed="rId2"/>
          <a:stretch>
            <a:fillRect/>
          </a:stretch>
        </p:blipFill>
        <p:spPr>
          <a:xfrm>
            <a:off x="7303913" y="1825625"/>
            <a:ext cx="4399844" cy="3677647"/>
          </a:xfrm>
          <a:prstGeom prst="rect">
            <a:avLst/>
          </a:prstGeom>
        </p:spPr>
      </p:pic>
    </p:spTree>
    <p:extLst>
      <p:ext uri="{BB962C8B-B14F-4D97-AF65-F5344CB8AC3E}">
        <p14:creationId xmlns:p14="http://schemas.microsoft.com/office/powerpoint/2010/main" val="35639650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E4ADA2-EEC8-78AD-6E0B-0476C933CBD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D412B6C-96D5-FD0C-965E-70F5125E5A7F}"/>
              </a:ext>
            </a:extLst>
          </p:cNvPr>
          <p:cNvSpPr>
            <a:spLocks noGrp="1"/>
          </p:cNvSpPr>
          <p:nvPr>
            <p:ph type="title"/>
          </p:nvPr>
        </p:nvSpPr>
        <p:spPr/>
        <p:txBody>
          <a:bodyPr>
            <a:normAutofit/>
          </a:bodyPr>
          <a:lstStyle/>
          <a:p>
            <a:r>
              <a:rPr lang="en-US" sz="4000" dirty="0">
                <a:latin typeface="+mn-lt"/>
              </a:rPr>
              <a:t>More capable microcontrollers (00s-10s)</a:t>
            </a:r>
          </a:p>
        </p:txBody>
      </p:sp>
      <p:sp>
        <p:nvSpPr>
          <p:cNvPr id="3" name="Content Placeholder 2">
            <a:extLst>
              <a:ext uri="{FF2B5EF4-FFF2-40B4-BE49-F238E27FC236}">
                <a16:creationId xmlns:a16="http://schemas.microsoft.com/office/drawing/2014/main" id="{BA9C378F-3FE1-59A0-D7AE-1F05DC2F111D}"/>
              </a:ext>
            </a:extLst>
          </p:cNvPr>
          <p:cNvSpPr>
            <a:spLocks noGrp="1"/>
          </p:cNvSpPr>
          <p:nvPr>
            <p:ph idx="1"/>
          </p:nvPr>
        </p:nvSpPr>
        <p:spPr>
          <a:xfrm>
            <a:off x="838200" y="1690688"/>
            <a:ext cx="10515600" cy="4351338"/>
          </a:xfrm>
        </p:spPr>
        <p:txBody>
          <a:bodyPr>
            <a:normAutofit lnSpcReduction="10000"/>
          </a:bodyPr>
          <a:lstStyle/>
          <a:p>
            <a:r>
              <a:rPr lang="en-US" dirty="0">
                <a:latin typeface="+mj-lt"/>
              </a:rPr>
              <a:t>Diversify into extreme low power and more capable systems</a:t>
            </a:r>
          </a:p>
          <a:p>
            <a:pPr marL="0" indent="0">
              <a:buNone/>
            </a:pPr>
            <a:endParaRPr lang="en-US" dirty="0">
              <a:latin typeface="+mj-lt"/>
            </a:endParaRPr>
          </a:p>
          <a:p>
            <a:r>
              <a:rPr lang="en-US" dirty="0">
                <a:latin typeface="+mj-lt"/>
              </a:rPr>
              <a:t>MSP430</a:t>
            </a:r>
          </a:p>
          <a:p>
            <a:pPr lvl="1"/>
            <a:r>
              <a:rPr lang="en-US" dirty="0">
                <a:latin typeface="+mj-lt"/>
              </a:rPr>
              <a:t>16-bit custom architecture (MSP430 architecture)</a:t>
            </a:r>
          </a:p>
          <a:p>
            <a:pPr lvl="1"/>
            <a:r>
              <a:rPr lang="en-US" dirty="0">
                <a:latin typeface="+mj-lt"/>
              </a:rPr>
              <a:t>Capable, but also extremely low power</a:t>
            </a:r>
          </a:p>
          <a:p>
            <a:pPr lvl="2"/>
            <a:r>
              <a:rPr lang="en-US" dirty="0">
                <a:latin typeface="+mj-lt"/>
              </a:rPr>
              <a:t>&lt;1 </a:t>
            </a:r>
            <a:r>
              <a:rPr lang="en-US" dirty="0" err="1">
                <a:latin typeface="+mj-lt"/>
              </a:rPr>
              <a:t>μA</a:t>
            </a:r>
            <a:r>
              <a:rPr lang="en-US" dirty="0">
                <a:latin typeface="+mj-lt"/>
              </a:rPr>
              <a:t> sleep current</a:t>
            </a:r>
          </a:p>
          <a:p>
            <a:pPr lvl="1"/>
            <a:endParaRPr lang="en-US" dirty="0">
              <a:latin typeface="+mj-lt"/>
            </a:endParaRPr>
          </a:p>
          <a:p>
            <a:r>
              <a:rPr lang="en-US" dirty="0">
                <a:latin typeface="+mj-lt"/>
              </a:rPr>
              <a:t>STM32, Atmel SAM series (Cortex-M0, M3, M4, M4F)</a:t>
            </a:r>
          </a:p>
          <a:p>
            <a:pPr lvl="1"/>
            <a:r>
              <a:rPr lang="en-US" dirty="0">
                <a:latin typeface="+mj-lt"/>
              </a:rPr>
              <a:t>32-bit ARM architecture (ARMv7)</a:t>
            </a:r>
          </a:p>
          <a:p>
            <a:pPr lvl="2"/>
            <a:r>
              <a:rPr lang="en-US" dirty="0">
                <a:latin typeface="+mj-lt"/>
              </a:rPr>
              <a:t>Leverage success of ARM on smartphones</a:t>
            </a:r>
          </a:p>
          <a:p>
            <a:pPr lvl="1"/>
            <a:r>
              <a:rPr lang="en-US" dirty="0">
                <a:latin typeface="+mj-lt"/>
              </a:rPr>
              <a:t>Every peripheral under the sun. Plus a variety of memory choices</a:t>
            </a:r>
          </a:p>
        </p:txBody>
      </p:sp>
      <p:sp>
        <p:nvSpPr>
          <p:cNvPr id="4" name="Slide Number Placeholder 3">
            <a:extLst>
              <a:ext uri="{FF2B5EF4-FFF2-40B4-BE49-F238E27FC236}">
                <a16:creationId xmlns:a16="http://schemas.microsoft.com/office/drawing/2014/main" id="{85776150-845D-207D-6062-50CBF96B8399}"/>
              </a:ext>
            </a:extLst>
          </p:cNvPr>
          <p:cNvSpPr>
            <a:spLocks noGrp="1"/>
          </p:cNvSpPr>
          <p:nvPr>
            <p:ph type="sldNum" sz="quarter" idx="12"/>
          </p:nvPr>
        </p:nvSpPr>
        <p:spPr/>
        <p:txBody>
          <a:bodyPr/>
          <a:lstStyle/>
          <a:p>
            <a:fld id="{0778C724-3839-4D76-A707-B4C23905D055}" type="slidenum">
              <a:rPr lang="en-US" smtClean="0"/>
              <a:t>44</a:t>
            </a:fld>
            <a:endParaRPr lang="en-US"/>
          </a:p>
        </p:txBody>
      </p:sp>
      <p:pic>
        <p:nvPicPr>
          <p:cNvPr id="6" name="Picture 5" descr="A close-up of a computer chip&#10;&#10;Description automatically generated with low confidence">
            <a:extLst>
              <a:ext uri="{FF2B5EF4-FFF2-40B4-BE49-F238E27FC236}">
                <a16:creationId xmlns:a16="http://schemas.microsoft.com/office/drawing/2014/main" id="{6A7998F8-ABB4-1BFE-D4F1-EF90142E6D36}"/>
              </a:ext>
            </a:extLst>
          </p:cNvPr>
          <p:cNvPicPr>
            <a:picLocks noChangeAspect="1"/>
          </p:cNvPicPr>
          <p:nvPr/>
        </p:nvPicPr>
        <p:blipFill>
          <a:blip r:embed="rId2"/>
          <a:stretch>
            <a:fillRect/>
          </a:stretch>
        </p:blipFill>
        <p:spPr>
          <a:xfrm>
            <a:off x="9276705" y="2262996"/>
            <a:ext cx="2077095" cy="1944079"/>
          </a:xfrm>
          <a:prstGeom prst="rect">
            <a:avLst/>
          </a:prstGeom>
        </p:spPr>
      </p:pic>
    </p:spTree>
    <p:extLst>
      <p:ext uri="{BB962C8B-B14F-4D97-AF65-F5344CB8AC3E}">
        <p14:creationId xmlns:p14="http://schemas.microsoft.com/office/powerpoint/2010/main" val="324386993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016636-AA90-2615-3C15-381448839F0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7A754A0-9E85-D05D-C5B6-9377302F2ADE}"/>
              </a:ext>
            </a:extLst>
          </p:cNvPr>
          <p:cNvSpPr>
            <a:spLocks noGrp="1"/>
          </p:cNvSpPr>
          <p:nvPr>
            <p:ph type="title"/>
          </p:nvPr>
        </p:nvSpPr>
        <p:spPr/>
        <p:txBody>
          <a:bodyPr>
            <a:normAutofit/>
          </a:bodyPr>
          <a:lstStyle/>
          <a:p>
            <a:r>
              <a:rPr lang="en-US" sz="4000" dirty="0">
                <a:latin typeface="+mn-lt"/>
              </a:rPr>
              <a:t>Modern system-on-chips (10s-?)</a:t>
            </a:r>
          </a:p>
        </p:txBody>
      </p:sp>
      <p:sp>
        <p:nvSpPr>
          <p:cNvPr id="3" name="Content Placeholder 2">
            <a:extLst>
              <a:ext uri="{FF2B5EF4-FFF2-40B4-BE49-F238E27FC236}">
                <a16:creationId xmlns:a16="http://schemas.microsoft.com/office/drawing/2014/main" id="{5574E94F-C6BE-9925-492F-303BA759F448}"/>
              </a:ext>
            </a:extLst>
          </p:cNvPr>
          <p:cNvSpPr>
            <a:spLocks noGrp="1"/>
          </p:cNvSpPr>
          <p:nvPr>
            <p:ph idx="1"/>
          </p:nvPr>
        </p:nvSpPr>
        <p:spPr>
          <a:xfrm>
            <a:off x="838200" y="1825624"/>
            <a:ext cx="10515600" cy="4530725"/>
          </a:xfrm>
        </p:spPr>
        <p:txBody>
          <a:bodyPr>
            <a:normAutofit fontScale="92500" lnSpcReduction="10000"/>
          </a:bodyPr>
          <a:lstStyle/>
          <a:p>
            <a:r>
              <a:rPr lang="en-US" dirty="0">
                <a:latin typeface="+mj-lt"/>
              </a:rPr>
              <a:t>Focus: increase memory and capability</a:t>
            </a:r>
          </a:p>
          <a:p>
            <a:pPr lvl="1"/>
            <a:r>
              <a:rPr lang="en-US" dirty="0">
                <a:latin typeface="+mj-lt"/>
              </a:rPr>
              <a:t>Include radios in the same chip</a:t>
            </a:r>
          </a:p>
          <a:p>
            <a:pPr lvl="1"/>
            <a:r>
              <a:rPr lang="en-US" dirty="0">
                <a:latin typeface="+mj-lt"/>
              </a:rPr>
              <a:t>Machine learning accelerators and other dedicated functionality</a:t>
            </a:r>
          </a:p>
          <a:p>
            <a:pPr lvl="1"/>
            <a:endParaRPr lang="en-US" dirty="0">
              <a:latin typeface="+mj-lt"/>
            </a:endParaRPr>
          </a:p>
          <a:p>
            <a:r>
              <a:rPr lang="en-US" dirty="0">
                <a:latin typeface="+mj-lt"/>
              </a:rPr>
              <a:t>nRF51 and nRF52 series</a:t>
            </a:r>
          </a:p>
          <a:p>
            <a:pPr lvl="1"/>
            <a:r>
              <a:rPr lang="en-US" dirty="0">
                <a:latin typeface="+mj-lt"/>
              </a:rPr>
              <a:t>32-bit ARM microcontrollers (Cortex M)</a:t>
            </a:r>
          </a:p>
          <a:p>
            <a:pPr lvl="1"/>
            <a:r>
              <a:rPr lang="en-US" dirty="0">
                <a:latin typeface="+mj-lt"/>
              </a:rPr>
              <a:t>Include 2.4 GHz radio: Bluetooth Low Energy and 802.15.4/Thread</a:t>
            </a:r>
          </a:p>
          <a:p>
            <a:pPr lvl="1"/>
            <a:endParaRPr lang="en-US" dirty="0">
              <a:latin typeface="+mj-lt"/>
            </a:endParaRPr>
          </a:p>
          <a:p>
            <a:r>
              <a:rPr lang="en-US" dirty="0">
                <a:latin typeface="+mj-lt"/>
              </a:rPr>
              <a:t>Others have followed this same path</a:t>
            </a:r>
          </a:p>
          <a:p>
            <a:pPr lvl="1"/>
            <a:r>
              <a:rPr lang="en-US" dirty="0">
                <a:latin typeface="+mj-lt"/>
              </a:rPr>
              <a:t>TI CC26XX</a:t>
            </a:r>
          </a:p>
          <a:p>
            <a:pPr lvl="1"/>
            <a:r>
              <a:rPr lang="en-US" dirty="0">
                <a:latin typeface="+mj-lt"/>
              </a:rPr>
              <a:t>Apollo3</a:t>
            </a:r>
          </a:p>
          <a:p>
            <a:pPr lvl="1"/>
            <a:r>
              <a:rPr lang="en-US" dirty="0">
                <a:latin typeface="+mj-lt"/>
              </a:rPr>
              <a:t>STM32WL</a:t>
            </a:r>
          </a:p>
          <a:p>
            <a:pPr lvl="1"/>
            <a:endParaRPr lang="en-US" dirty="0"/>
          </a:p>
          <a:p>
            <a:pPr lvl="1"/>
            <a:endParaRPr lang="en-US" dirty="0"/>
          </a:p>
        </p:txBody>
      </p:sp>
      <p:sp>
        <p:nvSpPr>
          <p:cNvPr id="4" name="Slide Number Placeholder 3">
            <a:extLst>
              <a:ext uri="{FF2B5EF4-FFF2-40B4-BE49-F238E27FC236}">
                <a16:creationId xmlns:a16="http://schemas.microsoft.com/office/drawing/2014/main" id="{F1967C8C-4981-6F92-316C-07864FF9457A}"/>
              </a:ext>
            </a:extLst>
          </p:cNvPr>
          <p:cNvSpPr>
            <a:spLocks noGrp="1"/>
          </p:cNvSpPr>
          <p:nvPr>
            <p:ph type="sldNum" sz="quarter" idx="12"/>
          </p:nvPr>
        </p:nvSpPr>
        <p:spPr/>
        <p:txBody>
          <a:bodyPr/>
          <a:lstStyle/>
          <a:p>
            <a:fld id="{0778C724-3839-4D76-A707-B4C23905D055}" type="slidenum">
              <a:rPr lang="en-US" smtClean="0"/>
              <a:t>45</a:t>
            </a:fld>
            <a:endParaRPr lang="en-US"/>
          </a:p>
        </p:txBody>
      </p:sp>
    </p:spTree>
    <p:extLst>
      <p:ext uri="{BB962C8B-B14F-4D97-AF65-F5344CB8AC3E}">
        <p14:creationId xmlns:p14="http://schemas.microsoft.com/office/powerpoint/2010/main" val="400915979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B944B5-B99E-DB82-388A-526BD59F3800}"/>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1394A5F1-BBA1-2DD0-4939-40A51ED37822}"/>
              </a:ext>
            </a:extLst>
          </p:cNvPr>
          <p:cNvSpPr>
            <a:spLocks noGrp="1"/>
          </p:cNvSpPr>
          <p:nvPr>
            <p:ph type="title"/>
          </p:nvPr>
        </p:nvSpPr>
        <p:spPr>
          <a:xfrm>
            <a:off x="607595" y="23018"/>
            <a:ext cx="10515600" cy="1325563"/>
          </a:xfrm>
        </p:spPr>
        <p:txBody>
          <a:bodyPr>
            <a:normAutofit/>
          </a:bodyPr>
          <a:lstStyle/>
          <a:p>
            <a:r>
              <a:rPr lang="en-US" sz="4000" dirty="0">
                <a:latin typeface="+mn-lt"/>
              </a:rPr>
              <a:t>ARM Cortex M Series</a:t>
            </a:r>
          </a:p>
        </p:txBody>
      </p:sp>
      <p:sp>
        <p:nvSpPr>
          <p:cNvPr id="8" name="Content Placeholder 7">
            <a:extLst>
              <a:ext uri="{FF2B5EF4-FFF2-40B4-BE49-F238E27FC236}">
                <a16:creationId xmlns:a16="http://schemas.microsoft.com/office/drawing/2014/main" id="{3719C19A-33C7-2CD3-216F-F2E0446C8F55}"/>
              </a:ext>
            </a:extLst>
          </p:cNvPr>
          <p:cNvSpPr>
            <a:spLocks noGrp="1"/>
          </p:cNvSpPr>
          <p:nvPr>
            <p:ph idx="1"/>
          </p:nvPr>
        </p:nvSpPr>
        <p:spPr>
          <a:xfrm>
            <a:off x="607595" y="1276692"/>
            <a:ext cx="4612712" cy="5029359"/>
          </a:xfrm>
        </p:spPr>
        <p:txBody>
          <a:bodyPr/>
          <a:lstStyle/>
          <a:p>
            <a:r>
              <a:rPr lang="en-US" dirty="0">
                <a:latin typeface="+mj-lt"/>
              </a:rPr>
              <a:t>A number of options for increasing capabilities</a:t>
            </a:r>
          </a:p>
          <a:p>
            <a:endParaRPr lang="en-US" dirty="0">
              <a:latin typeface="+mj-lt"/>
            </a:endParaRPr>
          </a:p>
          <a:p>
            <a:r>
              <a:rPr lang="en-US" dirty="0">
                <a:latin typeface="+mj-lt"/>
              </a:rPr>
              <a:t>In practice:</a:t>
            </a:r>
          </a:p>
          <a:p>
            <a:pPr lvl="1"/>
            <a:r>
              <a:rPr lang="en-US" dirty="0">
                <a:latin typeface="+mj-lt"/>
              </a:rPr>
              <a:t>Cortex-M0+ for low-end systems</a:t>
            </a:r>
          </a:p>
          <a:p>
            <a:pPr lvl="1"/>
            <a:r>
              <a:rPr lang="en-US" dirty="0">
                <a:latin typeface="+mj-lt"/>
              </a:rPr>
              <a:t>Coretx-M4 for high capability systems</a:t>
            </a:r>
          </a:p>
        </p:txBody>
      </p:sp>
      <p:sp>
        <p:nvSpPr>
          <p:cNvPr id="4" name="Slide Number Placeholder 3">
            <a:extLst>
              <a:ext uri="{FF2B5EF4-FFF2-40B4-BE49-F238E27FC236}">
                <a16:creationId xmlns:a16="http://schemas.microsoft.com/office/drawing/2014/main" id="{A6A8DA0D-EC4C-DFBD-CE9C-A64A2EDE0685}"/>
              </a:ext>
            </a:extLst>
          </p:cNvPr>
          <p:cNvSpPr>
            <a:spLocks noGrp="1"/>
          </p:cNvSpPr>
          <p:nvPr>
            <p:ph type="sldNum" sz="quarter" idx="12"/>
          </p:nvPr>
        </p:nvSpPr>
        <p:spPr/>
        <p:txBody>
          <a:bodyPr/>
          <a:lstStyle/>
          <a:p>
            <a:fld id="{0778C724-3839-4D76-A707-B4C23905D055}" type="slidenum">
              <a:rPr lang="en-US" smtClean="0"/>
              <a:t>46</a:t>
            </a:fld>
            <a:endParaRPr lang="en-US"/>
          </a:p>
        </p:txBody>
      </p:sp>
      <p:pic>
        <p:nvPicPr>
          <p:cNvPr id="7" name="Picture 6">
            <a:extLst>
              <a:ext uri="{FF2B5EF4-FFF2-40B4-BE49-F238E27FC236}">
                <a16:creationId xmlns:a16="http://schemas.microsoft.com/office/drawing/2014/main" id="{18AD4440-7DB4-22C7-A0BE-7D0F01E507E7}"/>
              </a:ext>
            </a:extLst>
          </p:cNvPr>
          <p:cNvPicPr>
            <a:picLocks noChangeAspect="1"/>
          </p:cNvPicPr>
          <p:nvPr/>
        </p:nvPicPr>
        <p:blipFill>
          <a:blip r:embed="rId2"/>
          <a:stretch>
            <a:fillRect/>
          </a:stretch>
        </p:blipFill>
        <p:spPr>
          <a:xfrm>
            <a:off x="6096000" y="933605"/>
            <a:ext cx="4865905" cy="4718666"/>
          </a:xfrm>
          <a:prstGeom prst="rect">
            <a:avLst/>
          </a:prstGeom>
        </p:spPr>
      </p:pic>
    </p:spTree>
    <p:extLst>
      <p:ext uri="{BB962C8B-B14F-4D97-AF65-F5344CB8AC3E}">
        <p14:creationId xmlns:p14="http://schemas.microsoft.com/office/powerpoint/2010/main" val="113311964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8069CB-E497-0BB6-3502-78547D1036C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4E1474D-F6CC-9A11-296C-1E8D21431318}"/>
              </a:ext>
            </a:extLst>
          </p:cNvPr>
          <p:cNvSpPr>
            <a:spLocks noGrp="1"/>
          </p:cNvSpPr>
          <p:nvPr>
            <p:ph type="title"/>
          </p:nvPr>
        </p:nvSpPr>
        <p:spPr/>
        <p:txBody>
          <a:bodyPr>
            <a:normAutofit/>
          </a:bodyPr>
          <a:lstStyle/>
          <a:p>
            <a:r>
              <a:rPr lang="en-US" sz="4000" dirty="0">
                <a:latin typeface="+mn-lt"/>
              </a:rPr>
              <a:t>What are trends for future microcontrollers</a:t>
            </a:r>
          </a:p>
        </p:txBody>
      </p:sp>
      <p:sp>
        <p:nvSpPr>
          <p:cNvPr id="3" name="Content Placeholder 2">
            <a:extLst>
              <a:ext uri="{FF2B5EF4-FFF2-40B4-BE49-F238E27FC236}">
                <a16:creationId xmlns:a16="http://schemas.microsoft.com/office/drawing/2014/main" id="{79F7D368-C221-976C-CFB3-5B35FD143C65}"/>
              </a:ext>
            </a:extLst>
          </p:cNvPr>
          <p:cNvSpPr>
            <a:spLocks noGrp="1"/>
          </p:cNvSpPr>
          <p:nvPr>
            <p:ph idx="1"/>
          </p:nvPr>
        </p:nvSpPr>
        <p:spPr/>
        <p:txBody>
          <a:bodyPr/>
          <a:lstStyle/>
          <a:p>
            <a:r>
              <a:rPr lang="en-US" dirty="0">
                <a:latin typeface="+mj-lt"/>
              </a:rPr>
              <a:t>Multi-core systems</a:t>
            </a:r>
          </a:p>
          <a:p>
            <a:pPr lvl="1"/>
            <a:r>
              <a:rPr lang="en-US" dirty="0">
                <a:latin typeface="+mj-lt"/>
              </a:rPr>
              <a:t>Not for performance, but for separation of concerns</a:t>
            </a:r>
          </a:p>
          <a:p>
            <a:pPr lvl="2"/>
            <a:r>
              <a:rPr lang="en-US" dirty="0">
                <a:latin typeface="+mj-lt"/>
              </a:rPr>
              <a:t>Run radio code on one core</a:t>
            </a:r>
          </a:p>
          <a:p>
            <a:pPr lvl="2"/>
            <a:r>
              <a:rPr lang="en-US" dirty="0">
                <a:latin typeface="+mj-lt"/>
              </a:rPr>
              <a:t>Application code goes on the other core</a:t>
            </a:r>
          </a:p>
          <a:p>
            <a:pPr lvl="2"/>
            <a:endParaRPr lang="en-US" dirty="0">
              <a:latin typeface="+mj-lt"/>
            </a:endParaRPr>
          </a:p>
          <a:p>
            <a:pPr lvl="1"/>
            <a:r>
              <a:rPr lang="en-US" dirty="0">
                <a:latin typeface="+mj-lt"/>
              </a:rPr>
              <a:t>Also allows </a:t>
            </a:r>
            <a:r>
              <a:rPr lang="en-US" dirty="0" err="1">
                <a:latin typeface="+mj-lt"/>
              </a:rPr>
              <a:t>BIG.little</a:t>
            </a:r>
            <a:r>
              <a:rPr lang="en-US" dirty="0">
                <a:latin typeface="+mj-lt"/>
              </a:rPr>
              <a:t> architecture</a:t>
            </a:r>
          </a:p>
          <a:p>
            <a:pPr lvl="2"/>
            <a:r>
              <a:rPr lang="en-US" dirty="0">
                <a:latin typeface="+mj-lt"/>
              </a:rPr>
              <a:t>Higher performance core when interpreting data</a:t>
            </a:r>
          </a:p>
          <a:p>
            <a:pPr lvl="2"/>
            <a:r>
              <a:rPr lang="en-US" dirty="0">
                <a:latin typeface="+mj-lt"/>
              </a:rPr>
              <a:t>Lower performance core for sampling sensors</a:t>
            </a:r>
          </a:p>
          <a:p>
            <a:pPr lvl="2"/>
            <a:endParaRPr lang="en-US" dirty="0">
              <a:latin typeface="+mj-lt"/>
            </a:endParaRPr>
          </a:p>
          <a:p>
            <a:pPr lvl="1"/>
            <a:r>
              <a:rPr lang="en-US" dirty="0">
                <a:latin typeface="+mj-lt"/>
              </a:rPr>
              <a:t>nRF53 series is already doing this</a:t>
            </a:r>
          </a:p>
          <a:p>
            <a:pPr lvl="2"/>
            <a:r>
              <a:rPr lang="en-US" dirty="0">
                <a:latin typeface="+mj-lt"/>
              </a:rPr>
              <a:t>But support is still nascent</a:t>
            </a:r>
          </a:p>
        </p:txBody>
      </p:sp>
      <p:sp>
        <p:nvSpPr>
          <p:cNvPr id="4" name="Slide Number Placeholder 3">
            <a:extLst>
              <a:ext uri="{FF2B5EF4-FFF2-40B4-BE49-F238E27FC236}">
                <a16:creationId xmlns:a16="http://schemas.microsoft.com/office/drawing/2014/main" id="{069D76E6-3853-27E9-DDC5-5135FEAA9E07}"/>
              </a:ext>
            </a:extLst>
          </p:cNvPr>
          <p:cNvSpPr>
            <a:spLocks noGrp="1"/>
          </p:cNvSpPr>
          <p:nvPr>
            <p:ph type="sldNum" sz="quarter" idx="12"/>
          </p:nvPr>
        </p:nvSpPr>
        <p:spPr/>
        <p:txBody>
          <a:bodyPr/>
          <a:lstStyle/>
          <a:p>
            <a:fld id="{0778C724-3839-4D76-A707-B4C23905D055}" type="slidenum">
              <a:rPr lang="en-US" smtClean="0"/>
              <a:t>47</a:t>
            </a:fld>
            <a:endParaRPr lang="en-US"/>
          </a:p>
        </p:txBody>
      </p:sp>
      <p:pic>
        <p:nvPicPr>
          <p:cNvPr id="6" name="Picture 5">
            <a:extLst>
              <a:ext uri="{FF2B5EF4-FFF2-40B4-BE49-F238E27FC236}">
                <a16:creationId xmlns:a16="http://schemas.microsoft.com/office/drawing/2014/main" id="{8C89F01B-AAB2-E857-DE9A-151705DF005F}"/>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8559801" y="2308019"/>
            <a:ext cx="3289300" cy="3835606"/>
          </a:xfrm>
          <a:prstGeom prst="rect">
            <a:avLst/>
          </a:prstGeom>
        </p:spPr>
      </p:pic>
    </p:spTree>
    <p:extLst>
      <p:ext uri="{BB962C8B-B14F-4D97-AF65-F5344CB8AC3E}">
        <p14:creationId xmlns:p14="http://schemas.microsoft.com/office/powerpoint/2010/main" val="81016769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6CA6F2-84DF-D0A8-4783-05872270131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3BD6183-5C7A-AB95-B8E4-9E60F67D5CCF}"/>
              </a:ext>
            </a:extLst>
          </p:cNvPr>
          <p:cNvSpPr>
            <a:spLocks noGrp="1"/>
          </p:cNvSpPr>
          <p:nvPr>
            <p:ph type="title"/>
          </p:nvPr>
        </p:nvSpPr>
        <p:spPr/>
        <p:txBody>
          <a:bodyPr>
            <a:normAutofit/>
          </a:bodyPr>
          <a:lstStyle/>
          <a:p>
            <a:r>
              <a:rPr lang="en-US" sz="4000" dirty="0">
                <a:latin typeface="+mn-lt"/>
              </a:rPr>
              <a:t>Raspberry Pi Pico: Multiple cores, Low-power</a:t>
            </a:r>
          </a:p>
        </p:txBody>
      </p:sp>
      <p:sp>
        <p:nvSpPr>
          <p:cNvPr id="4" name="Slide Number Placeholder 3">
            <a:extLst>
              <a:ext uri="{FF2B5EF4-FFF2-40B4-BE49-F238E27FC236}">
                <a16:creationId xmlns:a16="http://schemas.microsoft.com/office/drawing/2014/main" id="{5D995659-EF31-458D-4882-BA3A6EEA7BA8}"/>
              </a:ext>
            </a:extLst>
          </p:cNvPr>
          <p:cNvSpPr>
            <a:spLocks noGrp="1"/>
          </p:cNvSpPr>
          <p:nvPr>
            <p:ph type="sldNum" sz="quarter" idx="12"/>
          </p:nvPr>
        </p:nvSpPr>
        <p:spPr/>
        <p:txBody>
          <a:bodyPr/>
          <a:lstStyle/>
          <a:p>
            <a:fld id="{0778C724-3839-4D76-A707-B4C23905D055}" type="slidenum">
              <a:rPr lang="en-US" smtClean="0"/>
              <a:t>48</a:t>
            </a:fld>
            <a:endParaRPr lang="en-US"/>
          </a:p>
        </p:txBody>
      </p:sp>
      <p:pic>
        <p:nvPicPr>
          <p:cNvPr id="9" name="Picture 8" descr="A close up of a chip&#10;&#10;Description automatically generated">
            <a:extLst>
              <a:ext uri="{FF2B5EF4-FFF2-40B4-BE49-F238E27FC236}">
                <a16:creationId xmlns:a16="http://schemas.microsoft.com/office/drawing/2014/main" id="{3E7702F5-E88E-CB92-AA4B-73EDC149C3FD}"/>
              </a:ext>
            </a:extLst>
          </p:cNvPr>
          <p:cNvPicPr>
            <a:picLocks noChangeAspect="1"/>
          </p:cNvPicPr>
          <p:nvPr/>
        </p:nvPicPr>
        <p:blipFill>
          <a:blip r:embed="rId2"/>
          <a:stretch>
            <a:fillRect/>
          </a:stretch>
        </p:blipFill>
        <p:spPr>
          <a:xfrm>
            <a:off x="1178442" y="2423686"/>
            <a:ext cx="2817629" cy="2817629"/>
          </a:xfrm>
          <a:prstGeom prst="rect">
            <a:avLst/>
          </a:prstGeom>
        </p:spPr>
      </p:pic>
      <p:pic>
        <p:nvPicPr>
          <p:cNvPr id="11" name="Picture 10" descr="A close-up of a circuit board&#10;&#10;Description automatically generated">
            <a:extLst>
              <a:ext uri="{FF2B5EF4-FFF2-40B4-BE49-F238E27FC236}">
                <a16:creationId xmlns:a16="http://schemas.microsoft.com/office/drawing/2014/main" id="{114429EB-206C-F393-8F09-BD7295402A59}"/>
              </a:ext>
            </a:extLst>
          </p:cNvPr>
          <p:cNvPicPr>
            <a:picLocks noChangeAspect="1"/>
          </p:cNvPicPr>
          <p:nvPr/>
        </p:nvPicPr>
        <p:blipFill>
          <a:blip r:embed="rId3"/>
          <a:stretch>
            <a:fillRect/>
          </a:stretch>
        </p:blipFill>
        <p:spPr>
          <a:xfrm>
            <a:off x="4647968" y="2423687"/>
            <a:ext cx="2896063" cy="2817628"/>
          </a:xfrm>
          <a:prstGeom prst="rect">
            <a:avLst/>
          </a:prstGeom>
        </p:spPr>
      </p:pic>
      <p:pic>
        <p:nvPicPr>
          <p:cNvPr id="13" name="Picture 12" descr="A green circuit board with yellow edges&#10;&#10;Description automatically generated">
            <a:extLst>
              <a:ext uri="{FF2B5EF4-FFF2-40B4-BE49-F238E27FC236}">
                <a16:creationId xmlns:a16="http://schemas.microsoft.com/office/drawing/2014/main" id="{59DA0F37-E105-60EC-F2B7-0B5A469420F5}"/>
              </a:ext>
            </a:extLst>
          </p:cNvPr>
          <p:cNvPicPr>
            <a:picLocks noChangeAspect="1"/>
          </p:cNvPicPr>
          <p:nvPr/>
        </p:nvPicPr>
        <p:blipFill>
          <a:blip r:embed="rId4"/>
          <a:stretch>
            <a:fillRect/>
          </a:stretch>
        </p:blipFill>
        <p:spPr>
          <a:xfrm>
            <a:off x="8195928" y="3069190"/>
            <a:ext cx="3677097" cy="1641561"/>
          </a:xfrm>
          <a:prstGeom prst="rect">
            <a:avLst/>
          </a:prstGeom>
        </p:spPr>
      </p:pic>
    </p:spTree>
    <p:extLst>
      <p:ext uri="{BB962C8B-B14F-4D97-AF65-F5344CB8AC3E}">
        <p14:creationId xmlns:p14="http://schemas.microsoft.com/office/powerpoint/2010/main" val="422379310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A4643F-9C7A-D123-F68E-E7AC5F82CF2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58F9F77-78E1-0D2D-3E39-39EAF54FF0A8}"/>
              </a:ext>
            </a:extLst>
          </p:cNvPr>
          <p:cNvSpPr>
            <a:spLocks noGrp="1"/>
          </p:cNvSpPr>
          <p:nvPr>
            <p:ph type="title"/>
          </p:nvPr>
        </p:nvSpPr>
        <p:spPr>
          <a:xfrm>
            <a:off x="731556" y="288776"/>
            <a:ext cx="10789884" cy="1143000"/>
          </a:xfrm>
        </p:spPr>
        <p:txBody>
          <a:bodyPr>
            <a:noAutofit/>
          </a:bodyPr>
          <a:lstStyle/>
          <a:p>
            <a:r>
              <a:rPr lang="en-US" b="1" dirty="0"/>
              <a:t>Microcontrollers with neural networks</a:t>
            </a:r>
          </a:p>
        </p:txBody>
      </p:sp>
      <p:sp>
        <p:nvSpPr>
          <p:cNvPr id="4" name="Content Placeholder 3">
            <a:extLst>
              <a:ext uri="{FF2B5EF4-FFF2-40B4-BE49-F238E27FC236}">
                <a16:creationId xmlns:a16="http://schemas.microsoft.com/office/drawing/2014/main" id="{865DF6B3-7F14-0812-2D83-496A96779918}"/>
              </a:ext>
            </a:extLst>
          </p:cNvPr>
          <p:cNvSpPr>
            <a:spLocks noGrp="1"/>
          </p:cNvSpPr>
          <p:nvPr>
            <p:ph idx="1"/>
          </p:nvPr>
        </p:nvSpPr>
        <p:spPr>
          <a:xfrm>
            <a:off x="731556" y="1478531"/>
            <a:ext cx="10388955" cy="4772891"/>
          </a:xfrm>
        </p:spPr>
        <p:txBody>
          <a:bodyPr>
            <a:normAutofit/>
          </a:bodyPr>
          <a:lstStyle/>
          <a:p>
            <a:pPr>
              <a:lnSpc>
                <a:spcPct val="140000"/>
              </a:lnSpc>
            </a:pPr>
            <a:r>
              <a:rPr lang="en-US" dirty="0">
                <a:latin typeface="+mj-lt"/>
              </a:rPr>
              <a:t>Very low-power for specific tasks. Voice detection at hundreds of microwatts of power consumption</a:t>
            </a:r>
          </a:p>
          <a:p>
            <a:pPr>
              <a:lnSpc>
                <a:spcPct val="140000"/>
              </a:lnSpc>
            </a:pPr>
            <a:endParaRPr lang="en-US" dirty="0"/>
          </a:p>
          <a:p>
            <a:pPr>
              <a:lnSpc>
                <a:spcPct val="140000"/>
              </a:lnSpc>
            </a:pPr>
            <a:endParaRPr lang="en-US" dirty="0"/>
          </a:p>
          <a:p>
            <a:pPr lvl="1">
              <a:lnSpc>
                <a:spcPct val="140000"/>
              </a:lnSpc>
            </a:pPr>
            <a:endParaRPr lang="en-US" dirty="0"/>
          </a:p>
        </p:txBody>
      </p:sp>
      <p:pic>
        <p:nvPicPr>
          <p:cNvPr id="5" name="Picture 4">
            <a:extLst>
              <a:ext uri="{FF2B5EF4-FFF2-40B4-BE49-F238E27FC236}">
                <a16:creationId xmlns:a16="http://schemas.microsoft.com/office/drawing/2014/main" id="{E366E24C-F74E-7563-DC3A-80E3111BC853}"/>
              </a:ext>
            </a:extLst>
          </p:cNvPr>
          <p:cNvPicPr>
            <a:picLocks noChangeAspect="1"/>
          </p:cNvPicPr>
          <p:nvPr/>
        </p:nvPicPr>
        <p:blipFill>
          <a:blip r:embed="rId2"/>
          <a:stretch>
            <a:fillRect/>
          </a:stretch>
        </p:blipFill>
        <p:spPr>
          <a:xfrm>
            <a:off x="7383008" y="3280450"/>
            <a:ext cx="3291839" cy="2244436"/>
          </a:xfrm>
          <a:prstGeom prst="rect">
            <a:avLst/>
          </a:prstGeom>
        </p:spPr>
      </p:pic>
      <p:pic>
        <p:nvPicPr>
          <p:cNvPr id="1030" name="Picture 6" descr="The new NDP120 is claimed to offer a 25x performance boost over the company's current parts. (📷: Syntiant)">
            <a:extLst>
              <a:ext uri="{FF2B5EF4-FFF2-40B4-BE49-F238E27FC236}">
                <a16:creationId xmlns:a16="http://schemas.microsoft.com/office/drawing/2014/main" id="{258C5617-C8B4-2614-FA8B-83D8FF79C6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7195" y="2935178"/>
            <a:ext cx="5677466" cy="31919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41343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CF3388-FC64-7DB4-B6F1-5859835B68E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96E5192-05DB-2179-13E2-4B076C33320B}"/>
              </a:ext>
            </a:extLst>
          </p:cNvPr>
          <p:cNvSpPr>
            <a:spLocks noGrp="1"/>
          </p:cNvSpPr>
          <p:nvPr>
            <p:ph type="title"/>
          </p:nvPr>
        </p:nvSpPr>
        <p:spPr>
          <a:xfrm>
            <a:off x="700322" y="352651"/>
            <a:ext cx="10837295" cy="913090"/>
          </a:xfrm>
        </p:spPr>
        <p:txBody>
          <a:bodyPr anchor="b">
            <a:normAutofit/>
          </a:bodyPr>
          <a:lstStyle/>
          <a:p>
            <a:r>
              <a:rPr lang="en-US" sz="4000" dirty="0">
                <a:latin typeface="+mn-lt"/>
              </a:rPr>
              <a:t>Group formation, sensor tags</a:t>
            </a:r>
          </a:p>
        </p:txBody>
      </p:sp>
      <p:sp>
        <p:nvSpPr>
          <p:cNvPr id="3" name="Content Placeholder 2">
            <a:extLst>
              <a:ext uri="{FF2B5EF4-FFF2-40B4-BE49-F238E27FC236}">
                <a16:creationId xmlns:a16="http://schemas.microsoft.com/office/drawing/2014/main" id="{2C380A25-8B46-E48C-0A8A-9DEC1D8EC95C}"/>
              </a:ext>
            </a:extLst>
          </p:cNvPr>
          <p:cNvSpPr>
            <a:spLocks noGrp="1"/>
          </p:cNvSpPr>
          <p:nvPr>
            <p:ph idx="1"/>
          </p:nvPr>
        </p:nvSpPr>
        <p:spPr>
          <a:xfrm>
            <a:off x="700322" y="1686292"/>
            <a:ext cx="11007364" cy="3485416"/>
          </a:xfrm>
        </p:spPr>
        <p:txBody>
          <a:bodyPr>
            <a:normAutofit/>
          </a:bodyPr>
          <a:lstStyle/>
          <a:p>
            <a:pPr algn="just"/>
            <a:r>
              <a:rPr lang="en-US" b="1" dirty="0">
                <a:latin typeface="+mj-lt"/>
              </a:rPr>
              <a:t>Sensor tag and Programmer: </a:t>
            </a:r>
            <a:r>
              <a:rPr lang="en-US" dirty="0">
                <a:latin typeface="+mj-lt"/>
              </a:rPr>
              <a:t>A wireless embedded device</a:t>
            </a:r>
          </a:p>
          <a:p>
            <a:pPr lvl="1" algn="just"/>
            <a:r>
              <a:rPr lang="en-US" dirty="0">
                <a:latin typeface="+mj-lt"/>
              </a:rPr>
              <a:t>May be able to lend additional sensor tags for some groups</a:t>
            </a:r>
          </a:p>
          <a:p>
            <a:pPr algn="just"/>
            <a:r>
              <a:rPr lang="en-US" dirty="0">
                <a:latin typeface="+mj-lt"/>
              </a:rPr>
              <a:t>Some groups have not yet collected sensor tag!</a:t>
            </a:r>
          </a:p>
          <a:p>
            <a:pPr algn="just"/>
            <a:r>
              <a:rPr lang="en-US" dirty="0">
                <a:latin typeface="+mj-lt"/>
              </a:rPr>
              <a:t>Any other issues with sensor tag? Faulty?</a:t>
            </a:r>
          </a:p>
          <a:p>
            <a:pPr algn="just"/>
            <a:endParaRPr lang="en-US" dirty="0">
              <a:latin typeface="+mj-lt"/>
            </a:endParaRPr>
          </a:p>
          <a:p>
            <a:pPr marL="0" indent="0">
              <a:buNone/>
            </a:pPr>
            <a:endParaRPr lang="en-SG" sz="1700" dirty="0"/>
          </a:p>
          <a:p>
            <a:br>
              <a:rPr lang="en-SG" sz="1700" dirty="0"/>
            </a:br>
            <a:endParaRPr lang="en-SG" sz="1700" dirty="0">
              <a:latin typeface="+mj-lt"/>
            </a:endParaRPr>
          </a:p>
          <a:p>
            <a:pPr>
              <a:buFont typeface="Arial" panose="020B0604020202020204" pitchFamily="34" charset="0"/>
              <a:buChar char="•"/>
            </a:pPr>
            <a:endParaRPr lang="en-SG" sz="1700" dirty="0">
              <a:latin typeface="+mj-lt"/>
            </a:endParaRPr>
          </a:p>
          <a:p>
            <a:pPr marL="0" indent="0">
              <a:buNone/>
            </a:pPr>
            <a:endParaRPr lang="en-US" sz="1700" dirty="0">
              <a:latin typeface="+mj-lt"/>
            </a:endParaRPr>
          </a:p>
        </p:txBody>
      </p:sp>
      <p:sp>
        <p:nvSpPr>
          <p:cNvPr id="5" name="Footer Placeholder 4">
            <a:extLst>
              <a:ext uri="{FF2B5EF4-FFF2-40B4-BE49-F238E27FC236}">
                <a16:creationId xmlns:a16="http://schemas.microsoft.com/office/drawing/2014/main" id="{3BF5CBC3-492B-E7C9-7FB3-AE5533D63EEB}"/>
              </a:ext>
            </a:extLst>
          </p:cNvPr>
          <p:cNvSpPr>
            <a:spLocks noGrp="1"/>
          </p:cNvSpPr>
          <p:nvPr>
            <p:ph type="ftr" sz="quarter" idx="11"/>
          </p:nvPr>
        </p:nvSpPr>
        <p:spPr>
          <a:xfrm>
            <a:off x="4038600" y="6356350"/>
            <a:ext cx="4114800" cy="365125"/>
          </a:xfrm>
        </p:spPr>
        <p:txBody>
          <a:bodyPr>
            <a:normAutofit/>
          </a:bodyPr>
          <a:lstStyle/>
          <a:p>
            <a:pPr>
              <a:spcAft>
                <a:spcPts val="600"/>
              </a:spcAft>
            </a:pPr>
            <a:r>
              <a:rPr lang="sv-SE" dirty="0" err="1"/>
              <a:t>ambujv@nus.edu.sg</a:t>
            </a:r>
            <a:endParaRPr lang="sv-SE" dirty="0"/>
          </a:p>
        </p:txBody>
      </p:sp>
      <p:pic>
        <p:nvPicPr>
          <p:cNvPr id="4" name="Picture 3" descr="A red rectangular object with a black and silver object in it&#10;&#10;Description automatically generated">
            <a:extLst>
              <a:ext uri="{FF2B5EF4-FFF2-40B4-BE49-F238E27FC236}">
                <a16:creationId xmlns:a16="http://schemas.microsoft.com/office/drawing/2014/main" id="{36041CA6-D1A3-56F6-AC7B-AC8D77929EAF}"/>
              </a:ext>
            </a:extLst>
          </p:cNvPr>
          <p:cNvPicPr>
            <a:picLocks noChangeAspect="1"/>
          </p:cNvPicPr>
          <p:nvPr/>
        </p:nvPicPr>
        <p:blipFill>
          <a:blip r:embed="rId3"/>
          <a:stretch>
            <a:fillRect/>
          </a:stretch>
        </p:blipFill>
        <p:spPr>
          <a:xfrm>
            <a:off x="7854143" y="4025113"/>
            <a:ext cx="3338278" cy="2425815"/>
          </a:xfrm>
          <a:prstGeom prst="rect">
            <a:avLst/>
          </a:prstGeom>
        </p:spPr>
      </p:pic>
    </p:spTree>
    <p:extLst>
      <p:ext uri="{BB962C8B-B14F-4D97-AF65-F5344CB8AC3E}">
        <p14:creationId xmlns:p14="http://schemas.microsoft.com/office/powerpoint/2010/main" val="3009647683"/>
      </p:ext>
    </p:extLst>
  </p:cSld>
  <p:clrMapOvr>
    <a:masterClrMapping/>
  </p:clrMapOvr>
  <mc:AlternateContent xmlns:mc="http://schemas.openxmlformats.org/markup-compatibility/2006" xmlns:p14="http://schemas.microsoft.com/office/powerpoint/2010/main">
    <mc:Choice Requires="p14">
      <p:transition spd="slow" p14:dur="2000" advTm="61976"/>
    </mc:Choice>
    <mc:Fallback xmlns="">
      <p:transition spd="slow" advTm="61976"/>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D93D30-21CC-1E68-502A-49F56711DDB2}"/>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84D915B-2BAA-6CE3-09F5-68F25D3737BD}"/>
              </a:ext>
            </a:extLst>
          </p:cNvPr>
          <p:cNvSpPr>
            <a:spLocks noGrp="1"/>
          </p:cNvSpPr>
          <p:nvPr>
            <p:ph idx="1"/>
          </p:nvPr>
        </p:nvSpPr>
        <p:spPr>
          <a:xfrm>
            <a:off x="2624866" y="3144300"/>
            <a:ext cx="6942268" cy="1258094"/>
          </a:xfrm>
        </p:spPr>
        <p:txBody>
          <a:bodyPr>
            <a:normAutofit/>
          </a:bodyPr>
          <a:lstStyle/>
          <a:p>
            <a:pPr marL="0" indent="0" algn="ctr">
              <a:buNone/>
            </a:pPr>
            <a:r>
              <a:rPr lang="en-US" sz="4800" dirty="0"/>
              <a:t>Microcontroller Memory</a:t>
            </a:r>
          </a:p>
          <a:p>
            <a:pPr marL="457200" indent="-457200">
              <a:buFont typeface="+mj-lt"/>
              <a:buAutoNum type="arabicPeriod"/>
            </a:pPr>
            <a:endParaRPr lang="en-US" sz="2000" dirty="0">
              <a:latin typeface="+mj-lt"/>
            </a:endParaRPr>
          </a:p>
          <a:p>
            <a:endParaRPr lang="en-US" dirty="0">
              <a:latin typeface="+mj-lt"/>
            </a:endParaRPr>
          </a:p>
        </p:txBody>
      </p:sp>
      <p:sp>
        <p:nvSpPr>
          <p:cNvPr id="12" name="Slide Number Placeholder 11">
            <a:extLst>
              <a:ext uri="{FF2B5EF4-FFF2-40B4-BE49-F238E27FC236}">
                <a16:creationId xmlns:a16="http://schemas.microsoft.com/office/drawing/2014/main" id="{6C79D24C-4627-CA96-79C3-4BC4080500EB}"/>
              </a:ext>
            </a:extLst>
          </p:cNvPr>
          <p:cNvSpPr>
            <a:spLocks noGrp="1"/>
          </p:cNvSpPr>
          <p:nvPr>
            <p:ph type="sldNum" sz="quarter" idx="12"/>
          </p:nvPr>
        </p:nvSpPr>
        <p:spPr/>
        <p:txBody>
          <a:bodyPr/>
          <a:lstStyle/>
          <a:p>
            <a:fld id="{687B7451-1438-CB4A-8106-82A64F1C7D7B}" type="slidenum">
              <a:rPr lang="sv-SE" smtClean="0"/>
              <a:t>50</a:t>
            </a:fld>
            <a:endParaRPr lang="sv-SE"/>
          </a:p>
        </p:txBody>
      </p:sp>
      <p:sp>
        <p:nvSpPr>
          <p:cNvPr id="2" name="Footer Placeholder 1">
            <a:extLst>
              <a:ext uri="{FF2B5EF4-FFF2-40B4-BE49-F238E27FC236}">
                <a16:creationId xmlns:a16="http://schemas.microsoft.com/office/drawing/2014/main" id="{E7B0B490-4068-7E8D-4B7D-6B53C4C2AB94}"/>
              </a:ext>
            </a:extLst>
          </p:cNvPr>
          <p:cNvSpPr>
            <a:spLocks noGrp="1"/>
          </p:cNvSpPr>
          <p:nvPr>
            <p:ph type="ftr" sz="quarter" idx="11"/>
          </p:nvPr>
        </p:nvSpPr>
        <p:spPr/>
        <p:txBody>
          <a:bodyPr/>
          <a:lstStyle/>
          <a:p>
            <a:r>
              <a:rPr lang="sv-SE" dirty="0" err="1"/>
              <a:t>ambujv@nus.edu.sg</a:t>
            </a:r>
            <a:endParaRPr lang="sv-SE" dirty="0"/>
          </a:p>
        </p:txBody>
      </p:sp>
    </p:spTree>
    <p:extLst>
      <p:ext uri="{BB962C8B-B14F-4D97-AF65-F5344CB8AC3E}">
        <p14:creationId xmlns:p14="http://schemas.microsoft.com/office/powerpoint/2010/main" val="96598637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68BDCD-7245-DC32-A9E7-0234F99E493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85E2A5B-B86D-C969-FF97-52CF1DDB56C1}"/>
              </a:ext>
            </a:extLst>
          </p:cNvPr>
          <p:cNvSpPr>
            <a:spLocks noGrp="1"/>
          </p:cNvSpPr>
          <p:nvPr>
            <p:ph type="title"/>
          </p:nvPr>
        </p:nvSpPr>
        <p:spPr/>
        <p:txBody>
          <a:bodyPr>
            <a:normAutofit/>
          </a:bodyPr>
          <a:lstStyle/>
          <a:p>
            <a:r>
              <a:rPr lang="en-US" sz="4000" dirty="0">
                <a:latin typeface="+mn-lt"/>
              </a:rPr>
              <a:t>Memory on microcontroller (hierarchy)</a:t>
            </a:r>
          </a:p>
        </p:txBody>
      </p:sp>
      <p:sp>
        <p:nvSpPr>
          <p:cNvPr id="4" name="Slide Number Placeholder 3">
            <a:extLst>
              <a:ext uri="{FF2B5EF4-FFF2-40B4-BE49-F238E27FC236}">
                <a16:creationId xmlns:a16="http://schemas.microsoft.com/office/drawing/2014/main" id="{2F50EE87-0780-0003-6753-E7A62A85D88F}"/>
              </a:ext>
            </a:extLst>
          </p:cNvPr>
          <p:cNvSpPr>
            <a:spLocks noGrp="1"/>
          </p:cNvSpPr>
          <p:nvPr>
            <p:ph type="sldNum" sz="quarter" idx="12"/>
          </p:nvPr>
        </p:nvSpPr>
        <p:spPr/>
        <p:txBody>
          <a:bodyPr/>
          <a:lstStyle/>
          <a:p>
            <a:fld id="{0778C724-3839-4D76-A707-B4C23905D055}" type="slidenum">
              <a:rPr lang="en-US" smtClean="0"/>
              <a:t>51</a:t>
            </a:fld>
            <a:endParaRPr lang="en-US"/>
          </a:p>
        </p:txBody>
      </p:sp>
      <p:graphicFrame>
        <p:nvGraphicFramePr>
          <p:cNvPr id="5" name="Content Placeholder 4">
            <a:extLst>
              <a:ext uri="{FF2B5EF4-FFF2-40B4-BE49-F238E27FC236}">
                <a16:creationId xmlns:a16="http://schemas.microsoft.com/office/drawing/2014/main" id="{200D6B85-C6E1-769F-CE58-7D2C57329F63}"/>
              </a:ext>
            </a:extLst>
          </p:cNvPr>
          <p:cNvGraphicFramePr>
            <a:graphicFrameLocks/>
          </p:cNvGraphicFramePr>
          <p:nvPr/>
        </p:nvGraphicFramePr>
        <p:xfrm>
          <a:off x="2708031" y="1727199"/>
          <a:ext cx="6499274" cy="442741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0141380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9DBB2D-02F2-FEF3-E63D-A80064394D8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79A83F2-F0D5-215E-D47A-0D6875E70BE4}"/>
              </a:ext>
            </a:extLst>
          </p:cNvPr>
          <p:cNvSpPr>
            <a:spLocks noGrp="1"/>
          </p:cNvSpPr>
          <p:nvPr>
            <p:ph type="title"/>
          </p:nvPr>
        </p:nvSpPr>
        <p:spPr/>
        <p:txBody>
          <a:bodyPr>
            <a:normAutofit/>
          </a:bodyPr>
          <a:lstStyle/>
          <a:p>
            <a:r>
              <a:rPr lang="en-US" sz="4000" dirty="0">
                <a:latin typeface="+mn-lt"/>
              </a:rPr>
              <a:t>Example of volatile memory: SRAM</a:t>
            </a:r>
          </a:p>
        </p:txBody>
      </p:sp>
      <p:sp>
        <p:nvSpPr>
          <p:cNvPr id="3" name="Content Placeholder 2">
            <a:extLst>
              <a:ext uri="{FF2B5EF4-FFF2-40B4-BE49-F238E27FC236}">
                <a16:creationId xmlns:a16="http://schemas.microsoft.com/office/drawing/2014/main" id="{17EF2979-C47A-EC47-7941-D652F9C6B9FC}"/>
              </a:ext>
            </a:extLst>
          </p:cNvPr>
          <p:cNvSpPr>
            <a:spLocks noGrp="1"/>
          </p:cNvSpPr>
          <p:nvPr>
            <p:ph idx="1"/>
          </p:nvPr>
        </p:nvSpPr>
        <p:spPr/>
        <p:txBody>
          <a:bodyPr/>
          <a:lstStyle/>
          <a:p>
            <a:r>
              <a:rPr lang="en-US" dirty="0">
                <a:latin typeface="+mj-lt"/>
              </a:rPr>
              <a:t>Same design as registers in traditional computer systems</a:t>
            </a:r>
          </a:p>
          <a:p>
            <a:pPr lvl="1"/>
            <a:r>
              <a:rPr lang="en-US" dirty="0">
                <a:latin typeface="+mj-lt"/>
              </a:rPr>
              <a:t>No need to refresh it -&gt; lower energy costs</a:t>
            </a:r>
          </a:p>
          <a:p>
            <a:pPr lvl="1"/>
            <a:endParaRPr lang="en-US" dirty="0">
              <a:latin typeface="+mj-lt"/>
            </a:endParaRPr>
          </a:p>
          <a:p>
            <a:r>
              <a:rPr lang="en-US" dirty="0">
                <a:latin typeface="+mj-lt"/>
              </a:rPr>
              <a:t>Tradeoff:</a:t>
            </a:r>
          </a:p>
          <a:p>
            <a:pPr lvl="1"/>
            <a:r>
              <a:rPr lang="en-US" dirty="0">
                <a:latin typeface="+mj-lt"/>
              </a:rPr>
              <a:t>More expensive</a:t>
            </a:r>
          </a:p>
          <a:p>
            <a:pPr lvl="1"/>
            <a:r>
              <a:rPr lang="en-US" dirty="0">
                <a:latin typeface="+mj-lt"/>
              </a:rPr>
              <a:t>Physically larger</a:t>
            </a:r>
          </a:p>
        </p:txBody>
      </p:sp>
      <p:sp>
        <p:nvSpPr>
          <p:cNvPr id="4" name="Slide Number Placeholder 3">
            <a:extLst>
              <a:ext uri="{FF2B5EF4-FFF2-40B4-BE49-F238E27FC236}">
                <a16:creationId xmlns:a16="http://schemas.microsoft.com/office/drawing/2014/main" id="{73C224AD-C543-9388-EF88-3C51FE519AB2}"/>
              </a:ext>
            </a:extLst>
          </p:cNvPr>
          <p:cNvSpPr>
            <a:spLocks noGrp="1"/>
          </p:cNvSpPr>
          <p:nvPr>
            <p:ph type="sldNum" sz="quarter" idx="12"/>
          </p:nvPr>
        </p:nvSpPr>
        <p:spPr/>
        <p:txBody>
          <a:bodyPr/>
          <a:lstStyle/>
          <a:p>
            <a:fld id="{0778C724-3839-4D76-A707-B4C23905D055}" type="slidenum">
              <a:rPr lang="en-US" smtClean="0"/>
              <a:t>52</a:t>
            </a:fld>
            <a:endParaRPr lang="en-US"/>
          </a:p>
        </p:txBody>
      </p:sp>
      <p:pic>
        <p:nvPicPr>
          <p:cNvPr id="2052" name="Picture 4" descr="SRAM memory cell - what kind of flip-flop - Electrical Engineering Stack  Exchange">
            <a:extLst>
              <a:ext uri="{FF2B5EF4-FFF2-40B4-BE49-F238E27FC236}">
                <a16:creationId xmlns:a16="http://schemas.microsoft.com/office/drawing/2014/main" id="{A9E336F2-2247-BB6C-8C18-7E1564577B97}"/>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6759564" y="2913321"/>
            <a:ext cx="3702072" cy="27839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934052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D4E143-07D9-A8C1-32B9-0DB9B977EA7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67CBF0B-21F8-7B6A-A3A5-81FAC9FE5B8D}"/>
              </a:ext>
            </a:extLst>
          </p:cNvPr>
          <p:cNvSpPr>
            <a:spLocks noGrp="1"/>
          </p:cNvSpPr>
          <p:nvPr>
            <p:ph type="title"/>
          </p:nvPr>
        </p:nvSpPr>
        <p:spPr/>
        <p:txBody>
          <a:bodyPr>
            <a:normAutofit/>
          </a:bodyPr>
          <a:lstStyle/>
          <a:p>
            <a:r>
              <a:rPr lang="en-US" sz="4000" dirty="0">
                <a:latin typeface="+mn-lt"/>
              </a:rPr>
              <a:t>Example of non-volatile memory: Flash</a:t>
            </a:r>
          </a:p>
        </p:txBody>
      </p:sp>
      <p:sp>
        <p:nvSpPr>
          <p:cNvPr id="3" name="Content Placeholder 2">
            <a:extLst>
              <a:ext uri="{FF2B5EF4-FFF2-40B4-BE49-F238E27FC236}">
                <a16:creationId xmlns:a16="http://schemas.microsoft.com/office/drawing/2014/main" id="{E6B6DD32-C097-1C1E-72DE-8FDC683E39F2}"/>
              </a:ext>
            </a:extLst>
          </p:cNvPr>
          <p:cNvSpPr>
            <a:spLocks noGrp="1"/>
          </p:cNvSpPr>
          <p:nvPr>
            <p:ph idx="1"/>
          </p:nvPr>
        </p:nvSpPr>
        <p:spPr>
          <a:xfrm>
            <a:off x="838200" y="1690688"/>
            <a:ext cx="10515600" cy="4351338"/>
          </a:xfrm>
        </p:spPr>
        <p:txBody>
          <a:bodyPr/>
          <a:lstStyle/>
          <a:p>
            <a:r>
              <a:rPr lang="en-US" dirty="0">
                <a:latin typeface="+mj-lt"/>
              </a:rPr>
              <a:t>Same design as SSDs and Flash drives</a:t>
            </a:r>
          </a:p>
          <a:p>
            <a:endParaRPr lang="en-US" dirty="0">
              <a:latin typeface="+mj-lt"/>
            </a:endParaRPr>
          </a:p>
          <a:p>
            <a:r>
              <a:rPr lang="en-US" dirty="0">
                <a:latin typeface="+mj-lt"/>
              </a:rPr>
              <a:t>Memory is stored with no energy costs</a:t>
            </a:r>
          </a:p>
          <a:p>
            <a:pPr lvl="1"/>
            <a:r>
              <a:rPr lang="en-US" dirty="0">
                <a:latin typeface="+mj-lt"/>
              </a:rPr>
              <a:t>Reading is lowish energy and quick</a:t>
            </a:r>
          </a:p>
          <a:p>
            <a:pPr lvl="1"/>
            <a:r>
              <a:rPr lang="en-US" dirty="0">
                <a:latin typeface="+mj-lt"/>
              </a:rPr>
              <a:t>Writing is high energy and very slow</a:t>
            </a:r>
          </a:p>
          <a:p>
            <a:pPr lvl="2"/>
            <a:r>
              <a:rPr lang="en-US" dirty="0">
                <a:latin typeface="+mj-lt"/>
              </a:rPr>
              <a:t>Writing also has to occur in blocks (e.g. 512 bytes)</a:t>
            </a:r>
          </a:p>
          <a:p>
            <a:pPr lvl="2"/>
            <a:endParaRPr lang="en-US" dirty="0">
              <a:latin typeface="+mj-lt"/>
            </a:endParaRPr>
          </a:p>
          <a:p>
            <a:r>
              <a:rPr lang="en-US" dirty="0">
                <a:latin typeface="+mj-lt"/>
              </a:rPr>
              <a:t>Concern: Flash has a limited lifetime ~10,000 writes</a:t>
            </a:r>
          </a:p>
          <a:p>
            <a:pPr lvl="1"/>
            <a:r>
              <a:rPr lang="en-US" dirty="0">
                <a:latin typeface="+mj-lt"/>
              </a:rPr>
              <a:t>Only writing to Flash when you load code? Essentially forever</a:t>
            </a:r>
          </a:p>
          <a:p>
            <a:pPr lvl="1"/>
            <a:r>
              <a:rPr lang="en-US" dirty="0">
                <a:latin typeface="+mj-lt"/>
              </a:rPr>
              <a:t>Recording data to Flash every second? 2.8 hours</a:t>
            </a:r>
          </a:p>
        </p:txBody>
      </p:sp>
      <p:sp>
        <p:nvSpPr>
          <p:cNvPr id="4" name="Slide Number Placeholder 3">
            <a:extLst>
              <a:ext uri="{FF2B5EF4-FFF2-40B4-BE49-F238E27FC236}">
                <a16:creationId xmlns:a16="http://schemas.microsoft.com/office/drawing/2014/main" id="{9DB4EF39-7474-050D-8C4A-23E2CB57B132}"/>
              </a:ext>
            </a:extLst>
          </p:cNvPr>
          <p:cNvSpPr>
            <a:spLocks noGrp="1"/>
          </p:cNvSpPr>
          <p:nvPr>
            <p:ph type="sldNum" sz="quarter" idx="12"/>
          </p:nvPr>
        </p:nvSpPr>
        <p:spPr/>
        <p:txBody>
          <a:bodyPr/>
          <a:lstStyle/>
          <a:p>
            <a:fld id="{0778C724-3839-4D76-A707-B4C23905D055}" type="slidenum">
              <a:rPr lang="en-US" smtClean="0"/>
              <a:t>53</a:t>
            </a:fld>
            <a:endParaRPr lang="en-US"/>
          </a:p>
        </p:txBody>
      </p:sp>
    </p:spTree>
    <p:extLst>
      <p:ext uri="{BB962C8B-B14F-4D97-AF65-F5344CB8AC3E}">
        <p14:creationId xmlns:p14="http://schemas.microsoft.com/office/powerpoint/2010/main" val="103681333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82097A-D7F6-289C-C867-A873C34E173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930C791-79EC-A4D6-09C2-E409F373F268}"/>
              </a:ext>
            </a:extLst>
          </p:cNvPr>
          <p:cNvSpPr>
            <a:spLocks noGrp="1"/>
          </p:cNvSpPr>
          <p:nvPr>
            <p:ph type="title"/>
          </p:nvPr>
        </p:nvSpPr>
        <p:spPr/>
        <p:txBody>
          <a:bodyPr>
            <a:normAutofit/>
          </a:bodyPr>
          <a:lstStyle/>
          <a:p>
            <a:r>
              <a:rPr lang="en-US" sz="4000" dirty="0">
                <a:latin typeface="+mn-lt"/>
              </a:rPr>
              <a:t>SRAM (RAM) versus Flash (ROM)</a:t>
            </a:r>
          </a:p>
        </p:txBody>
      </p:sp>
      <p:sp>
        <p:nvSpPr>
          <p:cNvPr id="3" name="Content Placeholder 2">
            <a:extLst>
              <a:ext uri="{FF2B5EF4-FFF2-40B4-BE49-F238E27FC236}">
                <a16:creationId xmlns:a16="http://schemas.microsoft.com/office/drawing/2014/main" id="{492C1FB9-5362-651F-AD08-F150E4F66E42}"/>
              </a:ext>
            </a:extLst>
          </p:cNvPr>
          <p:cNvSpPr>
            <a:spLocks noGrp="1"/>
          </p:cNvSpPr>
          <p:nvPr>
            <p:ph idx="1"/>
          </p:nvPr>
        </p:nvSpPr>
        <p:spPr/>
        <p:txBody>
          <a:bodyPr>
            <a:normAutofit fontScale="92500" lnSpcReduction="20000"/>
          </a:bodyPr>
          <a:lstStyle/>
          <a:p>
            <a:r>
              <a:rPr lang="en-US" dirty="0">
                <a:latin typeface="+mj-lt"/>
              </a:rPr>
              <a:t>Size and time difference between non-volatile and volatile memory is </a:t>
            </a:r>
            <a:r>
              <a:rPr lang="en-US" i="1" dirty="0">
                <a:latin typeface="+mj-lt"/>
              </a:rPr>
              <a:t>significantly</a:t>
            </a:r>
            <a:r>
              <a:rPr lang="en-US" dirty="0">
                <a:latin typeface="+mj-lt"/>
              </a:rPr>
              <a:t> reduced from traditional computing</a:t>
            </a:r>
          </a:p>
          <a:p>
            <a:pPr lvl="1"/>
            <a:r>
              <a:rPr lang="en-US" dirty="0">
                <a:latin typeface="+mj-lt"/>
              </a:rPr>
              <a:t>Non-volatile store 2-10x larger than volatile</a:t>
            </a:r>
          </a:p>
          <a:p>
            <a:pPr lvl="1"/>
            <a:r>
              <a:rPr lang="en-US" dirty="0">
                <a:latin typeface="+mj-lt"/>
              </a:rPr>
              <a:t>Single-cycle RAM. Maybe two-cycles to Flash (to read)</a:t>
            </a:r>
          </a:p>
          <a:p>
            <a:pPr lvl="1"/>
            <a:endParaRPr lang="en-US" dirty="0">
              <a:latin typeface="+mj-lt"/>
            </a:endParaRPr>
          </a:p>
          <a:p>
            <a:r>
              <a:rPr lang="en-US" dirty="0">
                <a:latin typeface="+mj-lt"/>
              </a:rPr>
              <a:t>Major difference: energy and writability</a:t>
            </a:r>
          </a:p>
          <a:p>
            <a:pPr lvl="1"/>
            <a:r>
              <a:rPr lang="en-US" dirty="0">
                <a:latin typeface="+mj-lt"/>
              </a:rPr>
              <a:t>SRAM is low-energy to read and write (no refresh needed)</a:t>
            </a:r>
          </a:p>
          <a:p>
            <a:pPr lvl="1"/>
            <a:r>
              <a:rPr lang="en-US" dirty="0">
                <a:latin typeface="+mj-lt"/>
              </a:rPr>
              <a:t>Flash is lowish-energy to read, but very high energy to write</a:t>
            </a:r>
          </a:p>
          <a:p>
            <a:pPr lvl="1"/>
            <a:endParaRPr lang="en-US" dirty="0">
              <a:latin typeface="+mj-lt"/>
            </a:endParaRPr>
          </a:p>
          <a:p>
            <a:r>
              <a:rPr lang="en-US" dirty="0">
                <a:latin typeface="+mj-lt"/>
              </a:rPr>
              <a:t>Hierarchical structure is not enforced</a:t>
            </a:r>
          </a:p>
          <a:p>
            <a:pPr lvl="1"/>
            <a:r>
              <a:rPr lang="en-US" dirty="0">
                <a:latin typeface="+mj-lt"/>
              </a:rPr>
              <a:t>Same address space for RAM and Flash (very different from traditional)</a:t>
            </a:r>
          </a:p>
          <a:p>
            <a:pPr lvl="1"/>
            <a:r>
              <a:rPr lang="en-US" dirty="0">
                <a:latin typeface="+mj-lt"/>
              </a:rPr>
              <a:t>Run instructions right inside of Flash</a:t>
            </a:r>
          </a:p>
          <a:p>
            <a:pPr lvl="1"/>
            <a:r>
              <a:rPr lang="en-US" dirty="0">
                <a:latin typeface="+mj-lt"/>
              </a:rPr>
              <a:t>Keep variables in RAM (or const variables in Flash)</a:t>
            </a:r>
          </a:p>
        </p:txBody>
      </p:sp>
      <p:sp>
        <p:nvSpPr>
          <p:cNvPr id="4" name="Slide Number Placeholder 3">
            <a:extLst>
              <a:ext uri="{FF2B5EF4-FFF2-40B4-BE49-F238E27FC236}">
                <a16:creationId xmlns:a16="http://schemas.microsoft.com/office/drawing/2014/main" id="{D43273D0-F787-9511-8606-3127FADA8D73}"/>
              </a:ext>
            </a:extLst>
          </p:cNvPr>
          <p:cNvSpPr>
            <a:spLocks noGrp="1"/>
          </p:cNvSpPr>
          <p:nvPr>
            <p:ph type="sldNum" sz="quarter" idx="12"/>
          </p:nvPr>
        </p:nvSpPr>
        <p:spPr/>
        <p:txBody>
          <a:bodyPr/>
          <a:lstStyle/>
          <a:p>
            <a:fld id="{0778C724-3839-4D76-A707-B4C23905D055}" type="slidenum">
              <a:rPr lang="en-US" smtClean="0"/>
              <a:t>54</a:t>
            </a:fld>
            <a:endParaRPr lang="en-US"/>
          </a:p>
        </p:txBody>
      </p:sp>
    </p:spTree>
    <p:extLst>
      <p:ext uri="{BB962C8B-B14F-4D97-AF65-F5344CB8AC3E}">
        <p14:creationId xmlns:p14="http://schemas.microsoft.com/office/powerpoint/2010/main" val="35103775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7347EB-DF21-80C0-869B-3B0C3B35619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95AF73D-D612-3449-A393-1820E262ACDF}"/>
              </a:ext>
            </a:extLst>
          </p:cNvPr>
          <p:cNvSpPr>
            <a:spLocks noGrp="1"/>
          </p:cNvSpPr>
          <p:nvPr>
            <p:ph type="title"/>
          </p:nvPr>
        </p:nvSpPr>
        <p:spPr>
          <a:xfrm>
            <a:off x="731556" y="288776"/>
            <a:ext cx="10789884" cy="1143000"/>
          </a:xfrm>
        </p:spPr>
        <p:txBody>
          <a:bodyPr>
            <a:noAutofit/>
          </a:bodyPr>
          <a:lstStyle/>
          <a:p>
            <a:r>
              <a:rPr lang="en-US" dirty="0">
                <a:latin typeface="+mn-lt"/>
              </a:rPr>
              <a:t>How do you select microcontrollers?</a:t>
            </a:r>
          </a:p>
        </p:txBody>
      </p:sp>
      <p:sp>
        <p:nvSpPr>
          <p:cNvPr id="4" name="Content Placeholder 3">
            <a:extLst>
              <a:ext uri="{FF2B5EF4-FFF2-40B4-BE49-F238E27FC236}">
                <a16:creationId xmlns:a16="http://schemas.microsoft.com/office/drawing/2014/main" id="{CA1F8F56-7EBE-8A57-9BD5-D2FE9FE5382F}"/>
              </a:ext>
            </a:extLst>
          </p:cNvPr>
          <p:cNvSpPr>
            <a:spLocks noGrp="1"/>
          </p:cNvSpPr>
          <p:nvPr>
            <p:ph idx="1"/>
          </p:nvPr>
        </p:nvSpPr>
        <p:spPr>
          <a:xfrm>
            <a:off x="792552" y="1570322"/>
            <a:ext cx="10728888" cy="4400988"/>
          </a:xfrm>
        </p:spPr>
        <p:txBody>
          <a:bodyPr>
            <a:normAutofit/>
          </a:bodyPr>
          <a:lstStyle/>
          <a:p>
            <a:pPr>
              <a:lnSpc>
                <a:spcPct val="140000"/>
              </a:lnSpc>
            </a:pPr>
            <a:r>
              <a:rPr lang="en-US" dirty="0">
                <a:latin typeface="+mj-lt"/>
              </a:rPr>
              <a:t>Some of the metrics to be considered in making a selection:</a:t>
            </a:r>
          </a:p>
          <a:p>
            <a:pPr lvl="1">
              <a:lnSpc>
                <a:spcPct val="140000"/>
              </a:lnSpc>
            </a:pPr>
            <a:r>
              <a:rPr lang="en-US" dirty="0">
                <a:latin typeface="+mj-lt"/>
              </a:rPr>
              <a:t>Power consumption</a:t>
            </a:r>
          </a:p>
          <a:p>
            <a:pPr lvl="1">
              <a:lnSpc>
                <a:spcPct val="140000"/>
              </a:lnSpc>
            </a:pPr>
            <a:r>
              <a:rPr lang="en-US" dirty="0">
                <a:latin typeface="+mj-lt"/>
              </a:rPr>
              <a:t>Clock frequency</a:t>
            </a:r>
          </a:p>
          <a:p>
            <a:pPr lvl="1">
              <a:lnSpc>
                <a:spcPct val="140000"/>
              </a:lnSpc>
            </a:pPr>
            <a:r>
              <a:rPr lang="en-US" dirty="0">
                <a:latin typeface="+mj-lt"/>
              </a:rPr>
              <a:t>IO pins</a:t>
            </a:r>
          </a:p>
          <a:p>
            <a:pPr lvl="1">
              <a:lnSpc>
                <a:spcPct val="140000"/>
              </a:lnSpc>
            </a:pPr>
            <a:r>
              <a:rPr lang="en-US" dirty="0">
                <a:latin typeface="+mj-lt"/>
              </a:rPr>
              <a:t>Memory</a:t>
            </a:r>
          </a:p>
          <a:p>
            <a:pPr lvl="1">
              <a:lnSpc>
                <a:spcPct val="140000"/>
              </a:lnSpc>
            </a:pPr>
            <a:r>
              <a:rPr lang="en-US" dirty="0">
                <a:latin typeface="+mj-lt"/>
              </a:rPr>
              <a:t>Internal functions</a:t>
            </a:r>
          </a:p>
          <a:p>
            <a:pPr lvl="1">
              <a:lnSpc>
                <a:spcPct val="140000"/>
              </a:lnSpc>
            </a:pPr>
            <a:r>
              <a:rPr lang="en-US" dirty="0">
                <a:latin typeface="+mj-lt"/>
              </a:rPr>
              <a:t>Others? What else?</a:t>
            </a:r>
          </a:p>
          <a:p>
            <a:pPr>
              <a:lnSpc>
                <a:spcPct val="140000"/>
              </a:lnSpc>
            </a:pPr>
            <a:endParaRPr lang="en-US" dirty="0"/>
          </a:p>
          <a:p>
            <a:pPr>
              <a:lnSpc>
                <a:spcPct val="140000"/>
              </a:lnSpc>
            </a:pPr>
            <a:endParaRPr lang="en-US" dirty="0"/>
          </a:p>
          <a:p>
            <a:pPr lvl="1">
              <a:lnSpc>
                <a:spcPct val="140000"/>
              </a:lnSpc>
            </a:pPr>
            <a:endParaRPr lang="en-US" dirty="0"/>
          </a:p>
        </p:txBody>
      </p:sp>
    </p:spTree>
    <p:extLst>
      <p:ext uri="{BB962C8B-B14F-4D97-AF65-F5344CB8AC3E}">
        <p14:creationId xmlns:p14="http://schemas.microsoft.com/office/powerpoint/2010/main" val="94125022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13DB6A-8AC0-FE69-3524-AEA997B88A4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A8C3F78-2A8A-013F-009E-67985320B639}"/>
              </a:ext>
            </a:extLst>
          </p:cNvPr>
          <p:cNvSpPr>
            <a:spLocks noGrp="1"/>
          </p:cNvSpPr>
          <p:nvPr>
            <p:ph type="title"/>
          </p:nvPr>
        </p:nvSpPr>
        <p:spPr>
          <a:xfrm>
            <a:off x="838199" y="365125"/>
            <a:ext cx="11027735" cy="1325563"/>
          </a:xfrm>
        </p:spPr>
        <p:txBody>
          <a:bodyPr>
            <a:normAutofit/>
          </a:bodyPr>
          <a:lstStyle/>
          <a:p>
            <a:r>
              <a:rPr lang="en-US" sz="4000" dirty="0">
                <a:latin typeface="+mn-lt"/>
              </a:rPr>
              <a:t>Processor design choices for embedded application</a:t>
            </a:r>
          </a:p>
        </p:txBody>
      </p:sp>
      <p:sp>
        <p:nvSpPr>
          <p:cNvPr id="3" name="Content Placeholder 2">
            <a:extLst>
              <a:ext uri="{FF2B5EF4-FFF2-40B4-BE49-F238E27FC236}">
                <a16:creationId xmlns:a16="http://schemas.microsoft.com/office/drawing/2014/main" id="{61F4C0C3-0336-21C6-68FC-BECDEAAECE38}"/>
              </a:ext>
            </a:extLst>
          </p:cNvPr>
          <p:cNvSpPr>
            <a:spLocks noGrp="1"/>
          </p:cNvSpPr>
          <p:nvPr>
            <p:ph idx="1"/>
          </p:nvPr>
        </p:nvSpPr>
        <p:spPr/>
        <p:txBody>
          <a:bodyPr>
            <a:normAutofit fontScale="92500" lnSpcReduction="20000"/>
          </a:bodyPr>
          <a:lstStyle/>
          <a:p>
            <a:r>
              <a:rPr lang="en-US" dirty="0">
                <a:latin typeface="+mj-lt"/>
              </a:rPr>
              <a:t>How many bits is the architecture?</a:t>
            </a:r>
          </a:p>
          <a:p>
            <a:pPr lvl="1"/>
            <a:r>
              <a:rPr lang="en-US" dirty="0">
                <a:latin typeface="+mj-lt"/>
              </a:rPr>
              <a:t>8-bit and 16-bit not uncommon</a:t>
            </a:r>
          </a:p>
          <a:p>
            <a:pPr lvl="1"/>
            <a:r>
              <a:rPr lang="en-US" dirty="0">
                <a:latin typeface="+mj-lt"/>
              </a:rPr>
              <a:t>64-bit is very rare (who has that much memory?)</a:t>
            </a:r>
          </a:p>
          <a:p>
            <a:pPr lvl="2"/>
            <a:endParaRPr lang="en-US" dirty="0">
              <a:latin typeface="+mj-lt"/>
            </a:endParaRPr>
          </a:p>
          <a:p>
            <a:r>
              <a:rPr lang="en-US" dirty="0">
                <a:latin typeface="+mj-lt"/>
              </a:rPr>
              <a:t>What instructions are supported?</a:t>
            </a:r>
          </a:p>
          <a:p>
            <a:pPr lvl="1"/>
            <a:r>
              <a:rPr lang="en-US" dirty="0">
                <a:latin typeface="+mj-lt"/>
              </a:rPr>
              <a:t>Normal stuff yes</a:t>
            </a:r>
          </a:p>
          <a:p>
            <a:pPr lvl="1"/>
            <a:r>
              <a:rPr lang="en-US" dirty="0">
                <a:latin typeface="+mj-lt"/>
              </a:rPr>
              <a:t>What about single-cycle multiply?</a:t>
            </a:r>
          </a:p>
          <a:p>
            <a:pPr lvl="1"/>
            <a:r>
              <a:rPr lang="en-US" dirty="0">
                <a:latin typeface="+mj-lt"/>
              </a:rPr>
              <a:t>What about floating-point operations?</a:t>
            </a:r>
          </a:p>
          <a:p>
            <a:pPr lvl="1"/>
            <a:r>
              <a:rPr lang="en-US" dirty="0">
                <a:latin typeface="+mj-lt"/>
              </a:rPr>
              <a:t>Vector instructions?</a:t>
            </a:r>
          </a:p>
          <a:p>
            <a:endParaRPr lang="en-US" dirty="0">
              <a:latin typeface="+mj-lt"/>
            </a:endParaRPr>
          </a:p>
          <a:p>
            <a:r>
              <a:rPr lang="en-US" dirty="0">
                <a:latin typeface="+mj-lt"/>
              </a:rPr>
              <a:t>How fast does it run?</a:t>
            </a:r>
          </a:p>
          <a:p>
            <a:pPr lvl="1"/>
            <a:r>
              <a:rPr lang="en-US" dirty="0">
                <a:latin typeface="+mj-lt"/>
              </a:rPr>
              <a:t>1-100 MHz is common on modern systems (faster is more energy cost)</a:t>
            </a:r>
          </a:p>
          <a:p>
            <a:pPr lvl="1"/>
            <a:r>
              <a:rPr lang="en-US" dirty="0">
                <a:latin typeface="+mj-lt"/>
              </a:rPr>
              <a:t>Occasionally MUCH slower (think 32 </a:t>
            </a:r>
            <a:r>
              <a:rPr lang="en-US" dirty="0" err="1">
                <a:latin typeface="+mj-lt"/>
              </a:rPr>
              <a:t>KHz</a:t>
            </a:r>
            <a:r>
              <a:rPr lang="en-US" dirty="0">
                <a:latin typeface="+mj-lt"/>
              </a:rPr>
              <a:t>)</a:t>
            </a:r>
          </a:p>
        </p:txBody>
      </p:sp>
      <p:sp>
        <p:nvSpPr>
          <p:cNvPr id="4" name="Slide Number Placeholder 3">
            <a:extLst>
              <a:ext uri="{FF2B5EF4-FFF2-40B4-BE49-F238E27FC236}">
                <a16:creationId xmlns:a16="http://schemas.microsoft.com/office/drawing/2014/main" id="{D89E1838-FDC2-2715-7088-D3E1D227673A}"/>
              </a:ext>
            </a:extLst>
          </p:cNvPr>
          <p:cNvSpPr>
            <a:spLocks noGrp="1"/>
          </p:cNvSpPr>
          <p:nvPr>
            <p:ph type="sldNum" sz="quarter" idx="12"/>
          </p:nvPr>
        </p:nvSpPr>
        <p:spPr/>
        <p:txBody>
          <a:bodyPr/>
          <a:lstStyle/>
          <a:p>
            <a:fld id="{0778C724-3839-4D76-A707-B4C23905D055}" type="slidenum">
              <a:rPr lang="en-US" smtClean="0"/>
              <a:t>56</a:t>
            </a:fld>
            <a:endParaRPr lang="en-US"/>
          </a:p>
        </p:txBody>
      </p:sp>
    </p:spTree>
    <p:extLst>
      <p:ext uri="{BB962C8B-B14F-4D97-AF65-F5344CB8AC3E}">
        <p14:creationId xmlns:p14="http://schemas.microsoft.com/office/powerpoint/2010/main" val="7779348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A26D7C-ECA8-339E-3D02-012DC8D8C59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38E0A10-4ECB-1931-3E43-AADBC38133FE}"/>
              </a:ext>
            </a:extLst>
          </p:cNvPr>
          <p:cNvSpPr>
            <a:spLocks noGrp="1"/>
          </p:cNvSpPr>
          <p:nvPr>
            <p:ph type="title"/>
          </p:nvPr>
        </p:nvSpPr>
        <p:spPr/>
        <p:txBody>
          <a:bodyPr/>
          <a:lstStyle/>
          <a:p>
            <a:r>
              <a:rPr lang="en-US" dirty="0">
                <a:latin typeface="+mn-lt"/>
              </a:rPr>
              <a:t>Hardware Platform: CC2650 </a:t>
            </a:r>
            <a:r>
              <a:rPr lang="en-US" dirty="0" err="1">
                <a:latin typeface="+mn-lt"/>
              </a:rPr>
              <a:t>SensorTag</a:t>
            </a:r>
            <a:endParaRPr lang="en-SG" dirty="0">
              <a:latin typeface="+mn-lt"/>
            </a:endParaRPr>
          </a:p>
        </p:txBody>
      </p:sp>
      <p:sp>
        <p:nvSpPr>
          <p:cNvPr id="3" name="Content Placeholder 2">
            <a:extLst>
              <a:ext uri="{FF2B5EF4-FFF2-40B4-BE49-F238E27FC236}">
                <a16:creationId xmlns:a16="http://schemas.microsoft.com/office/drawing/2014/main" id="{7EC6E3A9-6E8B-6F06-C51B-821039BE86E2}"/>
              </a:ext>
            </a:extLst>
          </p:cNvPr>
          <p:cNvSpPr>
            <a:spLocks noGrp="1"/>
          </p:cNvSpPr>
          <p:nvPr>
            <p:ph idx="1"/>
          </p:nvPr>
        </p:nvSpPr>
        <p:spPr>
          <a:xfrm>
            <a:off x="927177" y="1690688"/>
            <a:ext cx="10768953" cy="4033520"/>
          </a:xfrm>
        </p:spPr>
        <p:txBody>
          <a:bodyPr>
            <a:normAutofit/>
          </a:bodyPr>
          <a:lstStyle/>
          <a:p>
            <a:r>
              <a:rPr lang="en-SG" b="1" dirty="0">
                <a:latin typeface="+mj-lt"/>
              </a:rPr>
              <a:t>Processor: </a:t>
            </a:r>
            <a:r>
              <a:rPr lang="en-SG" dirty="0">
                <a:latin typeface="+mj-lt"/>
              </a:rPr>
              <a:t>ARM Cortex M3 32-bit processor, up to 48-MHz clock speed</a:t>
            </a:r>
          </a:p>
          <a:p>
            <a:r>
              <a:rPr lang="en-SG" b="1" dirty="0">
                <a:latin typeface="+mj-lt"/>
              </a:rPr>
              <a:t>Memory: </a:t>
            </a:r>
            <a:r>
              <a:rPr lang="en-SG" dirty="0">
                <a:latin typeface="+mj-lt"/>
              </a:rPr>
              <a:t>8KB of SRAM for Cache, 20KB of SRAM, 128KB of In-System Programmable Flash</a:t>
            </a:r>
          </a:p>
          <a:p>
            <a:r>
              <a:rPr lang="en-SG" b="1" dirty="0">
                <a:latin typeface="+mj-lt"/>
              </a:rPr>
              <a:t>Network: </a:t>
            </a:r>
            <a:r>
              <a:rPr lang="en-SG" dirty="0">
                <a:latin typeface="+mj-lt"/>
              </a:rPr>
              <a:t>6LoWPAN, Bluetooth Low energy, RF4CE, ZigBee   </a:t>
            </a:r>
          </a:p>
          <a:p>
            <a:r>
              <a:rPr lang="en-SG" dirty="0">
                <a:latin typeface="+mj-lt"/>
              </a:rPr>
              <a:t>10 sensors including support for light, digital microphone, magnetic sensor, humidity, pressure, accelerometer, gyroscope, magnetometer, object temperature, and ambient temperature</a:t>
            </a:r>
          </a:p>
        </p:txBody>
      </p:sp>
      <p:sp>
        <p:nvSpPr>
          <p:cNvPr id="4" name="Slide Number Placeholder 3">
            <a:extLst>
              <a:ext uri="{FF2B5EF4-FFF2-40B4-BE49-F238E27FC236}">
                <a16:creationId xmlns:a16="http://schemas.microsoft.com/office/drawing/2014/main" id="{57830D51-5867-1A0A-A240-68EAFDE3CA3F}"/>
              </a:ext>
            </a:extLst>
          </p:cNvPr>
          <p:cNvSpPr>
            <a:spLocks noGrp="1"/>
          </p:cNvSpPr>
          <p:nvPr>
            <p:ph type="sldNum" sz="quarter" idx="12"/>
          </p:nvPr>
        </p:nvSpPr>
        <p:spPr/>
        <p:txBody>
          <a:bodyPr/>
          <a:lstStyle/>
          <a:p>
            <a:fld id="{5C6FAEEE-D619-4E65-A0EF-E650D0B3166A}" type="slidenum">
              <a:rPr lang="en-US" smtClean="0"/>
              <a:t>57</a:t>
            </a:fld>
            <a:endParaRPr lang="en-US"/>
          </a:p>
        </p:txBody>
      </p:sp>
    </p:spTree>
    <p:extLst>
      <p:ext uri="{BB962C8B-B14F-4D97-AF65-F5344CB8AC3E}">
        <p14:creationId xmlns:p14="http://schemas.microsoft.com/office/powerpoint/2010/main" val="54688654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1632F2-1330-6221-8AF1-9CB3D7D5DBE6}"/>
            </a:ext>
          </a:extLst>
        </p:cNvPr>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860ABDA2-C0A5-21CC-ED81-B4D639DE2CE3}"/>
              </a:ext>
            </a:extLst>
          </p:cNvPr>
          <p:cNvPicPr>
            <a:picLocks noGrp="1" noChangeAspect="1"/>
          </p:cNvPicPr>
          <p:nvPr>
            <p:ph idx="1"/>
          </p:nvPr>
        </p:nvPicPr>
        <p:blipFill>
          <a:blip r:embed="rId2"/>
          <a:stretch>
            <a:fillRect/>
          </a:stretch>
        </p:blipFill>
        <p:spPr>
          <a:xfrm>
            <a:off x="3525050" y="276776"/>
            <a:ext cx="5141899" cy="5894022"/>
          </a:xfrm>
          <a:prstGeom prst="rect">
            <a:avLst/>
          </a:prstGeom>
        </p:spPr>
      </p:pic>
      <p:sp>
        <p:nvSpPr>
          <p:cNvPr id="4" name="Slide Number Placeholder 3">
            <a:extLst>
              <a:ext uri="{FF2B5EF4-FFF2-40B4-BE49-F238E27FC236}">
                <a16:creationId xmlns:a16="http://schemas.microsoft.com/office/drawing/2014/main" id="{61834DB2-F63B-E2FA-F5B2-391BDF9E9983}"/>
              </a:ext>
            </a:extLst>
          </p:cNvPr>
          <p:cNvSpPr>
            <a:spLocks noGrp="1"/>
          </p:cNvSpPr>
          <p:nvPr>
            <p:ph type="sldNum" sz="quarter" idx="12"/>
          </p:nvPr>
        </p:nvSpPr>
        <p:spPr/>
        <p:txBody>
          <a:bodyPr/>
          <a:lstStyle/>
          <a:p>
            <a:fld id="{5C6FAEEE-D619-4E65-A0EF-E650D0B3166A}" type="slidenum">
              <a:rPr lang="en-US" smtClean="0"/>
              <a:t>58</a:t>
            </a:fld>
            <a:endParaRPr lang="en-US"/>
          </a:p>
        </p:txBody>
      </p:sp>
    </p:spTree>
    <p:extLst>
      <p:ext uri="{BB962C8B-B14F-4D97-AF65-F5344CB8AC3E}">
        <p14:creationId xmlns:p14="http://schemas.microsoft.com/office/powerpoint/2010/main" val="103981577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9F7A57-A26D-0303-B20E-F249D6FD20A0}"/>
            </a:ext>
          </a:extLst>
        </p:cNvPr>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D645DB7C-FE67-1174-6F9F-F4B9F2A3E7D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02657" y="1368796"/>
            <a:ext cx="11619255" cy="4257102"/>
          </a:xfrm>
        </p:spPr>
      </p:pic>
      <p:sp>
        <p:nvSpPr>
          <p:cNvPr id="4" name="Slide Number Placeholder 3">
            <a:extLst>
              <a:ext uri="{FF2B5EF4-FFF2-40B4-BE49-F238E27FC236}">
                <a16:creationId xmlns:a16="http://schemas.microsoft.com/office/drawing/2014/main" id="{0407093C-DC61-B254-5BDA-E5AA897BF40D}"/>
              </a:ext>
            </a:extLst>
          </p:cNvPr>
          <p:cNvSpPr>
            <a:spLocks noGrp="1"/>
          </p:cNvSpPr>
          <p:nvPr>
            <p:ph type="sldNum" sz="quarter" idx="12"/>
          </p:nvPr>
        </p:nvSpPr>
        <p:spPr/>
        <p:txBody>
          <a:bodyPr/>
          <a:lstStyle/>
          <a:p>
            <a:fld id="{5C6FAEEE-D619-4E65-A0EF-E650D0B3166A}" type="slidenum">
              <a:rPr lang="en-US" smtClean="0"/>
              <a:t>59</a:t>
            </a:fld>
            <a:endParaRPr lang="en-US"/>
          </a:p>
        </p:txBody>
      </p:sp>
    </p:spTree>
    <p:extLst>
      <p:ext uri="{BB962C8B-B14F-4D97-AF65-F5344CB8AC3E}">
        <p14:creationId xmlns:p14="http://schemas.microsoft.com/office/powerpoint/2010/main" val="9432413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4CF030-8B78-1047-EB8D-4BEA981EE77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BD838BD-A2C0-FB00-148C-37D476D36031}"/>
              </a:ext>
            </a:extLst>
          </p:cNvPr>
          <p:cNvSpPr>
            <a:spLocks noGrp="1"/>
          </p:cNvSpPr>
          <p:nvPr>
            <p:ph type="title"/>
          </p:nvPr>
        </p:nvSpPr>
        <p:spPr>
          <a:xfrm>
            <a:off x="700322" y="352651"/>
            <a:ext cx="10837295" cy="913090"/>
          </a:xfrm>
        </p:spPr>
        <p:txBody>
          <a:bodyPr anchor="b">
            <a:normAutofit/>
          </a:bodyPr>
          <a:lstStyle/>
          <a:p>
            <a:r>
              <a:rPr lang="en-US" sz="4000" dirty="0">
                <a:latin typeface="+mn-lt"/>
              </a:rPr>
              <a:t>Assignment 1 and 2</a:t>
            </a:r>
          </a:p>
        </p:txBody>
      </p:sp>
      <p:sp>
        <p:nvSpPr>
          <p:cNvPr id="3" name="Content Placeholder 2">
            <a:extLst>
              <a:ext uri="{FF2B5EF4-FFF2-40B4-BE49-F238E27FC236}">
                <a16:creationId xmlns:a16="http://schemas.microsoft.com/office/drawing/2014/main" id="{EE805F06-35AA-A429-2BB4-3B163569B0CB}"/>
              </a:ext>
            </a:extLst>
          </p:cNvPr>
          <p:cNvSpPr>
            <a:spLocks noGrp="1"/>
          </p:cNvSpPr>
          <p:nvPr>
            <p:ph idx="1"/>
          </p:nvPr>
        </p:nvSpPr>
        <p:spPr>
          <a:xfrm>
            <a:off x="700322" y="1701803"/>
            <a:ext cx="10155446" cy="3889529"/>
          </a:xfrm>
        </p:spPr>
        <p:txBody>
          <a:bodyPr>
            <a:normAutofit/>
          </a:bodyPr>
          <a:lstStyle/>
          <a:p>
            <a:pPr algn="just"/>
            <a:r>
              <a:rPr lang="en-US" dirty="0">
                <a:latin typeface="+mj-lt"/>
              </a:rPr>
              <a:t>Assignment 1: Some groups have already demonstrated! Kudos!</a:t>
            </a:r>
          </a:p>
          <a:p>
            <a:pPr lvl="1" algn="just"/>
            <a:r>
              <a:rPr lang="en-US" dirty="0">
                <a:latin typeface="+mj-lt"/>
              </a:rPr>
              <a:t>Any issues with sensor tag?</a:t>
            </a:r>
          </a:p>
          <a:p>
            <a:pPr lvl="1" algn="just"/>
            <a:r>
              <a:rPr lang="en-US" b="1" dirty="0">
                <a:latin typeface="+mj-lt"/>
              </a:rPr>
              <a:t>Deadline: </a:t>
            </a:r>
            <a:r>
              <a:rPr lang="en-US" dirty="0">
                <a:latin typeface="+mj-lt"/>
              </a:rPr>
              <a:t>Tutorial session 4 and 5.</a:t>
            </a:r>
          </a:p>
          <a:p>
            <a:pPr algn="just"/>
            <a:r>
              <a:rPr lang="en-US" dirty="0">
                <a:latin typeface="+mj-lt"/>
              </a:rPr>
              <a:t>Assignment 1: Print the name of group members</a:t>
            </a:r>
          </a:p>
          <a:p>
            <a:pPr algn="just"/>
            <a:r>
              <a:rPr lang="en-US" dirty="0">
                <a:latin typeface="+mj-lt"/>
              </a:rPr>
              <a:t>Any group member can demonstrate during the tutorial session</a:t>
            </a:r>
          </a:p>
          <a:p>
            <a:pPr algn="just"/>
            <a:r>
              <a:rPr lang="en-US" dirty="0">
                <a:latin typeface="+mj-lt"/>
              </a:rPr>
              <a:t>Assignment 2: Release details over the weekend</a:t>
            </a:r>
          </a:p>
          <a:p>
            <a:pPr lvl="1" algn="just"/>
            <a:r>
              <a:rPr lang="en-US" b="1" u="sng" dirty="0">
                <a:latin typeface="+mj-lt"/>
              </a:rPr>
              <a:t>Deadline: </a:t>
            </a:r>
            <a:r>
              <a:rPr lang="en-US" b="1" dirty="0">
                <a:latin typeface="+mj-lt"/>
              </a:rPr>
              <a:t>mid of march</a:t>
            </a:r>
          </a:p>
          <a:p>
            <a:pPr lvl="1" algn="just"/>
            <a:r>
              <a:rPr lang="en-US" b="1" dirty="0">
                <a:latin typeface="+mj-lt"/>
              </a:rPr>
              <a:t>Statement of work for group members</a:t>
            </a:r>
            <a:endParaRPr lang="en-US" dirty="0">
              <a:latin typeface="+mj-lt"/>
            </a:endParaRPr>
          </a:p>
          <a:p>
            <a:pPr marL="0" indent="0">
              <a:buNone/>
            </a:pPr>
            <a:endParaRPr lang="en-SG" sz="1700" dirty="0"/>
          </a:p>
          <a:p>
            <a:pPr marL="0" indent="0">
              <a:buNone/>
            </a:pPr>
            <a:endParaRPr lang="en-SG" sz="1700" dirty="0">
              <a:latin typeface="+mj-lt"/>
            </a:endParaRPr>
          </a:p>
          <a:p>
            <a:pPr>
              <a:buFont typeface="Arial" panose="020B0604020202020204" pitchFamily="34" charset="0"/>
              <a:buChar char="•"/>
            </a:pPr>
            <a:endParaRPr lang="en-SG" sz="1700" dirty="0">
              <a:latin typeface="+mj-lt"/>
            </a:endParaRPr>
          </a:p>
          <a:p>
            <a:pPr marL="0" indent="0">
              <a:buNone/>
            </a:pPr>
            <a:endParaRPr lang="en-US" sz="1700" dirty="0">
              <a:latin typeface="+mj-lt"/>
            </a:endParaRPr>
          </a:p>
        </p:txBody>
      </p:sp>
      <p:sp>
        <p:nvSpPr>
          <p:cNvPr id="5" name="Footer Placeholder 4">
            <a:extLst>
              <a:ext uri="{FF2B5EF4-FFF2-40B4-BE49-F238E27FC236}">
                <a16:creationId xmlns:a16="http://schemas.microsoft.com/office/drawing/2014/main" id="{258FDCF4-EC81-734F-0019-748FAF2DDB4B}"/>
              </a:ext>
            </a:extLst>
          </p:cNvPr>
          <p:cNvSpPr>
            <a:spLocks noGrp="1"/>
          </p:cNvSpPr>
          <p:nvPr>
            <p:ph type="ftr" sz="quarter" idx="11"/>
          </p:nvPr>
        </p:nvSpPr>
        <p:spPr>
          <a:xfrm>
            <a:off x="4038600" y="6356350"/>
            <a:ext cx="4114800" cy="365125"/>
          </a:xfrm>
        </p:spPr>
        <p:txBody>
          <a:bodyPr>
            <a:normAutofit/>
          </a:bodyPr>
          <a:lstStyle/>
          <a:p>
            <a:pPr>
              <a:spcAft>
                <a:spcPts val="600"/>
              </a:spcAft>
            </a:pPr>
            <a:r>
              <a:rPr lang="sv-SE" dirty="0" err="1"/>
              <a:t>ambujv@nus.edu.sg</a:t>
            </a:r>
            <a:endParaRPr lang="sv-SE" dirty="0"/>
          </a:p>
        </p:txBody>
      </p:sp>
    </p:spTree>
    <p:extLst>
      <p:ext uri="{BB962C8B-B14F-4D97-AF65-F5344CB8AC3E}">
        <p14:creationId xmlns:p14="http://schemas.microsoft.com/office/powerpoint/2010/main" val="74502022"/>
      </p:ext>
    </p:extLst>
  </p:cSld>
  <p:clrMapOvr>
    <a:masterClrMapping/>
  </p:clrMapOvr>
  <mc:AlternateContent xmlns:mc="http://schemas.openxmlformats.org/markup-compatibility/2006">
    <mc:Choice xmlns:p14="http://schemas.microsoft.com/office/powerpoint/2010/main" Requires="p14">
      <p:transition spd="slow" p14:dur="2000" advTm="61976"/>
    </mc:Choice>
    <mc:Fallback>
      <p:transition spd="slow" advTm="61976"/>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30FCE1-7D14-0204-D6D0-88B9FF267FC8}"/>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80A12DF-6DB9-5C13-99CD-D5F195428BF8}"/>
              </a:ext>
            </a:extLst>
          </p:cNvPr>
          <p:cNvSpPr>
            <a:spLocks noGrp="1"/>
          </p:cNvSpPr>
          <p:nvPr>
            <p:ph type="sldNum" sz="quarter" idx="12"/>
          </p:nvPr>
        </p:nvSpPr>
        <p:spPr/>
        <p:txBody>
          <a:bodyPr/>
          <a:lstStyle/>
          <a:p>
            <a:fld id="{5C6FAEEE-D619-4E65-A0EF-E650D0B3166A}" type="slidenum">
              <a:rPr lang="en-US" smtClean="0"/>
              <a:t>60</a:t>
            </a:fld>
            <a:endParaRPr lang="en-US"/>
          </a:p>
        </p:txBody>
      </p:sp>
      <p:pic>
        <p:nvPicPr>
          <p:cNvPr id="5" name="Picture 4">
            <a:extLst>
              <a:ext uri="{FF2B5EF4-FFF2-40B4-BE49-F238E27FC236}">
                <a16:creationId xmlns:a16="http://schemas.microsoft.com/office/drawing/2014/main" id="{A0F62D9D-3C2B-3B67-2D68-F2B0567AB7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85557"/>
            <a:ext cx="12200913" cy="4525963"/>
          </a:xfrm>
          <a:prstGeom prst="rect">
            <a:avLst/>
          </a:prstGeom>
        </p:spPr>
      </p:pic>
    </p:spTree>
    <p:extLst>
      <p:ext uri="{BB962C8B-B14F-4D97-AF65-F5344CB8AC3E}">
        <p14:creationId xmlns:p14="http://schemas.microsoft.com/office/powerpoint/2010/main" val="35568811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51F642-BDC6-DDB6-86D2-E14C8B9D0649}"/>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94EBF56-1082-6C52-FE88-25C5D7C7D718}"/>
              </a:ext>
            </a:extLst>
          </p:cNvPr>
          <p:cNvSpPr>
            <a:spLocks noGrp="1"/>
          </p:cNvSpPr>
          <p:nvPr>
            <p:ph idx="1"/>
          </p:nvPr>
        </p:nvSpPr>
        <p:spPr>
          <a:xfrm>
            <a:off x="838200" y="1864427"/>
            <a:ext cx="11050138" cy="3129145"/>
          </a:xfrm>
        </p:spPr>
        <p:txBody>
          <a:bodyPr>
            <a:normAutofit/>
          </a:bodyPr>
          <a:lstStyle/>
          <a:p>
            <a:r>
              <a:rPr lang="en-US" dirty="0">
                <a:latin typeface="+mj-lt"/>
                <a:sym typeface="Wingdings" pitchFamily="2" charset="2"/>
              </a:rPr>
              <a:t>Let us recall what was covered in the last lecture</a:t>
            </a:r>
          </a:p>
          <a:p>
            <a:r>
              <a:rPr lang="en-US" dirty="0">
                <a:latin typeface="+mj-lt"/>
              </a:rPr>
              <a:t>Basics of Wireless communication</a:t>
            </a:r>
          </a:p>
          <a:p>
            <a:r>
              <a:rPr lang="en-US" dirty="0">
                <a:latin typeface="+mj-lt"/>
              </a:rPr>
              <a:t>Microcontrollers and storage</a:t>
            </a:r>
          </a:p>
          <a:p>
            <a:r>
              <a:rPr lang="en-US" b="1" dirty="0">
                <a:latin typeface="+mj-lt"/>
              </a:rPr>
              <a:t>Contiki operating system</a:t>
            </a:r>
          </a:p>
          <a:p>
            <a:r>
              <a:rPr lang="en-US" dirty="0">
                <a:latin typeface="+mj-lt"/>
              </a:rPr>
              <a:t>Battery lifespan and radio states</a:t>
            </a:r>
          </a:p>
        </p:txBody>
      </p:sp>
      <p:sp>
        <p:nvSpPr>
          <p:cNvPr id="12" name="Slide Number Placeholder 11">
            <a:extLst>
              <a:ext uri="{FF2B5EF4-FFF2-40B4-BE49-F238E27FC236}">
                <a16:creationId xmlns:a16="http://schemas.microsoft.com/office/drawing/2014/main" id="{225F3650-DA2B-7040-CF27-9A30D190C214}"/>
              </a:ext>
            </a:extLst>
          </p:cNvPr>
          <p:cNvSpPr>
            <a:spLocks noGrp="1"/>
          </p:cNvSpPr>
          <p:nvPr>
            <p:ph type="sldNum" sz="quarter" idx="12"/>
          </p:nvPr>
        </p:nvSpPr>
        <p:spPr/>
        <p:txBody>
          <a:bodyPr/>
          <a:lstStyle/>
          <a:p>
            <a:fld id="{687B7451-1438-CB4A-8106-82A64F1C7D7B}" type="slidenum">
              <a:rPr lang="sv-SE" smtClean="0"/>
              <a:t>61</a:t>
            </a:fld>
            <a:endParaRPr lang="sv-SE" dirty="0"/>
          </a:p>
        </p:txBody>
      </p:sp>
      <p:sp>
        <p:nvSpPr>
          <p:cNvPr id="5" name="Title 4">
            <a:extLst>
              <a:ext uri="{FF2B5EF4-FFF2-40B4-BE49-F238E27FC236}">
                <a16:creationId xmlns:a16="http://schemas.microsoft.com/office/drawing/2014/main" id="{7ABA6CEF-9B95-682E-F52E-E2FB31E87144}"/>
              </a:ext>
            </a:extLst>
          </p:cNvPr>
          <p:cNvSpPr>
            <a:spLocks noGrp="1"/>
          </p:cNvSpPr>
          <p:nvPr>
            <p:ph type="title"/>
          </p:nvPr>
        </p:nvSpPr>
        <p:spPr/>
        <p:txBody>
          <a:bodyPr>
            <a:normAutofit/>
          </a:bodyPr>
          <a:lstStyle/>
          <a:p>
            <a:r>
              <a:rPr lang="en-GB" sz="4000" dirty="0">
                <a:latin typeface="+mn-lt"/>
              </a:rPr>
              <a:t>Roadmap of the lecture today</a:t>
            </a:r>
            <a:endParaRPr lang="en-SE" sz="4000" dirty="0">
              <a:latin typeface="+mn-lt"/>
            </a:endParaRPr>
          </a:p>
        </p:txBody>
      </p:sp>
      <p:sp>
        <p:nvSpPr>
          <p:cNvPr id="2" name="Footer Placeholder 1">
            <a:extLst>
              <a:ext uri="{FF2B5EF4-FFF2-40B4-BE49-F238E27FC236}">
                <a16:creationId xmlns:a16="http://schemas.microsoft.com/office/drawing/2014/main" id="{70FD70F7-8BCC-079E-AEAE-50703A8F5527}"/>
              </a:ext>
            </a:extLst>
          </p:cNvPr>
          <p:cNvSpPr>
            <a:spLocks noGrp="1"/>
          </p:cNvSpPr>
          <p:nvPr>
            <p:ph type="ftr" sz="quarter" idx="11"/>
          </p:nvPr>
        </p:nvSpPr>
        <p:spPr/>
        <p:txBody>
          <a:bodyPr/>
          <a:lstStyle/>
          <a:p>
            <a:r>
              <a:rPr lang="sv-SE" dirty="0" err="1"/>
              <a:t>ambujv@nus.edu.sg</a:t>
            </a:r>
            <a:endParaRPr lang="sv-SE" dirty="0"/>
          </a:p>
        </p:txBody>
      </p:sp>
    </p:spTree>
    <p:extLst>
      <p:ext uri="{BB962C8B-B14F-4D97-AF65-F5344CB8AC3E}">
        <p14:creationId xmlns:p14="http://schemas.microsoft.com/office/powerpoint/2010/main" val="132960549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B0AA14-ED9B-67C9-406F-69FA159598B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C4F041F-C93E-E3A8-386B-CC7D94A163F9}"/>
              </a:ext>
            </a:extLst>
          </p:cNvPr>
          <p:cNvSpPr>
            <a:spLocks noGrp="1"/>
          </p:cNvSpPr>
          <p:nvPr>
            <p:ph type="title"/>
          </p:nvPr>
        </p:nvSpPr>
        <p:spPr/>
        <p:txBody>
          <a:bodyPr>
            <a:normAutofit/>
          </a:bodyPr>
          <a:lstStyle/>
          <a:p>
            <a:r>
              <a:rPr lang="en-US" sz="4000" dirty="0">
                <a:latin typeface="+mn-lt"/>
              </a:rPr>
              <a:t>Operating system for the embedded platforms </a:t>
            </a:r>
            <a:endParaRPr lang="en-SG" sz="4000" dirty="0">
              <a:latin typeface="+mn-lt"/>
            </a:endParaRPr>
          </a:p>
        </p:txBody>
      </p:sp>
      <p:sp>
        <p:nvSpPr>
          <p:cNvPr id="3" name="Content Placeholder 2">
            <a:extLst>
              <a:ext uri="{FF2B5EF4-FFF2-40B4-BE49-F238E27FC236}">
                <a16:creationId xmlns:a16="http://schemas.microsoft.com/office/drawing/2014/main" id="{B6838E61-2A15-9E86-8487-6E811D910573}"/>
              </a:ext>
            </a:extLst>
          </p:cNvPr>
          <p:cNvSpPr>
            <a:spLocks noGrp="1"/>
          </p:cNvSpPr>
          <p:nvPr>
            <p:ph idx="1"/>
          </p:nvPr>
        </p:nvSpPr>
        <p:spPr>
          <a:xfrm>
            <a:off x="927177" y="1690688"/>
            <a:ext cx="11123796" cy="4519378"/>
          </a:xfrm>
        </p:spPr>
        <p:txBody>
          <a:bodyPr>
            <a:normAutofit/>
          </a:bodyPr>
          <a:lstStyle/>
          <a:p>
            <a:r>
              <a:rPr lang="en-SG" dirty="0">
                <a:latin typeface="+mj-lt"/>
              </a:rPr>
              <a:t>Cannot run Windows or Linux. These operating systems are too resource intensive for constrained platforms like IoT devices</a:t>
            </a:r>
          </a:p>
          <a:p>
            <a:endParaRPr lang="en-SG" dirty="0">
              <a:latin typeface="+mj-lt"/>
            </a:endParaRPr>
          </a:p>
          <a:p>
            <a:r>
              <a:rPr lang="en-SG" dirty="0">
                <a:latin typeface="+mj-lt"/>
              </a:rPr>
              <a:t>Embedded platforms: several operating systems for embedded platforms</a:t>
            </a:r>
          </a:p>
          <a:p>
            <a:pPr lvl="1"/>
            <a:r>
              <a:rPr lang="en-SG" dirty="0">
                <a:latin typeface="+mj-lt"/>
              </a:rPr>
              <a:t>Tiny OS (now almost dead)</a:t>
            </a:r>
          </a:p>
          <a:p>
            <a:pPr lvl="1"/>
            <a:r>
              <a:rPr lang="en-SG" dirty="0">
                <a:latin typeface="+mj-lt"/>
              </a:rPr>
              <a:t>Contiki OS</a:t>
            </a:r>
          </a:p>
          <a:p>
            <a:pPr lvl="1"/>
            <a:r>
              <a:rPr lang="en-SG" dirty="0" err="1">
                <a:latin typeface="+mj-lt"/>
              </a:rPr>
              <a:t>Zerphyr</a:t>
            </a:r>
            <a:r>
              <a:rPr lang="en-SG" dirty="0">
                <a:latin typeface="+mj-lt"/>
              </a:rPr>
              <a:t> OS</a:t>
            </a:r>
          </a:p>
          <a:p>
            <a:endParaRPr lang="en-SG" dirty="0">
              <a:latin typeface="+mj-lt"/>
            </a:endParaRPr>
          </a:p>
          <a:p>
            <a:r>
              <a:rPr lang="en-SG" dirty="0">
                <a:latin typeface="+mj-lt"/>
              </a:rPr>
              <a:t>We will use </a:t>
            </a:r>
            <a:r>
              <a:rPr lang="en-SG" b="1" dirty="0">
                <a:latin typeface="+mj-lt"/>
              </a:rPr>
              <a:t>Contiki OS</a:t>
            </a:r>
            <a:r>
              <a:rPr lang="en-SG" dirty="0">
                <a:latin typeface="+mj-lt"/>
              </a:rPr>
              <a:t> for assignment and projects in this course</a:t>
            </a:r>
          </a:p>
        </p:txBody>
      </p:sp>
      <p:sp>
        <p:nvSpPr>
          <p:cNvPr id="4" name="Slide Number Placeholder 3">
            <a:extLst>
              <a:ext uri="{FF2B5EF4-FFF2-40B4-BE49-F238E27FC236}">
                <a16:creationId xmlns:a16="http://schemas.microsoft.com/office/drawing/2014/main" id="{E64C3FAB-EAE5-A26B-082E-91C738663862}"/>
              </a:ext>
            </a:extLst>
          </p:cNvPr>
          <p:cNvSpPr>
            <a:spLocks noGrp="1"/>
          </p:cNvSpPr>
          <p:nvPr>
            <p:ph type="sldNum" sz="quarter" idx="12"/>
          </p:nvPr>
        </p:nvSpPr>
        <p:spPr/>
        <p:txBody>
          <a:bodyPr/>
          <a:lstStyle/>
          <a:p>
            <a:fld id="{5C6FAEEE-D619-4E65-A0EF-E650D0B3166A}" type="slidenum">
              <a:rPr lang="en-US" smtClean="0"/>
              <a:t>62</a:t>
            </a:fld>
            <a:endParaRPr lang="en-US"/>
          </a:p>
        </p:txBody>
      </p:sp>
    </p:spTree>
    <p:extLst>
      <p:ext uri="{BB962C8B-B14F-4D97-AF65-F5344CB8AC3E}">
        <p14:creationId xmlns:p14="http://schemas.microsoft.com/office/powerpoint/2010/main" val="171377263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C427D8-4777-4BA1-D67C-6FDCCF60398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724B2-DF11-E178-763D-ADE46C48C6F4}"/>
              </a:ext>
            </a:extLst>
          </p:cNvPr>
          <p:cNvSpPr>
            <a:spLocks noGrp="1"/>
          </p:cNvSpPr>
          <p:nvPr>
            <p:ph type="title"/>
          </p:nvPr>
        </p:nvSpPr>
        <p:spPr/>
        <p:txBody>
          <a:bodyPr>
            <a:normAutofit/>
          </a:bodyPr>
          <a:lstStyle/>
          <a:p>
            <a:r>
              <a:rPr lang="en-US" sz="4000" dirty="0">
                <a:latin typeface="+mn-lt"/>
              </a:rPr>
              <a:t>An overview of the Contiki operating system</a:t>
            </a:r>
            <a:endParaRPr lang="en-SG" sz="4000" dirty="0">
              <a:latin typeface="+mn-lt"/>
            </a:endParaRPr>
          </a:p>
        </p:txBody>
      </p:sp>
      <p:sp>
        <p:nvSpPr>
          <p:cNvPr id="3" name="Content Placeholder 2">
            <a:extLst>
              <a:ext uri="{FF2B5EF4-FFF2-40B4-BE49-F238E27FC236}">
                <a16:creationId xmlns:a16="http://schemas.microsoft.com/office/drawing/2014/main" id="{E66F7811-DF82-07CA-13DD-7FEC44E33CBC}"/>
              </a:ext>
            </a:extLst>
          </p:cNvPr>
          <p:cNvSpPr>
            <a:spLocks noGrp="1"/>
          </p:cNvSpPr>
          <p:nvPr>
            <p:ph idx="1"/>
          </p:nvPr>
        </p:nvSpPr>
        <p:spPr>
          <a:xfrm>
            <a:off x="940825" y="1567859"/>
            <a:ext cx="10673420" cy="4519378"/>
          </a:xfrm>
        </p:spPr>
        <p:txBody>
          <a:bodyPr>
            <a:normAutofit/>
          </a:bodyPr>
          <a:lstStyle/>
          <a:p>
            <a:r>
              <a:rPr lang="en-SG" sz="2800" spc="-5" dirty="0">
                <a:latin typeface="+mj-lt"/>
                <a:cs typeface="Tahoma"/>
              </a:rPr>
              <a:t>Memory-efficient: </a:t>
            </a:r>
            <a:r>
              <a:rPr lang="en-SG" sz="2800" dirty="0">
                <a:latin typeface="+mj-lt"/>
                <a:cs typeface="Tahoma"/>
              </a:rPr>
              <a:t>2 </a:t>
            </a:r>
            <a:r>
              <a:rPr lang="en-SG" sz="2800" spc="-5" dirty="0">
                <a:latin typeface="+mj-lt"/>
                <a:cs typeface="Tahoma"/>
              </a:rPr>
              <a:t>kB RAM, </a:t>
            </a:r>
            <a:r>
              <a:rPr lang="en-SG" sz="2800" dirty="0">
                <a:latin typeface="+mj-lt"/>
                <a:cs typeface="Tahoma"/>
              </a:rPr>
              <a:t>40 </a:t>
            </a:r>
            <a:r>
              <a:rPr lang="en-SG" sz="2800" spc="-5" dirty="0">
                <a:latin typeface="+mj-lt"/>
                <a:cs typeface="Tahoma"/>
              </a:rPr>
              <a:t>kB ROM </a:t>
            </a:r>
            <a:r>
              <a:rPr lang="en-SG" sz="2800" spc="-10" dirty="0">
                <a:latin typeface="+mj-lt"/>
                <a:cs typeface="Tahoma"/>
              </a:rPr>
              <a:t>typically,  provides </a:t>
            </a:r>
            <a:r>
              <a:rPr lang="en-SG" sz="2800" spc="-5" dirty="0">
                <a:latin typeface="+mj-lt"/>
                <a:cs typeface="Tahoma"/>
              </a:rPr>
              <a:t>IP support (its uIPv6 stack is IPv6 </a:t>
            </a:r>
            <a:r>
              <a:rPr lang="en-SG" sz="2800" spc="-10" dirty="0">
                <a:latin typeface="+mj-lt"/>
                <a:cs typeface="Tahoma"/>
              </a:rPr>
              <a:t>Ready), </a:t>
            </a:r>
            <a:r>
              <a:rPr lang="en-SG" sz="2800" spc="-5" dirty="0">
                <a:latin typeface="+mj-lt"/>
                <a:cs typeface="Tahoma"/>
              </a:rPr>
              <a:t>supports multi-threading, Protothreads</a:t>
            </a:r>
            <a:endParaRPr lang="en-SG" sz="2800" dirty="0">
              <a:latin typeface="+mj-lt"/>
              <a:cs typeface="Tahoma"/>
            </a:endParaRPr>
          </a:p>
          <a:p>
            <a:r>
              <a:rPr lang="en-SG" sz="2800" spc="-5" dirty="0">
                <a:latin typeface="+mj-lt"/>
                <a:cs typeface="Tahoma"/>
              </a:rPr>
              <a:t>Supports a wide array of embedded platforms </a:t>
            </a:r>
            <a:r>
              <a:rPr lang="en-SG" sz="2800" spc="-10" dirty="0">
                <a:latin typeface="+mj-lt"/>
                <a:cs typeface="Tahoma"/>
              </a:rPr>
              <a:t>(AVR, </a:t>
            </a:r>
            <a:r>
              <a:rPr lang="en-SG" sz="2800" spc="-5" dirty="0">
                <a:latin typeface="+mj-lt"/>
                <a:cs typeface="Tahoma"/>
              </a:rPr>
              <a:t>MSP430, MSB430, ESB, Apple II, C64,  Atari </a:t>
            </a:r>
            <a:r>
              <a:rPr lang="en-SG" sz="2800" spc="-30" dirty="0">
                <a:latin typeface="+mj-lt"/>
                <a:cs typeface="Tahoma"/>
              </a:rPr>
              <a:t>Jaguar, </a:t>
            </a:r>
            <a:r>
              <a:rPr lang="en-SG" sz="2800" spc="-35" dirty="0">
                <a:latin typeface="+mj-lt"/>
                <a:cs typeface="Tahoma"/>
              </a:rPr>
              <a:t>Tandy </a:t>
            </a:r>
            <a:r>
              <a:rPr lang="en-SG" sz="2800" spc="-5" dirty="0" err="1">
                <a:latin typeface="+mj-lt"/>
                <a:cs typeface="Tahoma"/>
              </a:rPr>
              <a:t>CoCo</a:t>
            </a:r>
            <a:r>
              <a:rPr lang="en-SG" sz="2800" spc="-5" dirty="0">
                <a:latin typeface="+mj-lt"/>
                <a:cs typeface="Tahoma"/>
              </a:rPr>
              <a:t>, Casio </a:t>
            </a:r>
            <a:r>
              <a:rPr lang="en-SG" sz="2800" spc="-20" dirty="0" err="1">
                <a:latin typeface="+mj-lt"/>
                <a:cs typeface="Tahoma"/>
              </a:rPr>
              <a:t>PocketViewer</a:t>
            </a:r>
            <a:r>
              <a:rPr lang="en-SG" sz="2800" spc="-20" dirty="0">
                <a:latin typeface="+mj-lt"/>
                <a:cs typeface="Tahoma"/>
              </a:rPr>
              <a:t>, </a:t>
            </a:r>
            <a:r>
              <a:rPr lang="en-SG" sz="2800" spc="-5" dirty="0">
                <a:latin typeface="+mj-lt"/>
                <a:cs typeface="Tahoma"/>
              </a:rPr>
              <a:t>Sharp Wizard, </a:t>
            </a:r>
            <a:r>
              <a:rPr lang="en-SG" sz="2800" dirty="0">
                <a:latin typeface="+mj-lt"/>
                <a:cs typeface="Tahoma"/>
              </a:rPr>
              <a:t>PC 6001, </a:t>
            </a:r>
            <a:r>
              <a:rPr lang="en-SG" sz="2800" spc="-5" dirty="0">
                <a:latin typeface="+mj-lt"/>
                <a:cs typeface="Tahoma"/>
              </a:rPr>
              <a:t>and many</a:t>
            </a:r>
            <a:r>
              <a:rPr lang="en-SG" sz="2800" spc="100" dirty="0">
                <a:latin typeface="+mj-lt"/>
                <a:cs typeface="Tahoma"/>
              </a:rPr>
              <a:t> </a:t>
            </a:r>
            <a:r>
              <a:rPr lang="en-SG" sz="2800" spc="-5" dirty="0">
                <a:latin typeface="+mj-lt"/>
                <a:cs typeface="Tahoma"/>
              </a:rPr>
              <a:t>others)</a:t>
            </a:r>
          </a:p>
          <a:p>
            <a:r>
              <a:rPr lang="en-SG" sz="2800" dirty="0">
                <a:latin typeface="+mj-lt"/>
                <a:cs typeface="Tahoma"/>
              </a:rPr>
              <a:t>Open source. </a:t>
            </a:r>
            <a:r>
              <a:rPr lang="en-SG" sz="2800" spc="-10" dirty="0">
                <a:latin typeface="+mj-lt"/>
                <a:cs typeface="Tahoma"/>
              </a:rPr>
              <a:t>Written </a:t>
            </a:r>
            <a:r>
              <a:rPr lang="en-SG" sz="2800" dirty="0">
                <a:latin typeface="+mj-lt"/>
                <a:cs typeface="Tahoma"/>
              </a:rPr>
              <a:t>in C, released under </a:t>
            </a:r>
            <a:r>
              <a:rPr lang="en-SG" sz="2800" spc="-5" dirty="0">
                <a:latin typeface="+mj-lt"/>
                <a:cs typeface="Tahoma"/>
              </a:rPr>
              <a:t>BSD</a:t>
            </a:r>
            <a:r>
              <a:rPr lang="en-SG" sz="2800" spc="-30" dirty="0">
                <a:latin typeface="+mj-lt"/>
                <a:cs typeface="Tahoma"/>
              </a:rPr>
              <a:t> </a:t>
            </a:r>
            <a:r>
              <a:rPr lang="en-SG" sz="2800" dirty="0">
                <a:latin typeface="+mj-lt"/>
                <a:cs typeface="Tahoma"/>
              </a:rPr>
              <a:t>License. </a:t>
            </a:r>
          </a:p>
          <a:p>
            <a:r>
              <a:rPr lang="en-SG" dirty="0">
                <a:latin typeface="+mj-lt"/>
                <a:cs typeface="Tahoma"/>
              </a:rPr>
              <a:t>Large community support from developers across the world</a:t>
            </a:r>
            <a:endParaRPr lang="en-SG" sz="2800" dirty="0">
              <a:latin typeface="+mj-lt"/>
              <a:cs typeface="Tahoma"/>
            </a:endParaRPr>
          </a:p>
        </p:txBody>
      </p:sp>
      <p:sp>
        <p:nvSpPr>
          <p:cNvPr id="4" name="Slide Number Placeholder 3">
            <a:extLst>
              <a:ext uri="{FF2B5EF4-FFF2-40B4-BE49-F238E27FC236}">
                <a16:creationId xmlns:a16="http://schemas.microsoft.com/office/drawing/2014/main" id="{C2233628-6954-DFDF-FC78-1939FF140D27}"/>
              </a:ext>
            </a:extLst>
          </p:cNvPr>
          <p:cNvSpPr>
            <a:spLocks noGrp="1"/>
          </p:cNvSpPr>
          <p:nvPr>
            <p:ph type="sldNum" sz="quarter" idx="12"/>
          </p:nvPr>
        </p:nvSpPr>
        <p:spPr/>
        <p:txBody>
          <a:bodyPr/>
          <a:lstStyle/>
          <a:p>
            <a:fld id="{5C6FAEEE-D619-4E65-A0EF-E650D0B3166A}" type="slidenum">
              <a:rPr lang="en-US" smtClean="0"/>
              <a:t>63</a:t>
            </a:fld>
            <a:endParaRPr lang="en-US"/>
          </a:p>
        </p:txBody>
      </p:sp>
    </p:spTree>
    <p:extLst>
      <p:ext uri="{BB962C8B-B14F-4D97-AF65-F5344CB8AC3E}">
        <p14:creationId xmlns:p14="http://schemas.microsoft.com/office/powerpoint/2010/main" val="77395824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2DF014-B925-5C22-AFEC-E13C34D5DA8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01D413F-5586-B041-A34D-736BBF7BBDB0}"/>
              </a:ext>
            </a:extLst>
          </p:cNvPr>
          <p:cNvSpPr>
            <a:spLocks noGrp="1"/>
          </p:cNvSpPr>
          <p:nvPr>
            <p:ph type="title"/>
          </p:nvPr>
        </p:nvSpPr>
        <p:spPr/>
        <p:txBody>
          <a:bodyPr/>
          <a:lstStyle/>
          <a:p>
            <a:r>
              <a:rPr lang="en-US" dirty="0">
                <a:latin typeface="+mn-lt"/>
              </a:rPr>
              <a:t>History of the Contiki operating system</a:t>
            </a:r>
            <a:endParaRPr lang="en-SG" dirty="0">
              <a:latin typeface="+mn-lt"/>
            </a:endParaRPr>
          </a:p>
        </p:txBody>
      </p:sp>
      <p:sp>
        <p:nvSpPr>
          <p:cNvPr id="3" name="Content Placeholder 2">
            <a:extLst>
              <a:ext uri="{FF2B5EF4-FFF2-40B4-BE49-F238E27FC236}">
                <a16:creationId xmlns:a16="http://schemas.microsoft.com/office/drawing/2014/main" id="{66B88F66-E878-B03A-016A-B607A95F520D}"/>
              </a:ext>
            </a:extLst>
          </p:cNvPr>
          <p:cNvSpPr>
            <a:spLocks noGrp="1"/>
          </p:cNvSpPr>
          <p:nvPr>
            <p:ph idx="1"/>
          </p:nvPr>
        </p:nvSpPr>
        <p:spPr>
          <a:xfrm>
            <a:off x="927177" y="1690688"/>
            <a:ext cx="10802947" cy="4519378"/>
          </a:xfrm>
        </p:spPr>
        <p:txBody>
          <a:bodyPr>
            <a:normAutofit/>
          </a:bodyPr>
          <a:lstStyle/>
          <a:p>
            <a:r>
              <a:rPr lang="en-SG" dirty="0">
                <a:latin typeface="+mj-lt"/>
              </a:rPr>
              <a:t>Started in Sweden! Started by – Adam </a:t>
            </a:r>
            <a:r>
              <a:rPr lang="en-SG" dirty="0" err="1">
                <a:latin typeface="+mj-lt"/>
              </a:rPr>
              <a:t>Dunkels</a:t>
            </a:r>
            <a:r>
              <a:rPr lang="en-SG" dirty="0">
                <a:latin typeface="+mj-lt"/>
              </a:rPr>
              <a:t> at SICS </a:t>
            </a:r>
          </a:p>
          <a:p>
            <a:r>
              <a:rPr lang="en-SG" dirty="0">
                <a:latin typeface="+mj-lt"/>
              </a:rPr>
              <a:t>Awarded 2022 </a:t>
            </a:r>
            <a:r>
              <a:rPr lang="en-SG" dirty="0" err="1">
                <a:latin typeface="+mj-lt"/>
              </a:rPr>
              <a:t>Sensys</a:t>
            </a:r>
            <a:r>
              <a:rPr lang="en-SG" dirty="0">
                <a:latin typeface="+mj-lt"/>
              </a:rPr>
              <a:t> Test-of-Time Award for Protothreads (2004)</a:t>
            </a:r>
          </a:p>
          <a:p>
            <a:r>
              <a:rPr lang="en-SG" dirty="0">
                <a:latin typeface="+mj-lt"/>
              </a:rPr>
              <a:t>Companies and universities developing (or has contributed) Contiki OS:</a:t>
            </a:r>
          </a:p>
          <a:p>
            <a:pPr lvl="1"/>
            <a:r>
              <a:rPr lang="en-SG" spc="-60" dirty="0">
                <a:latin typeface="+mj-lt"/>
                <a:cs typeface="Tahoma"/>
              </a:rPr>
              <a:t>SAP, </a:t>
            </a:r>
            <a:r>
              <a:rPr lang="en-SG" spc="-10" dirty="0">
                <a:latin typeface="+mj-lt"/>
                <a:cs typeface="Tahoma"/>
              </a:rPr>
              <a:t>Cisco, </a:t>
            </a:r>
            <a:r>
              <a:rPr lang="en-SG" spc="-5" dirty="0">
                <a:latin typeface="+mj-lt"/>
                <a:cs typeface="Tahoma"/>
              </a:rPr>
              <a:t>Atmel, </a:t>
            </a:r>
            <a:r>
              <a:rPr lang="en-SG" spc="-5" dirty="0" err="1">
                <a:latin typeface="+mj-lt"/>
                <a:cs typeface="Tahoma"/>
              </a:rPr>
              <a:t>NewAE</a:t>
            </a:r>
            <a:r>
              <a:rPr lang="en-SG" spc="-5" dirty="0">
                <a:latin typeface="+mj-lt"/>
                <a:cs typeface="Tahoma"/>
              </a:rPr>
              <a:t> and others</a:t>
            </a:r>
          </a:p>
          <a:p>
            <a:pPr lvl="1"/>
            <a:r>
              <a:rPr lang="en-SG" spc="-10" dirty="0">
                <a:latin typeface="+mj-lt"/>
                <a:cs typeface="Tahoma"/>
              </a:rPr>
              <a:t>SICS, </a:t>
            </a:r>
            <a:r>
              <a:rPr lang="en-SG" dirty="0">
                <a:latin typeface="+mj-lt"/>
                <a:cs typeface="Tahoma"/>
              </a:rPr>
              <a:t>TU </a:t>
            </a:r>
            <a:r>
              <a:rPr lang="en-SG" spc="-5" dirty="0">
                <a:latin typeface="+mj-lt"/>
                <a:cs typeface="Tahoma"/>
              </a:rPr>
              <a:t>Munich and others</a:t>
            </a:r>
            <a:endParaRPr lang="en-SG" dirty="0">
              <a:latin typeface="+mj-lt"/>
            </a:endParaRPr>
          </a:p>
        </p:txBody>
      </p:sp>
      <p:sp>
        <p:nvSpPr>
          <p:cNvPr id="4" name="Slide Number Placeholder 3">
            <a:extLst>
              <a:ext uri="{FF2B5EF4-FFF2-40B4-BE49-F238E27FC236}">
                <a16:creationId xmlns:a16="http://schemas.microsoft.com/office/drawing/2014/main" id="{9E70FEAB-E6C2-8B19-8A74-CE83C136CA53}"/>
              </a:ext>
            </a:extLst>
          </p:cNvPr>
          <p:cNvSpPr>
            <a:spLocks noGrp="1"/>
          </p:cNvSpPr>
          <p:nvPr>
            <p:ph type="sldNum" sz="quarter" idx="12"/>
          </p:nvPr>
        </p:nvSpPr>
        <p:spPr/>
        <p:txBody>
          <a:bodyPr/>
          <a:lstStyle/>
          <a:p>
            <a:fld id="{5C6FAEEE-D619-4E65-A0EF-E650D0B3166A}" type="slidenum">
              <a:rPr lang="en-US" smtClean="0"/>
              <a:t>64</a:t>
            </a:fld>
            <a:endParaRPr lang="en-US"/>
          </a:p>
        </p:txBody>
      </p:sp>
      <p:pic>
        <p:nvPicPr>
          <p:cNvPr id="6" name="Picture 5">
            <a:extLst>
              <a:ext uri="{FF2B5EF4-FFF2-40B4-BE49-F238E27FC236}">
                <a16:creationId xmlns:a16="http://schemas.microsoft.com/office/drawing/2014/main" id="{EBFF76EA-4BEE-48C9-76D3-BC04750B9C25}"/>
              </a:ext>
            </a:extLst>
          </p:cNvPr>
          <p:cNvPicPr>
            <a:picLocks noChangeAspect="1"/>
          </p:cNvPicPr>
          <p:nvPr/>
        </p:nvPicPr>
        <p:blipFill>
          <a:blip r:embed="rId3"/>
          <a:stretch>
            <a:fillRect/>
          </a:stretch>
        </p:blipFill>
        <p:spPr>
          <a:xfrm>
            <a:off x="8955324" y="4255392"/>
            <a:ext cx="2053751" cy="2053751"/>
          </a:xfrm>
          <a:prstGeom prst="rect">
            <a:avLst/>
          </a:prstGeom>
        </p:spPr>
      </p:pic>
      <p:pic>
        <p:nvPicPr>
          <p:cNvPr id="8" name="Picture 7" descr="Shape, logo&#10;&#10;Description automatically generated">
            <a:extLst>
              <a:ext uri="{FF2B5EF4-FFF2-40B4-BE49-F238E27FC236}">
                <a16:creationId xmlns:a16="http://schemas.microsoft.com/office/drawing/2014/main" id="{8C8FFD37-006D-0BB4-11B6-B9150EDB937E}"/>
              </a:ext>
            </a:extLst>
          </p:cNvPr>
          <p:cNvPicPr>
            <a:picLocks noChangeAspect="1"/>
          </p:cNvPicPr>
          <p:nvPr/>
        </p:nvPicPr>
        <p:blipFill>
          <a:blip r:embed="rId4"/>
          <a:stretch>
            <a:fillRect/>
          </a:stretch>
        </p:blipFill>
        <p:spPr>
          <a:xfrm>
            <a:off x="1085518" y="4255392"/>
            <a:ext cx="3286001" cy="2053751"/>
          </a:xfrm>
          <a:prstGeom prst="rect">
            <a:avLst/>
          </a:prstGeom>
        </p:spPr>
      </p:pic>
      <p:pic>
        <p:nvPicPr>
          <p:cNvPr id="10" name="Picture 9" descr="A picture containing sky, harbor&#10;&#10;Description automatically generated">
            <a:extLst>
              <a:ext uri="{FF2B5EF4-FFF2-40B4-BE49-F238E27FC236}">
                <a16:creationId xmlns:a16="http://schemas.microsoft.com/office/drawing/2014/main" id="{B91E64D7-5BEB-FE2D-3A5F-14325578D3BE}"/>
              </a:ext>
            </a:extLst>
          </p:cNvPr>
          <p:cNvPicPr>
            <a:picLocks noChangeAspect="1"/>
          </p:cNvPicPr>
          <p:nvPr/>
        </p:nvPicPr>
        <p:blipFill>
          <a:blip r:embed="rId5"/>
          <a:stretch>
            <a:fillRect/>
          </a:stretch>
        </p:blipFill>
        <p:spPr>
          <a:xfrm>
            <a:off x="4838456" y="4255392"/>
            <a:ext cx="3649931" cy="2053751"/>
          </a:xfrm>
          <a:prstGeom prst="rect">
            <a:avLst/>
          </a:prstGeom>
        </p:spPr>
      </p:pic>
    </p:spTree>
    <p:extLst>
      <p:ext uri="{BB962C8B-B14F-4D97-AF65-F5344CB8AC3E}">
        <p14:creationId xmlns:p14="http://schemas.microsoft.com/office/powerpoint/2010/main" val="253497689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D73C35EF-D106-4046-8D74-72A2206655CA}"/>
              </a:ext>
            </a:extLst>
          </p:cNvPr>
          <p:cNvPicPr>
            <a:picLocks noGrp="1" noChangeAspect="1"/>
          </p:cNvPicPr>
          <p:nvPr>
            <p:ph idx="1"/>
          </p:nvPr>
        </p:nvPicPr>
        <p:blipFill>
          <a:blip r:embed="rId2"/>
          <a:stretch>
            <a:fillRect/>
          </a:stretch>
        </p:blipFill>
        <p:spPr>
          <a:xfrm>
            <a:off x="3525085" y="1884121"/>
            <a:ext cx="5141827" cy="3665242"/>
          </a:xfrm>
          <a:prstGeom prst="rect">
            <a:avLst/>
          </a:prstGeom>
        </p:spPr>
      </p:pic>
      <p:sp>
        <p:nvSpPr>
          <p:cNvPr id="4" name="Slide Number Placeholder 3">
            <a:extLst>
              <a:ext uri="{FF2B5EF4-FFF2-40B4-BE49-F238E27FC236}">
                <a16:creationId xmlns:a16="http://schemas.microsoft.com/office/drawing/2014/main" id="{CCF5B730-0EC5-4F83-A898-2C8C5C2908C0}"/>
              </a:ext>
            </a:extLst>
          </p:cNvPr>
          <p:cNvSpPr>
            <a:spLocks noGrp="1"/>
          </p:cNvSpPr>
          <p:nvPr>
            <p:ph type="sldNum" sz="quarter" idx="12"/>
          </p:nvPr>
        </p:nvSpPr>
        <p:spPr/>
        <p:txBody>
          <a:bodyPr/>
          <a:lstStyle/>
          <a:p>
            <a:fld id="{5C6FAEEE-D619-4E65-A0EF-E650D0B3166A}" type="slidenum">
              <a:rPr lang="en-US" smtClean="0"/>
              <a:t>65</a:t>
            </a:fld>
            <a:endParaRPr lang="en-US"/>
          </a:p>
        </p:txBody>
      </p:sp>
      <p:sp>
        <p:nvSpPr>
          <p:cNvPr id="6" name="TextBox 5">
            <a:extLst>
              <a:ext uri="{FF2B5EF4-FFF2-40B4-BE49-F238E27FC236}">
                <a16:creationId xmlns:a16="http://schemas.microsoft.com/office/drawing/2014/main" id="{C89D0B23-694A-4B8B-BA09-0946C33D1995}"/>
              </a:ext>
            </a:extLst>
          </p:cNvPr>
          <p:cNvSpPr txBox="1"/>
          <p:nvPr/>
        </p:nvSpPr>
        <p:spPr>
          <a:xfrm>
            <a:off x="2894065" y="5722024"/>
            <a:ext cx="6403869" cy="461665"/>
          </a:xfrm>
          <a:prstGeom prst="rect">
            <a:avLst/>
          </a:prstGeom>
          <a:noFill/>
        </p:spPr>
        <p:txBody>
          <a:bodyPr wrap="none" rtlCol="0">
            <a:spAutoFit/>
          </a:bodyPr>
          <a:lstStyle/>
          <a:p>
            <a:r>
              <a:rPr lang="en-SG" sz="2400" dirty="0"/>
              <a:t>P – size of event queue, S – size of thread stack</a:t>
            </a:r>
          </a:p>
        </p:txBody>
      </p:sp>
      <p:sp>
        <p:nvSpPr>
          <p:cNvPr id="2" name="Title 1">
            <a:extLst>
              <a:ext uri="{FF2B5EF4-FFF2-40B4-BE49-F238E27FC236}">
                <a16:creationId xmlns:a16="http://schemas.microsoft.com/office/drawing/2014/main" id="{474CF71C-0DF3-ED4B-BEBA-C9D8A702C06A}"/>
              </a:ext>
            </a:extLst>
          </p:cNvPr>
          <p:cNvSpPr>
            <a:spLocks noGrp="1"/>
          </p:cNvSpPr>
          <p:nvPr>
            <p:ph type="title"/>
          </p:nvPr>
        </p:nvSpPr>
        <p:spPr>
          <a:xfrm>
            <a:off x="809065" y="398221"/>
            <a:ext cx="10140960" cy="1485900"/>
          </a:xfrm>
        </p:spPr>
        <p:txBody>
          <a:bodyPr>
            <a:normAutofit/>
          </a:bodyPr>
          <a:lstStyle/>
          <a:p>
            <a:r>
              <a:rPr lang="en-US" sz="4000" dirty="0">
                <a:latin typeface="+mn-lt"/>
              </a:rPr>
              <a:t>How small can really </a:t>
            </a:r>
            <a:r>
              <a:rPr lang="en-US" sz="4000" dirty="0" err="1">
                <a:latin typeface="+mn-lt"/>
              </a:rPr>
              <a:t>ContikiOS</a:t>
            </a:r>
            <a:r>
              <a:rPr lang="en-US" sz="4000" dirty="0">
                <a:latin typeface="+mn-lt"/>
              </a:rPr>
              <a:t> (with apps) get?</a:t>
            </a:r>
            <a:endParaRPr lang="en-SG" sz="4000" dirty="0">
              <a:latin typeface="+mn-lt"/>
            </a:endParaRPr>
          </a:p>
        </p:txBody>
      </p:sp>
    </p:spTree>
    <p:extLst>
      <p:ext uri="{BB962C8B-B14F-4D97-AF65-F5344CB8AC3E}">
        <p14:creationId xmlns:p14="http://schemas.microsoft.com/office/powerpoint/2010/main" val="371466915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87DEFC-D53B-AB2E-6F6F-3516DEAFC75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D8A4BC6-ED48-8C0A-642A-394D18F2EB76}"/>
              </a:ext>
            </a:extLst>
          </p:cNvPr>
          <p:cNvSpPr>
            <a:spLocks noGrp="1"/>
          </p:cNvSpPr>
          <p:nvPr>
            <p:ph type="title"/>
          </p:nvPr>
        </p:nvSpPr>
        <p:spPr>
          <a:xfrm>
            <a:off x="899157" y="224155"/>
            <a:ext cx="10970879" cy="1485900"/>
          </a:xfrm>
        </p:spPr>
        <p:txBody>
          <a:bodyPr/>
          <a:lstStyle/>
          <a:p>
            <a:r>
              <a:rPr lang="en-US" dirty="0">
                <a:latin typeface="+mn-lt"/>
              </a:rPr>
              <a:t>Architecture of the Contiki operating system</a:t>
            </a:r>
            <a:endParaRPr lang="en-SG" dirty="0">
              <a:latin typeface="+mn-lt"/>
            </a:endParaRPr>
          </a:p>
        </p:txBody>
      </p:sp>
      <p:sp>
        <p:nvSpPr>
          <p:cNvPr id="3" name="Content Placeholder 2">
            <a:extLst>
              <a:ext uri="{FF2B5EF4-FFF2-40B4-BE49-F238E27FC236}">
                <a16:creationId xmlns:a16="http://schemas.microsoft.com/office/drawing/2014/main" id="{97A545B6-4F3C-567D-70A0-5D0E61D1CA7E}"/>
              </a:ext>
            </a:extLst>
          </p:cNvPr>
          <p:cNvSpPr>
            <a:spLocks noGrp="1"/>
          </p:cNvSpPr>
          <p:nvPr>
            <p:ph idx="1"/>
          </p:nvPr>
        </p:nvSpPr>
        <p:spPr>
          <a:xfrm>
            <a:off x="899157" y="1583022"/>
            <a:ext cx="7371385" cy="4186418"/>
          </a:xfrm>
        </p:spPr>
        <p:txBody>
          <a:bodyPr/>
          <a:lstStyle/>
          <a:p>
            <a:r>
              <a:rPr lang="en-SG" dirty="0">
                <a:latin typeface="+mj-lt"/>
              </a:rPr>
              <a:t>Modular architecture </a:t>
            </a:r>
          </a:p>
          <a:p>
            <a:r>
              <a:rPr lang="en-SG" dirty="0">
                <a:latin typeface="+mj-lt"/>
              </a:rPr>
              <a:t>Event driven at kernel level, provides optional threading facilities </a:t>
            </a:r>
          </a:p>
          <a:p>
            <a:r>
              <a:rPr lang="en-SG" dirty="0">
                <a:latin typeface="+mj-lt"/>
              </a:rPr>
              <a:t>All OS facilities: senor data handling, communication, device drivers, etc. are provided in the form of </a:t>
            </a:r>
            <a:r>
              <a:rPr lang="en-SG" b="1" dirty="0">
                <a:latin typeface="+mj-lt"/>
              </a:rPr>
              <a:t>services</a:t>
            </a:r>
            <a:r>
              <a:rPr lang="en-SG" dirty="0">
                <a:latin typeface="+mj-lt"/>
              </a:rPr>
              <a:t> </a:t>
            </a:r>
          </a:p>
          <a:p>
            <a:r>
              <a:rPr lang="en-SG" dirty="0">
                <a:latin typeface="+mj-lt"/>
              </a:rPr>
              <a:t>Each service has its interface and implementation. Applications using a particular service need to know the service interface </a:t>
            </a:r>
          </a:p>
        </p:txBody>
      </p:sp>
      <p:sp>
        <p:nvSpPr>
          <p:cNvPr id="4" name="Slide Number Placeholder 3">
            <a:extLst>
              <a:ext uri="{FF2B5EF4-FFF2-40B4-BE49-F238E27FC236}">
                <a16:creationId xmlns:a16="http://schemas.microsoft.com/office/drawing/2014/main" id="{6FD29CE2-D50F-A834-6134-D2ADBBD6AE11}"/>
              </a:ext>
            </a:extLst>
          </p:cNvPr>
          <p:cNvSpPr>
            <a:spLocks noGrp="1"/>
          </p:cNvSpPr>
          <p:nvPr>
            <p:ph type="sldNum" sz="quarter" idx="12"/>
          </p:nvPr>
        </p:nvSpPr>
        <p:spPr/>
        <p:txBody>
          <a:bodyPr/>
          <a:lstStyle/>
          <a:p>
            <a:fld id="{5C6FAEEE-D619-4E65-A0EF-E650D0B3166A}" type="slidenum">
              <a:rPr lang="en-US" smtClean="0"/>
              <a:t>66</a:t>
            </a:fld>
            <a:endParaRPr lang="en-US"/>
          </a:p>
        </p:txBody>
      </p:sp>
      <p:pic>
        <p:nvPicPr>
          <p:cNvPr id="5" name="Picture 4">
            <a:extLst>
              <a:ext uri="{FF2B5EF4-FFF2-40B4-BE49-F238E27FC236}">
                <a16:creationId xmlns:a16="http://schemas.microsoft.com/office/drawing/2014/main" id="{D6FF5F0A-8AC2-52CA-BAB5-30FF51435825}"/>
              </a:ext>
            </a:extLst>
          </p:cNvPr>
          <p:cNvPicPr>
            <a:picLocks noChangeAspect="1"/>
          </p:cNvPicPr>
          <p:nvPr/>
        </p:nvPicPr>
        <p:blipFill>
          <a:blip r:embed="rId2"/>
          <a:stretch>
            <a:fillRect/>
          </a:stretch>
        </p:blipFill>
        <p:spPr>
          <a:xfrm>
            <a:off x="8333201" y="1939994"/>
            <a:ext cx="3403662" cy="3472474"/>
          </a:xfrm>
          <a:prstGeom prst="rect">
            <a:avLst/>
          </a:prstGeom>
        </p:spPr>
      </p:pic>
    </p:spTree>
    <p:extLst>
      <p:ext uri="{BB962C8B-B14F-4D97-AF65-F5344CB8AC3E}">
        <p14:creationId xmlns:p14="http://schemas.microsoft.com/office/powerpoint/2010/main" val="103198468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03201" y="364265"/>
            <a:ext cx="11278972" cy="628377"/>
          </a:xfrm>
          <a:prstGeom prst="rect">
            <a:avLst/>
          </a:prstGeom>
        </p:spPr>
        <p:txBody>
          <a:bodyPr vert="horz" wrap="square" lIns="0" tIns="12700" rIns="0" bIns="0" rtlCol="0" anchor="t">
            <a:spAutoFit/>
          </a:bodyPr>
          <a:lstStyle/>
          <a:p>
            <a:pPr marL="12700">
              <a:lnSpc>
                <a:spcPct val="100000"/>
              </a:lnSpc>
              <a:spcBef>
                <a:spcPts val="100"/>
              </a:spcBef>
            </a:pPr>
            <a:r>
              <a:rPr sz="4000" spc="-5" dirty="0">
                <a:latin typeface="+mn-lt"/>
              </a:rPr>
              <a:t>Programming Models and Concurrency</a:t>
            </a:r>
            <a:r>
              <a:rPr sz="4000" spc="25" dirty="0">
                <a:latin typeface="+mn-lt"/>
              </a:rPr>
              <a:t> </a:t>
            </a:r>
            <a:r>
              <a:rPr sz="4000" spc="-5" dirty="0">
                <a:latin typeface="+mn-lt"/>
              </a:rPr>
              <a:t>Support</a:t>
            </a:r>
          </a:p>
        </p:txBody>
      </p:sp>
      <p:sp>
        <p:nvSpPr>
          <p:cNvPr id="3" name="object 3"/>
          <p:cNvSpPr txBox="1"/>
          <p:nvPr/>
        </p:nvSpPr>
        <p:spPr>
          <a:xfrm>
            <a:off x="1356673" y="1423569"/>
            <a:ext cx="3516629" cy="345440"/>
          </a:xfrm>
          <a:prstGeom prst="rect">
            <a:avLst/>
          </a:prstGeom>
        </p:spPr>
        <p:txBody>
          <a:bodyPr vert="horz" wrap="square" lIns="0" tIns="12700" rIns="0" bIns="0" rtlCol="0">
            <a:spAutoFit/>
          </a:bodyPr>
          <a:lstStyle/>
          <a:p>
            <a:pPr marL="366395" indent="-353695">
              <a:spcBef>
                <a:spcPts val="100"/>
              </a:spcBef>
              <a:buClr>
                <a:srgbClr val="3478AF"/>
              </a:buClr>
              <a:buChar char="•"/>
              <a:tabLst>
                <a:tab pos="366395" algn="l"/>
                <a:tab pos="367030" algn="l"/>
              </a:tabLst>
            </a:pPr>
            <a:r>
              <a:rPr sz="2100" spc="-5" dirty="0">
                <a:latin typeface="+mj-lt"/>
                <a:cs typeface="Tahoma"/>
              </a:rPr>
              <a:t>Sequential (no</a:t>
            </a:r>
            <a:r>
              <a:rPr sz="2100" spc="-50" dirty="0">
                <a:latin typeface="+mj-lt"/>
                <a:cs typeface="Tahoma"/>
              </a:rPr>
              <a:t> </a:t>
            </a:r>
            <a:r>
              <a:rPr sz="2100" spc="-5" dirty="0">
                <a:latin typeface="+mj-lt"/>
                <a:cs typeface="Tahoma"/>
              </a:rPr>
              <a:t>parallelism)</a:t>
            </a:r>
            <a:endParaRPr sz="2100" dirty="0">
              <a:latin typeface="+mj-lt"/>
              <a:cs typeface="Tahoma"/>
            </a:endParaRPr>
          </a:p>
        </p:txBody>
      </p:sp>
      <p:sp>
        <p:nvSpPr>
          <p:cNvPr id="4" name="object 4"/>
          <p:cNvSpPr txBox="1"/>
          <p:nvPr/>
        </p:nvSpPr>
        <p:spPr>
          <a:xfrm>
            <a:off x="1356672" y="2845969"/>
            <a:ext cx="1854200" cy="345440"/>
          </a:xfrm>
          <a:prstGeom prst="rect">
            <a:avLst/>
          </a:prstGeom>
        </p:spPr>
        <p:txBody>
          <a:bodyPr vert="horz" wrap="square" lIns="0" tIns="12700" rIns="0" bIns="0" rtlCol="0">
            <a:spAutoFit/>
          </a:bodyPr>
          <a:lstStyle/>
          <a:p>
            <a:pPr marL="366395" indent="-353695">
              <a:spcBef>
                <a:spcPts val="100"/>
              </a:spcBef>
              <a:buClr>
                <a:srgbClr val="3478AF"/>
              </a:buClr>
              <a:buChar char="•"/>
              <a:tabLst>
                <a:tab pos="366395" algn="l"/>
                <a:tab pos="367030" algn="l"/>
              </a:tabLst>
            </a:pPr>
            <a:r>
              <a:rPr sz="2100" spc="-10" dirty="0">
                <a:latin typeface="+mj-lt"/>
                <a:cs typeface="Tahoma"/>
              </a:rPr>
              <a:t>Event-driven</a:t>
            </a:r>
            <a:endParaRPr sz="2100" dirty="0">
              <a:latin typeface="+mj-lt"/>
              <a:cs typeface="Tahoma"/>
            </a:endParaRPr>
          </a:p>
        </p:txBody>
      </p:sp>
      <p:sp>
        <p:nvSpPr>
          <p:cNvPr id="5" name="object 5"/>
          <p:cNvSpPr txBox="1"/>
          <p:nvPr/>
        </p:nvSpPr>
        <p:spPr>
          <a:xfrm>
            <a:off x="1356673" y="4369969"/>
            <a:ext cx="2091055" cy="345440"/>
          </a:xfrm>
          <a:prstGeom prst="rect">
            <a:avLst/>
          </a:prstGeom>
        </p:spPr>
        <p:txBody>
          <a:bodyPr vert="horz" wrap="square" lIns="0" tIns="12700" rIns="0" bIns="0" rtlCol="0">
            <a:spAutoFit/>
          </a:bodyPr>
          <a:lstStyle/>
          <a:p>
            <a:pPr marL="366395" indent="-353695">
              <a:spcBef>
                <a:spcPts val="100"/>
              </a:spcBef>
              <a:buClr>
                <a:srgbClr val="3478AF"/>
              </a:buClr>
              <a:buChar char="•"/>
              <a:tabLst>
                <a:tab pos="366395" algn="l"/>
                <a:tab pos="367030" algn="l"/>
              </a:tabLst>
            </a:pPr>
            <a:r>
              <a:rPr sz="2100" spc="-5" dirty="0">
                <a:latin typeface="+mj-lt"/>
                <a:cs typeface="Tahoma"/>
              </a:rPr>
              <a:t>Multi-threaded</a:t>
            </a:r>
            <a:endParaRPr sz="2100" dirty="0">
              <a:latin typeface="+mj-lt"/>
              <a:cs typeface="Tahoma"/>
            </a:endParaRPr>
          </a:p>
        </p:txBody>
      </p:sp>
      <p:sp>
        <p:nvSpPr>
          <p:cNvPr id="6" name="object 6"/>
          <p:cNvSpPr/>
          <p:nvPr/>
        </p:nvSpPr>
        <p:spPr>
          <a:xfrm>
            <a:off x="1809298" y="2352256"/>
            <a:ext cx="349250" cy="0"/>
          </a:xfrm>
          <a:custGeom>
            <a:avLst/>
            <a:gdLst/>
            <a:ahLst/>
            <a:cxnLst/>
            <a:rect l="l" t="t" r="r" b="b"/>
            <a:pathLst>
              <a:path w="349250">
                <a:moveTo>
                  <a:pt x="0" y="0"/>
                </a:moveTo>
                <a:lnTo>
                  <a:pt x="336124" y="0"/>
                </a:lnTo>
                <a:lnTo>
                  <a:pt x="348824" y="0"/>
                </a:lnTo>
              </a:path>
            </a:pathLst>
          </a:custGeom>
          <a:ln w="25400">
            <a:solidFill>
              <a:srgbClr val="000000"/>
            </a:solidFill>
          </a:ln>
        </p:spPr>
        <p:txBody>
          <a:bodyPr wrap="square" lIns="0" tIns="0" rIns="0" bIns="0" rtlCol="0"/>
          <a:lstStyle/>
          <a:p>
            <a:endParaRPr/>
          </a:p>
        </p:txBody>
      </p:sp>
      <p:sp>
        <p:nvSpPr>
          <p:cNvPr id="7" name="object 7"/>
          <p:cNvSpPr/>
          <p:nvPr/>
        </p:nvSpPr>
        <p:spPr>
          <a:xfrm>
            <a:off x="2145422" y="2291296"/>
            <a:ext cx="121920" cy="121920"/>
          </a:xfrm>
          <a:custGeom>
            <a:avLst/>
            <a:gdLst/>
            <a:ahLst/>
            <a:cxnLst/>
            <a:rect l="l" t="t" r="r" b="b"/>
            <a:pathLst>
              <a:path w="121919" h="121919">
                <a:moveTo>
                  <a:pt x="0" y="0"/>
                </a:moveTo>
                <a:lnTo>
                  <a:pt x="0" y="121920"/>
                </a:lnTo>
                <a:lnTo>
                  <a:pt x="121920" y="60960"/>
                </a:lnTo>
                <a:lnTo>
                  <a:pt x="0" y="0"/>
                </a:lnTo>
                <a:close/>
              </a:path>
            </a:pathLst>
          </a:custGeom>
          <a:solidFill>
            <a:srgbClr val="000000"/>
          </a:solidFill>
        </p:spPr>
        <p:txBody>
          <a:bodyPr wrap="square" lIns="0" tIns="0" rIns="0" bIns="0" rtlCol="0"/>
          <a:lstStyle/>
          <a:p>
            <a:endParaRPr/>
          </a:p>
        </p:txBody>
      </p:sp>
      <p:sp>
        <p:nvSpPr>
          <p:cNvPr id="8" name="object 8"/>
          <p:cNvSpPr txBox="1"/>
          <p:nvPr/>
        </p:nvSpPr>
        <p:spPr>
          <a:xfrm>
            <a:off x="2255560" y="2155407"/>
            <a:ext cx="1303655" cy="330219"/>
          </a:xfrm>
          <a:prstGeom prst="rect">
            <a:avLst/>
          </a:prstGeom>
          <a:ln w="25400">
            <a:solidFill>
              <a:srgbClr val="85888D"/>
            </a:solidFill>
          </a:ln>
        </p:spPr>
        <p:txBody>
          <a:bodyPr vert="horz" wrap="square" lIns="0" tIns="67945" rIns="0" bIns="0" rtlCol="0">
            <a:spAutoFit/>
          </a:bodyPr>
          <a:lstStyle/>
          <a:p>
            <a:pPr marL="64135">
              <a:spcBef>
                <a:spcPts val="535"/>
              </a:spcBef>
            </a:pPr>
            <a:r>
              <a:rPr sz="1700" spc="-15" dirty="0">
                <a:latin typeface="Verdana"/>
                <a:cs typeface="Verdana"/>
              </a:rPr>
              <a:t>Poll</a:t>
            </a:r>
            <a:r>
              <a:rPr sz="1700" spc="-40" dirty="0">
                <a:latin typeface="Verdana"/>
                <a:cs typeface="Verdana"/>
              </a:rPr>
              <a:t> </a:t>
            </a:r>
            <a:r>
              <a:rPr sz="1700" spc="-5" dirty="0">
                <a:latin typeface="Verdana"/>
                <a:cs typeface="Verdana"/>
              </a:rPr>
              <a:t>sensor</a:t>
            </a:r>
            <a:endParaRPr sz="1700">
              <a:latin typeface="Verdana"/>
              <a:cs typeface="Verdana"/>
            </a:endParaRPr>
          </a:p>
        </p:txBody>
      </p:sp>
      <p:sp>
        <p:nvSpPr>
          <p:cNvPr id="9" name="object 9"/>
          <p:cNvSpPr/>
          <p:nvPr/>
        </p:nvSpPr>
        <p:spPr>
          <a:xfrm>
            <a:off x="3561897" y="2371306"/>
            <a:ext cx="349250" cy="0"/>
          </a:xfrm>
          <a:custGeom>
            <a:avLst/>
            <a:gdLst/>
            <a:ahLst/>
            <a:cxnLst/>
            <a:rect l="l" t="t" r="r" b="b"/>
            <a:pathLst>
              <a:path w="349250">
                <a:moveTo>
                  <a:pt x="0" y="0"/>
                </a:moveTo>
                <a:lnTo>
                  <a:pt x="336124" y="0"/>
                </a:lnTo>
                <a:lnTo>
                  <a:pt x="348824" y="0"/>
                </a:lnTo>
              </a:path>
            </a:pathLst>
          </a:custGeom>
          <a:ln w="25400">
            <a:solidFill>
              <a:srgbClr val="000000"/>
            </a:solidFill>
          </a:ln>
        </p:spPr>
        <p:txBody>
          <a:bodyPr wrap="square" lIns="0" tIns="0" rIns="0" bIns="0" rtlCol="0"/>
          <a:lstStyle/>
          <a:p>
            <a:endParaRPr/>
          </a:p>
        </p:txBody>
      </p:sp>
      <p:sp>
        <p:nvSpPr>
          <p:cNvPr id="10" name="object 10"/>
          <p:cNvSpPr/>
          <p:nvPr/>
        </p:nvSpPr>
        <p:spPr>
          <a:xfrm>
            <a:off x="3898022" y="2310346"/>
            <a:ext cx="121920" cy="121920"/>
          </a:xfrm>
          <a:custGeom>
            <a:avLst/>
            <a:gdLst/>
            <a:ahLst/>
            <a:cxnLst/>
            <a:rect l="l" t="t" r="r" b="b"/>
            <a:pathLst>
              <a:path w="121919" h="121919">
                <a:moveTo>
                  <a:pt x="0" y="0"/>
                </a:moveTo>
                <a:lnTo>
                  <a:pt x="0" y="121920"/>
                </a:lnTo>
                <a:lnTo>
                  <a:pt x="121919" y="60960"/>
                </a:lnTo>
                <a:lnTo>
                  <a:pt x="0" y="0"/>
                </a:lnTo>
                <a:close/>
              </a:path>
            </a:pathLst>
          </a:custGeom>
          <a:solidFill>
            <a:srgbClr val="000000"/>
          </a:solidFill>
        </p:spPr>
        <p:txBody>
          <a:bodyPr wrap="square" lIns="0" tIns="0" rIns="0" bIns="0" rtlCol="0"/>
          <a:lstStyle/>
          <a:p>
            <a:endParaRPr/>
          </a:p>
        </p:txBody>
      </p:sp>
      <p:sp>
        <p:nvSpPr>
          <p:cNvPr id="11" name="object 11"/>
          <p:cNvSpPr txBox="1"/>
          <p:nvPr/>
        </p:nvSpPr>
        <p:spPr>
          <a:xfrm>
            <a:off x="4010385" y="2155407"/>
            <a:ext cx="1408430" cy="548227"/>
          </a:xfrm>
          <a:prstGeom prst="rect">
            <a:avLst/>
          </a:prstGeom>
          <a:ln w="25400">
            <a:solidFill>
              <a:srgbClr val="85888D"/>
            </a:solidFill>
          </a:ln>
        </p:spPr>
        <p:txBody>
          <a:bodyPr vert="horz" wrap="square" lIns="0" tIns="111125" rIns="0" bIns="0" rtlCol="0">
            <a:spAutoFit/>
          </a:bodyPr>
          <a:lstStyle/>
          <a:p>
            <a:pPr marL="62230" marR="69850">
              <a:lnSpc>
                <a:spcPts val="1700"/>
              </a:lnSpc>
              <a:spcBef>
                <a:spcPts val="875"/>
              </a:spcBef>
            </a:pPr>
            <a:r>
              <a:rPr sz="1700" spc="-5" dirty="0">
                <a:latin typeface="Verdana"/>
                <a:cs typeface="Verdana"/>
              </a:rPr>
              <a:t>Process  sensor</a:t>
            </a:r>
            <a:r>
              <a:rPr sz="1700" spc="-80" dirty="0">
                <a:latin typeface="Verdana"/>
                <a:cs typeface="Verdana"/>
              </a:rPr>
              <a:t> </a:t>
            </a:r>
            <a:r>
              <a:rPr sz="1700" spc="-5" dirty="0">
                <a:latin typeface="Verdana"/>
                <a:cs typeface="Verdana"/>
              </a:rPr>
              <a:t>data</a:t>
            </a:r>
            <a:endParaRPr sz="1700" dirty="0">
              <a:latin typeface="Verdana"/>
              <a:cs typeface="Verdana"/>
            </a:endParaRPr>
          </a:p>
        </p:txBody>
      </p:sp>
      <p:sp>
        <p:nvSpPr>
          <p:cNvPr id="12" name="object 12"/>
          <p:cNvSpPr/>
          <p:nvPr/>
        </p:nvSpPr>
        <p:spPr>
          <a:xfrm>
            <a:off x="5416097" y="2384006"/>
            <a:ext cx="349250" cy="0"/>
          </a:xfrm>
          <a:custGeom>
            <a:avLst/>
            <a:gdLst/>
            <a:ahLst/>
            <a:cxnLst/>
            <a:rect l="l" t="t" r="r" b="b"/>
            <a:pathLst>
              <a:path w="349250">
                <a:moveTo>
                  <a:pt x="0" y="0"/>
                </a:moveTo>
                <a:lnTo>
                  <a:pt x="336124" y="0"/>
                </a:lnTo>
                <a:lnTo>
                  <a:pt x="348824" y="0"/>
                </a:lnTo>
              </a:path>
            </a:pathLst>
          </a:custGeom>
          <a:ln w="25400">
            <a:solidFill>
              <a:srgbClr val="000000"/>
            </a:solidFill>
          </a:ln>
        </p:spPr>
        <p:txBody>
          <a:bodyPr wrap="square" lIns="0" tIns="0" rIns="0" bIns="0" rtlCol="0"/>
          <a:lstStyle/>
          <a:p>
            <a:endParaRPr/>
          </a:p>
        </p:txBody>
      </p:sp>
      <p:sp>
        <p:nvSpPr>
          <p:cNvPr id="13" name="object 13"/>
          <p:cNvSpPr/>
          <p:nvPr/>
        </p:nvSpPr>
        <p:spPr>
          <a:xfrm>
            <a:off x="5752222" y="2323046"/>
            <a:ext cx="121920" cy="121920"/>
          </a:xfrm>
          <a:custGeom>
            <a:avLst/>
            <a:gdLst/>
            <a:ahLst/>
            <a:cxnLst/>
            <a:rect l="l" t="t" r="r" b="b"/>
            <a:pathLst>
              <a:path w="121920" h="121919">
                <a:moveTo>
                  <a:pt x="0" y="0"/>
                </a:moveTo>
                <a:lnTo>
                  <a:pt x="0" y="121920"/>
                </a:lnTo>
                <a:lnTo>
                  <a:pt x="121919" y="60960"/>
                </a:lnTo>
                <a:lnTo>
                  <a:pt x="0" y="0"/>
                </a:lnTo>
                <a:close/>
              </a:path>
            </a:pathLst>
          </a:custGeom>
          <a:solidFill>
            <a:srgbClr val="000000"/>
          </a:solidFill>
        </p:spPr>
        <p:txBody>
          <a:bodyPr wrap="square" lIns="0" tIns="0" rIns="0" bIns="0" rtlCol="0"/>
          <a:lstStyle/>
          <a:p>
            <a:endParaRPr/>
          </a:p>
        </p:txBody>
      </p:sp>
      <p:sp>
        <p:nvSpPr>
          <p:cNvPr id="14" name="object 14"/>
          <p:cNvSpPr txBox="1"/>
          <p:nvPr/>
        </p:nvSpPr>
        <p:spPr>
          <a:xfrm>
            <a:off x="5882384" y="2174457"/>
            <a:ext cx="1190625" cy="336631"/>
          </a:xfrm>
          <a:prstGeom prst="rect">
            <a:avLst/>
          </a:prstGeom>
          <a:ln w="25400">
            <a:solidFill>
              <a:srgbClr val="85888D"/>
            </a:solidFill>
          </a:ln>
        </p:spPr>
        <p:txBody>
          <a:bodyPr vert="horz" wrap="square" lIns="0" tIns="74295" rIns="0" bIns="0" rtlCol="0">
            <a:spAutoFit/>
          </a:bodyPr>
          <a:lstStyle/>
          <a:p>
            <a:pPr marL="57150">
              <a:spcBef>
                <a:spcPts val="585"/>
              </a:spcBef>
            </a:pPr>
            <a:r>
              <a:rPr sz="1700" spc="-15" dirty="0">
                <a:latin typeface="Verdana"/>
                <a:cs typeface="Verdana"/>
              </a:rPr>
              <a:t>Poll</a:t>
            </a:r>
            <a:r>
              <a:rPr sz="1700" spc="-40" dirty="0">
                <a:latin typeface="Verdana"/>
                <a:cs typeface="Verdana"/>
              </a:rPr>
              <a:t> </a:t>
            </a:r>
            <a:r>
              <a:rPr sz="1700" spc="-10" dirty="0">
                <a:latin typeface="Verdana"/>
                <a:cs typeface="Verdana"/>
              </a:rPr>
              <a:t>Radio</a:t>
            </a:r>
            <a:endParaRPr sz="1700">
              <a:latin typeface="Verdana"/>
              <a:cs typeface="Verdana"/>
            </a:endParaRPr>
          </a:p>
        </p:txBody>
      </p:sp>
      <p:sp>
        <p:nvSpPr>
          <p:cNvPr id="15" name="object 15"/>
          <p:cNvSpPr/>
          <p:nvPr/>
        </p:nvSpPr>
        <p:spPr>
          <a:xfrm>
            <a:off x="7074540" y="2390356"/>
            <a:ext cx="349250" cy="0"/>
          </a:xfrm>
          <a:custGeom>
            <a:avLst/>
            <a:gdLst/>
            <a:ahLst/>
            <a:cxnLst/>
            <a:rect l="l" t="t" r="r" b="b"/>
            <a:pathLst>
              <a:path w="349250">
                <a:moveTo>
                  <a:pt x="0" y="0"/>
                </a:moveTo>
                <a:lnTo>
                  <a:pt x="336124" y="0"/>
                </a:lnTo>
                <a:lnTo>
                  <a:pt x="348824" y="0"/>
                </a:lnTo>
              </a:path>
            </a:pathLst>
          </a:custGeom>
          <a:ln w="25400">
            <a:solidFill>
              <a:srgbClr val="000000"/>
            </a:solidFill>
          </a:ln>
        </p:spPr>
        <p:txBody>
          <a:bodyPr wrap="square" lIns="0" tIns="0" rIns="0" bIns="0" rtlCol="0"/>
          <a:lstStyle/>
          <a:p>
            <a:endParaRPr/>
          </a:p>
        </p:txBody>
      </p:sp>
      <p:sp>
        <p:nvSpPr>
          <p:cNvPr id="16" name="object 16"/>
          <p:cNvSpPr/>
          <p:nvPr/>
        </p:nvSpPr>
        <p:spPr>
          <a:xfrm>
            <a:off x="7410663" y="2329396"/>
            <a:ext cx="121920" cy="121920"/>
          </a:xfrm>
          <a:custGeom>
            <a:avLst/>
            <a:gdLst/>
            <a:ahLst/>
            <a:cxnLst/>
            <a:rect l="l" t="t" r="r" b="b"/>
            <a:pathLst>
              <a:path w="121920" h="121919">
                <a:moveTo>
                  <a:pt x="0" y="0"/>
                </a:moveTo>
                <a:lnTo>
                  <a:pt x="0" y="121920"/>
                </a:lnTo>
                <a:lnTo>
                  <a:pt x="121920" y="60960"/>
                </a:lnTo>
                <a:lnTo>
                  <a:pt x="0" y="0"/>
                </a:lnTo>
                <a:close/>
              </a:path>
            </a:pathLst>
          </a:custGeom>
          <a:solidFill>
            <a:srgbClr val="000000"/>
          </a:solidFill>
        </p:spPr>
        <p:txBody>
          <a:bodyPr wrap="square" lIns="0" tIns="0" rIns="0" bIns="0" rtlCol="0"/>
          <a:lstStyle/>
          <a:p>
            <a:endParaRPr/>
          </a:p>
        </p:txBody>
      </p:sp>
      <p:sp>
        <p:nvSpPr>
          <p:cNvPr id="17" name="object 17"/>
          <p:cNvSpPr txBox="1"/>
          <p:nvPr/>
        </p:nvSpPr>
        <p:spPr>
          <a:xfrm>
            <a:off x="7539125" y="2155407"/>
            <a:ext cx="1474470" cy="548227"/>
          </a:xfrm>
          <a:prstGeom prst="rect">
            <a:avLst/>
          </a:prstGeom>
          <a:ln w="25400">
            <a:solidFill>
              <a:srgbClr val="85888D"/>
            </a:solidFill>
          </a:ln>
        </p:spPr>
        <p:txBody>
          <a:bodyPr vert="horz" wrap="square" lIns="0" tIns="111125" rIns="0" bIns="0" rtlCol="0">
            <a:spAutoFit/>
          </a:bodyPr>
          <a:lstStyle/>
          <a:p>
            <a:pPr marL="64135" marR="67945">
              <a:lnSpc>
                <a:spcPts val="1700"/>
              </a:lnSpc>
              <a:spcBef>
                <a:spcPts val="875"/>
              </a:spcBef>
            </a:pPr>
            <a:r>
              <a:rPr sz="1700" spc="-5" dirty="0">
                <a:latin typeface="Verdana"/>
                <a:cs typeface="Verdana"/>
              </a:rPr>
              <a:t>Process  </a:t>
            </a:r>
            <a:r>
              <a:rPr sz="1700" spc="-10" dirty="0">
                <a:latin typeface="Verdana"/>
                <a:cs typeface="Verdana"/>
              </a:rPr>
              <a:t>radio</a:t>
            </a:r>
            <a:r>
              <a:rPr sz="1700" spc="-85" dirty="0">
                <a:latin typeface="Verdana"/>
                <a:cs typeface="Verdana"/>
              </a:rPr>
              <a:t> </a:t>
            </a:r>
            <a:r>
              <a:rPr sz="1700" spc="-5" dirty="0">
                <a:latin typeface="Verdana"/>
                <a:cs typeface="Verdana"/>
              </a:rPr>
              <a:t>packet</a:t>
            </a:r>
            <a:endParaRPr sz="1700">
              <a:latin typeface="Verdana"/>
              <a:cs typeface="Verdana"/>
            </a:endParaRPr>
          </a:p>
        </p:txBody>
      </p:sp>
      <p:sp>
        <p:nvSpPr>
          <p:cNvPr id="18" name="object 18"/>
          <p:cNvSpPr/>
          <p:nvPr/>
        </p:nvSpPr>
        <p:spPr>
          <a:xfrm>
            <a:off x="1815152" y="1952523"/>
            <a:ext cx="7777480" cy="0"/>
          </a:xfrm>
          <a:custGeom>
            <a:avLst/>
            <a:gdLst/>
            <a:ahLst/>
            <a:cxnLst/>
            <a:rect l="l" t="t" r="r" b="b"/>
            <a:pathLst>
              <a:path w="7777480">
                <a:moveTo>
                  <a:pt x="0" y="0"/>
                </a:moveTo>
                <a:lnTo>
                  <a:pt x="7777462" y="0"/>
                </a:lnTo>
              </a:path>
            </a:pathLst>
          </a:custGeom>
          <a:ln w="25400">
            <a:solidFill>
              <a:srgbClr val="000000"/>
            </a:solidFill>
          </a:ln>
        </p:spPr>
        <p:txBody>
          <a:bodyPr wrap="square" lIns="0" tIns="0" rIns="0" bIns="0" rtlCol="0"/>
          <a:lstStyle/>
          <a:p>
            <a:endParaRPr/>
          </a:p>
        </p:txBody>
      </p:sp>
      <p:sp>
        <p:nvSpPr>
          <p:cNvPr id="19" name="object 19"/>
          <p:cNvSpPr/>
          <p:nvPr/>
        </p:nvSpPr>
        <p:spPr>
          <a:xfrm>
            <a:off x="1807416" y="1952251"/>
            <a:ext cx="34290" cy="385445"/>
          </a:xfrm>
          <a:custGeom>
            <a:avLst/>
            <a:gdLst/>
            <a:ahLst/>
            <a:cxnLst/>
            <a:rect l="l" t="t" r="r" b="b"/>
            <a:pathLst>
              <a:path w="34290" h="385444">
                <a:moveTo>
                  <a:pt x="33678" y="546"/>
                </a:moveTo>
                <a:lnTo>
                  <a:pt x="25394" y="385416"/>
                </a:lnTo>
                <a:lnTo>
                  <a:pt x="0" y="384869"/>
                </a:lnTo>
                <a:lnTo>
                  <a:pt x="8284" y="0"/>
                </a:lnTo>
                <a:lnTo>
                  <a:pt x="33678" y="546"/>
                </a:lnTo>
                <a:close/>
              </a:path>
            </a:pathLst>
          </a:custGeom>
          <a:solidFill>
            <a:srgbClr val="000000"/>
          </a:solidFill>
        </p:spPr>
        <p:txBody>
          <a:bodyPr wrap="square" lIns="0" tIns="0" rIns="0" bIns="0" rtlCol="0"/>
          <a:lstStyle/>
          <a:p>
            <a:endParaRPr/>
          </a:p>
        </p:txBody>
      </p:sp>
      <p:sp>
        <p:nvSpPr>
          <p:cNvPr id="20" name="object 20"/>
          <p:cNvSpPr/>
          <p:nvPr/>
        </p:nvSpPr>
        <p:spPr>
          <a:xfrm>
            <a:off x="9600797" y="1952523"/>
            <a:ext cx="0" cy="419100"/>
          </a:xfrm>
          <a:custGeom>
            <a:avLst/>
            <a:gdLst/>
            <a:ahLst/>
            <a:cxnLst/>
            <a:rect l="l" t="t" r="r" b="b"/>
            <a:pathLst>
              <a:path h="419100">
                <a:moveTo>
                  <a:pt x="0" y="0"/>
                </a:moveTo>
                <a:lnTo>
                  <a:pt x="0" y="419100"/>
                </a:lnTo>
              </a:path>
            </a:pathLst>
          </a:custGeom>
          <a:ln w="25400">
            <a:solidFill>
              <a:srgbClr val="000000"/>
            </a:solidFill>
          </a:ln>
        </p:spPr>
        <p:txBody>
          <a:bodyPr wrap="square" lIns="0" tIns="0" rIns="0" bIns="0" rtlCol="0"/>
          <a:lstStyle/>
          <a:p>
            <a:endParaRPr/>
          </a:p>
        </p:txBody>
      </p:sp>
      <p:sp>
        <p:nvSpPr>
          <p:cNvPr id="21" name="object 21"/>
          <p:cNvSpPr/>
          <p:nvPr/>
        </p:nvSpPr>
        <p:spPr>
          <a:xfrm>
            <a:off x="9007191" y="2362417"/>
            <a:ext cx="594360" cy="29845"/>
          </a:xfrm>
          <a:custGeom>
            <a:avLst/>
            <a:gdLst/>
            <a:ahLst/>
            <a:cxnLst/>
            <a:rect l="l" t="t" r="r" b="b"/>
            <a:pathLst>
              <a:path w="594359" h="29844">
                <a:moveTo>
                  <a:pt x="593916" y="29268"/>
                </a:moveTo>
                <a:lnTo>
                  <a:pt x="0" y="25399"/>
                </a:lnTo>
                <a:lnTo>
                  <a:pt x="165" y="0"/>
                </a:lnTo>
                <a:lnTo>
                  <a:pt x="594082" y="3869"/>
                </a:lnTo>
                <a:lnTo>
                  <a:pt x="593916" y="29268"/>
                </a:lnTo>
                <a:close/>
              </a:path>
            </a:pathLst>
          </a:custGeom>
          <a:solidFill>
            <a:srgbClr val="000000"/>
          </a:solidFill>
        </p:spPr>
        <p:txBody>
          <a:bodyPr wrap="square" lIns="0" tIns="0" rIns="0" bIns="0" rtlCol="0"/>
          <a:lstStyle/>
          <a:p>
            <a:endParaRPr/>
          </a:p>
        </p:txBody>
      </p:sp>
      <p:sp>
        <p:nvSpPr>
          <p:cNvPr id="22" name="object 22"/>
          <p:cNvSpPr txBox="1"/>
          <p:nvPr/>
        </p:nvSpPr>
        <p:spPr>
          <a:xfrm>
            <a:off x="4685092" y="3916737"/>
            <a:ext cx="579120" cy="334066"/>
          </a:xfrm>
          <a:prstGeom prst="rect">
            <a:avLst/>
          </a:prstGeom>
          <a:ln w="25400">
            <a:solidFill>
              <a:srgbClr val="85888D"/>
            </a:solidFill>
          </a:ln>
        </p:spPr>
        <p:txBody>
          <a:bodyPr vert="horz" wrap="square" lIns="0" tIns="71755" rIns="0" bIns="0" rtlCol="0">
            <a:spAutoFit/>
          </a:bodyPr>
          <a:lstStyle/>
          <a:p>
            <a:pPr marL="60325">
              <a:spcBef>
                <a:spcPts val="565"/>
              </a:spcBef>
            </a:pPr>
            <a:r>
              <a:rPr sz="1700" spc="-5" dirty="0">
                <a:latin typeface="Verdana"/>
                <a:cs typeface="Verdana"/>
              </a:rPr>
              <a:t>CPU</a:t>
            </a:r>
            <a:endParaRPr sz="1700">
              <a:latin typeface="Verdana"/>
              <a:cs typeface="Verdana"/>
            </a:endParaRPr>
          </a:p>
        </p:txBody>
      </p:sp>
      <p:sp>
        <p:nvSpPr>
          <p:cNvPr id="23" name="object 23"/>
          <p:cNvSpPr txBox="1"/>
          <p:nvPr/>
        </p:nvSpPr>
        <p:spPr>
          <a:xfrm>
            <a:off x="3503992" y="3486208"/>
            <a:ext cx="740410" cy="332783"/>
          </a:xfrm>
          <a:prstGeom prst="rect">
            <a:avLst/>
          </a:prstGeom>
          <a:ln w="25400">
            <a:solidFill>
              <a:srgbClr val="85888D"/>
            </a:solidFill>
          </a:ln>
        </p:spPr>
        <p:txBody>
          <a:bodyPr vert="horz" wrap="square" lIns="0" tIns="70485" rIns="0" bIns="0" rtlCol="0">
            <a:spAutoFit/>
          </a:bodyPr>
          <a:lstStyle/>
          <a:p>
            <a:pPr marL="60325">
              <a:spcBef>
                <a:spcPts val="555"/>
              </a:spcBef>
            </a:pPr>
            <a:r>
              <a:rPr sz="1700" spc="-10" dirty="0">
                <a:latin typeface="Verdana"/>
                <a:cs typeface="Verdana"/>
              </a:rPr>
              <a:t>Radio</a:t>
            </a:r>
            <a:endParaRPr sz="1700">
              <a:latin typeface="Verdana"/>
              <a:cs typeface="Verdana"/>
            </a:endParaRPr>
          </a:p>
        </p:txBody>
      </p:sp>
      <p:sp>
        <p:nvSpPr>
          <p:cNvPr id="24" name="object 24"/>
          <p:cNvSpPr txBox="1"/>
          <p:nvPr/>
        </p:nvSpPr>
        <p:spPr>
          <a:xfrm>
            <a:off x="4468823" y="3259355"/>
            <a:ext cx="1011555" cy="331501"/>
          </a:xfrm>
          <a:prstGeom prst="rect">
            <a:avLst/>
          </a:prstGeom>
          <a:ln w="25400">
            <a:solidFill>
              <a:srgbClr val="85888D"/>
            </a:solidFill>
          </a:ln>
        </p:spPr>
        <p:txBody>
          <a:bodyPr vert="horz" wrap="square" lIns="0" tIns="69215" rIns="0" bIns="0" rtlCol="0">
            <a:spAutoFit/>
          </a:bodyPr>
          <a:lstStyle/>
          <a:p>
            <a:pPr marL="60960">
              <a:spcBef>
                <a:spcPts val="545"/>
              </a:spcBef>
            </a:pPr>
            <a:r>
              <a:rPr sz="1700" dirty="0">
                <a:latin typeface="Verdana"/>
                <a:cs typeface="Verdana"/>
              </a:rPr>
              <a:t>Memory</a:t>
            </a:r>
            <a:endParaRPr sz="1700">
              <a:latin typeface="Verdana"/>
              <a:cs typeface="Verdana"/>
            </a:endParaRPr>
          </a:p>
        </p:txBody>
      </p:sp>
      <p:sp>
        <p:nvSpPr>
          <p:cNvPr id="25" name="object 25"/>
          <p:cNvSpPr txBox="1"/>
          <p:nvPr/>
        </p:nvSpPr>
        <p:spPr>
          <a:xfrm>
            <a:off x="5704795" y="3506369"/>
            <a:ext cx="888365" cy="325730"/>
          </a:xfrm>
          <a:prstGeom prst="rect">
            <a:avLst/>
          </a:prstGeom>
          <a:ln w="25400">
            <a:solidFill>
              <a:srgbClr val="85888D"/>
            </a:solidFill>
          </a:ln>
        </p:spPr>
        <p:txBody>
          <a:bodyPr vert="horz" wrap="square" lIns="0" tIns="63500" rIns="0" bIns="0" rtlCol="0">
            <a:spAutoFit/>
          </a:bodyPr>
          <a:lstStyle/>
          <a:p>
            <a:pPr marL="69215">
              <a:spcBef>
                <a:spcPts val="500"/>
              </a:spcBef>
            </a:pPr>
            <a:r>
              <a:rPr sz="1700" spc="-5" dirty="0">
                <a:latin typeface="Verdana"/>
                <a:cs typeface="Verdana"/>
              </a:rPr>
              <a:t>Sensor</a:t>
            </a:r>
            <a:endParaRPr sz="1700">
              <a:latin typeface="Verdana"/>
              <a:cs typeface="Verdana"/>
            </a:endParaRPr>
          </a:p>
        </p:txBody>
      </p:sp>
      <p:sp>
        <p:nvSpPr>
          <p:cNvPr id="26" name="object 26"/>
          <p:cNvSpPr/>
          <p:nvPr/>
        </p:nvSpPr>
        <p:spPr>
          <a:xfrm>
            <a:off x="5278920" y="3790768"/>
            <a:ext cx="333375" cy="333375"/>
          </a:xfrm>
          <a:custGeom>
            <a:avLst/>
            <a:gdLst/>
            <a:ahLst/>
            <a:cxnLst/>
            <a:rect l="l" t="t" r="r" b="b"/>
            <a:pathLst>
              <a:path w="333375" h="333375">
                <a:moveTo>
                  <a:pt x="0" y="332889"/>
                </a:moveTo>
                <a:lnTo>
                  <a:pt x="323909" y="8980"/>
                </a:lnTo>
                <a:lnTo>
                  <a:pt x="332889" y="0"/>
                </a:lnTo>
              </a:path>
            </a:pathLst>
          </a:custGeom>
          <a:ln w="25400">
            <a:solidFill>
              <a:srgbClr val="000000"/>
            </a:solidFill>
          </a:ln>
        </p:spPr>
        <p:txBody>
          <a:bodyPr wrap="square" lIns="0" tIns="0" rIns="0" bIns="0" rtlCol="0"/>
          <a:lstStyle/>
          <a:p>
            <a:endParaRPr/>
          </a:p>
        </p:txBody>
      </p:sp>
      <p:sp>
        <p:nvSpPr>
          <p:cNvPr id="27" name="object 27"/>
          <p:cNvSpPr/>
          <p:nvPr/>
        </p:nvSpPr>
        <p:spPr>
          <a:xfrm>
            <a:off x="5559724" y="3713538"/>
            <a:ext cx="129539" cy="129539"/>
          </a:xfrm>
          <a:custGeom>
            <a:avLst/>
            <a:gdLst/>
            <a:ahLst/>
            <a:cxnLst/>
            <a:rect l="l" t="t" r="r" b="b"/>
            <a:pathLst>
              <a:path w="129539" h="129539">
                <a:moveTo>
                  <a:pt x="129316" y="0"/>
                </a:moveTo>
                <a:lnTo>
                  <a:pt x="0" y="43105"/>
                </a:lnTo>
                <a:lnTo>
                  <a:pt x="86210" y="129315"/>
                </a:lnTo>
                <a:lnTo>
                  <a:pt x="129316" y="0"/>
                </a:lnTo>
                <a:close/>
              </a:path>
            </a:pathLst>
          </a:custGeom>
          <a:solidFill>
            <a:srgbClr val="000000"/>
          </a:solidFill>
        </p:spPr>
        <p:txBody>
          <a:bodyPr wrap="square" lIns="0" tIns="0" rIns="0" bIns="0" rtlCol="0"/>
          <a:lstStyle/>
          <a:p>
            <a:endParaRPr/>
          </a:p>
        </p:txBody>
      </p:sp>
      <p:sp>
        <p:nvSpPr>
          <p:cNvPr id="28" name="object 28"/>
          <p:cNvSpPr/>
          <p:nvPr/>
        </p:nvSpPr>
        <p:spPr>
          <a:xfrm>
            <a:off x="5337544" y="3727478"/>
            <a:ext cx="349250" cy="358775"/>
          </a:xfrm>
          <a:custGeom>
            <a:avLst/>
            <a:gdLst/>
            <a:ahLst/>
            <a:cxnLst/>
            <a:rect l="l" t="t" r="r" b="b"/>
            <a:pathLst>
              <a:path w="349250" h="358775">
                <a:moveTo>
                  <a:pt x="349114" y="0"/>
                </a:moveTo>
                <a:lnTo>
                  <a:pt x="8859" y="349502"/>
                </a:lnTo>
                <a:lnTo>
                  <a:pt x="0" y="358602"/>
                </a:lnTo>
              </a:path>
            </a:pathLst>
          </a:custGeom>
          <a:ln w="25400">
            <a:solidFill>
              <a:srgbClr val="000000"/>
            </a:solidFill>
          </a:ln>
        </p:spPr>
        <p:txBody>
          <a:bodyPr wrap="square" lIns="0" tIns="0" rIns="0" bIns="0" rtlCol="0"/>
          <a:lstStyle/>
          <a:p>
            <a:endParaRPr/>
          </a:p>
        </p:txBody>
      </p:sp>
      <p:sp>
        <p:nvSpPr>
          <p:cNvPr id="29" name="object 29"/>
          <p:cNvSpPr/>
          <p:nvPr/>
        </p:nvSpPr>
        <p:spPr>
          <a:xfrm>
            <a:off x="5261357" y="4034457"/>
            <a:ext cx="128905" cy="130175"/>
          </a:xfrm>
          <a:custGeom>
            <a:avLst/>
            <a:gdLst/>
            <a:ahLst/>
            <a:cxnLst/>
            <a:rect l="l" t="t" r="r" b="b"/>
            <a:pathLst>
              <a:path w="128904" h="130175">
                <a:moveTo>
                  <a:pt x="41367" y="0"/>
                </a:moveTo>
                <a:lnTo>
                  <a:pt x="0" y="129881"/>
                </a:lnTo>
                <a:lnTo>
                  <a:pt x="128725" y="85046"/>
                </a:lnTo>
                <a:lnTo>
                  <a:pt x="41367" y="0"/>
                </a:lnTo>
                <a:close/>
              </a:path>
            </a:pathLst>
          </a:custGeom>
          <a:solidFill>
            <a:srgbClr val="000000"/>
          </a:solidFill>
        </p:spPr>
        <p:txBody>
          <a:bodyPr wrap="square" lIns="0" tIns="0" rIns="0" bIns="0" rtlCol="0"/>
          <a:lstStyle/>
          <a:p>
            <a:endParaRPr/>
          </a:p>
        </p:txBody>
      </p:sp>
      <p:sp>
        <p:nvSpPr>
          <p:cNvPr id="30" name="object 30"/>
          <p:cNvSpPr/>
          <p:nvPr/>
        </p:nvSpPr>
        <p:spPr>
          <a:xfrm>
            <a:off x="4353417" y="3811677"/>
            <a:ext cx="337185" cy="294640"/>
          </a:xfrm>
          <a:custGeom>
            <a:avLst/>
            <a:gdLst/>
            <a:ahLst/>
            <a:cxnLst/>
            <a:rect l="l" t="t" r="r" b="b"/>
            <a:pathLst>
              <a:path w="337185" h="294639">
                <a:moveTo>
                  <a:pt x="336985" y="294319"/>
                </a:moveTo>
                <a:lnTo>
                  <a:pt x="9565" y="8354"/>
                </a:lnTo>
                <a:lnTo>
                  <a:pt x="0" y="0"/>
                </a:lnTo>
              </a:path>
            </a:pathLst>
          </a:custGeom>
          <a:ln w="25399">
            <a:solidFill>
              <a:srgbClr val="000000"/>
            </a:solidFill>
          </a:ln>
        </p:spPr>
        <p:txBody>
          <a:bodyPr wrap="square" lIns="0" tIns="0" rIns="0" bIns="0" rtlCol="0"/>
          <a:lstStyle/>
          <a:p>
            <a:endParaRPr/>
          </a:p>
        </p:txBody>
      </p:sp>
      <p:sp>
        <p:nvSpPr>
          <p:cNvPr id="31" name="object 31"/>
          <p:cNvSpPr/>
          <p:nvPr/>
        </p:nvSpPr>
        <p:spPr>
          <a:xfrm>
            <a:off x="4271153" y="3739830"/>
            <a:ext cx="132080" cy="126364"/>
          </a:xfrm>
          <a:custGeom>
            <a:avLst/>
            <a:gdLst/>
            <a:ahLst/>
            <a:cxnLst/>
            <a:rect l="l" t="t" r="r" b="b"/>
            <a:pathLst>
              <a:path w="132079" h="126364">
                <a:moveTo>
                  <a:pt x="0" y="0"/>
                </a:moveTo>
                <a:lnTo>
                  <a:pt x="51727" y="126114"/>
                </a:lnTo>
                <a:lnTo>
                  <a:pt x="131928" y="34287"/>
                </a:lnTo>
                <a:lnTo>
                  <a:pt x="0" y="0"/>
                </a:lnTo>
                <a:close/>
              </a:path>
            </a:pathLst>
          </a:custGeom>
          <a:solidFill>
            <a:srgbClr val="000000"/>
          </a:solidFill>
        </p:spPr>
        <p:txBody>
          <a:bodyPr wrap="square" lIns="0" tIns="0" rIns="0" bIns="0" rtlCol="0"/>
          <a:lstStyle/>
          <a:p>
            <a:endParaRPr/>
          </a:p>
        </p:txBody>
      </p:sp>
      <p:sp>
        <p:nvSpPr>
          <p:cNvPr id="32" name="object 32"/>
          <p:cNvSpPr/>
          <p:nvPr/>
        </p:nvSpPr>
        <p:spPr>
          <a:xfrm>
            <a:off x="4253692" y="3714826"/>
            <a:ext cx="355600" cy="327660"/>
          </a:xfrm>
          <a:custGeom>
            <a:avLst/>
            <a:gdLst/>
            <a:ahLst/>
            <a:cxnLst/>
            <a:rect l="l" t="t" r="r" b="b"/>
            <a:pathLst>
              <a:path w="355600" h="327660">
                <a:moveTo>
                  <a:pt x="0" y="0"/>
                </a:moveTo>
                <a:lnTo>
                  <a:pt x="346107" y="318920"/>
                </a:lnTo>
                <a:lnTo>
                  <a:pt x="355447" y="327526"/>
                </a:lnTo>
              </a:path>
            </a:pathLst>
          </a:custGeom>
          <a:ln w="25400">
            <a:solidFill>
              <a:srgbClr val="000000"/>
            </a:solidFill>
          </a:ln>
        </p:spPr>
        <p:txBody>
          <a:bodyPr wrap="square" lIns="0" tIns="0" rIns="0" bIns="0" rtlCol="0"/>
          <a:lstStyle/>
          <a:p>
            <a:endParaRPr/>
          </a:p>
        </p:txBody>
      </p:sp>
      <p:sp>
        <p:nvSpPr>
          <p:cNvPr id="33" name="object 33"/>
          <p:cNvSpPr/>
          <p:nvPr/>
        </p:nvSpPr>
        <p:spPr>
          <a:xfrm>
            <a:off x="4558493" y="3988918"/>
            <a:ext cx="131445" cy="127635"/>
          </a:xfrm>
          <a:custGeom>
            <a:avLst/>
            <a:gdLst/>
            <a:ahLst/>
            <a:cxnLst/>
            <a:rect l="l" t="t" r="r" b="b"/>
            <a:pathLst>
              <a:path w="131445" h="127635">
                <a:moveTo>
                  <a:pt x="82616" y="0"/>
                </a:moveTo>
                <a:lnTo>
                  <a:pt x="0" y="89660"/>
                </a:lnTo>
                <a:lnTo>
                  <a:pt x="130967" y="127447"/>
                </a:lnTo>
                <a:lnTo>
                  <a:pt x="82616" y="0"/>
                </a:lnTo>
                <a:close/>
              </a:path>
            </a:pathLst>
          </a:custGeom>
          <a:solidFill>
            <a:srgbClr val="000000"/>
          </a:solidFill>
        </p:spPr>
        <p:txBody>
          <a:bodyPr wrap="square" lIns="0" tIns="0" rIns="0" bIns="0" rtlCol="0"/>
          <a:lstStyle/>
          <a:p>
            <a:endParaRPr/>
          </a:p>
        </p:txBody>
      </p:sp>
      <p:sp>
        <p:nvSpPr>
          <p:cNvPr id="34" name="object 34"/>
          <p:cNvSpPr txBox="1"/>
          <p:nvPr/>
        </p:nvSpPr>
        <p:spPr>
          <a:xfrm>
            <a:off x="1970784" y="4968457"/>
            <a:ext cx="2580005" cy="336631"/>
          </a:xfrm>
          <a:prstGeom prst="rect">
            <a:avLst/>
          </a:prstGeom>
          <a:ln w="25400">
            <a:solidFill>
              <a:srgbClr val="85888D"/>
            </a:solidFill>
          </a:ln>
        </p:spPr>
        <p:txBody>
          <a:bodyPr vert="horz" wrap="square" lIns="0" tIns="74295" rIns="0" bIns="0" rtlCol="0">
            <a:spAutoFit/>
          </a:bodyPr>
          <a:lstStyle/>
          <a:p>
            <a:pPr marL="57150">
              <a:spcBef>
                <a:spcPts val="585"/>
              </a:spcBef>
            </a:pPr>
            <a:r>
              <a:rPr sz="1700" spc="-5" dirty="0">
                <a:latin typeface="Verdana"/>
                <a:cs typeface="Verdana"/>
              </a:rPr>
              <a:t>Handle sensor</a:t>
            </a:r>
            <a:r>
              <a:rPr sz="1700" spc="-30" dirty="0">
                <a:latin typeface="Verdana"/>
                <a:cs typeface="Verdana"/>
              </a:rPr>
              <a:t> </a:t>
            </a:r>
            <a:r>
              <a:rPr sz="1700" spc="-5" dirty="0">
                <a:latin typeface="Verdana"/>
                <a:cs typeface="Verdana"/>
              </a:rPr>
              <a:t>process</a:t>
            </a:r>
            <a:endParaRPr sz="1700">
              <a:latin typeface="Verdana"/>
              <a:cs typeface="Verdana"/>
            </a:endParaRPr>
          </a:p>
        </p:txBody>
      </p:sp>
      <p:sp>
        <p:nvSpPr>
          <p:cNvPr id="35" name="object 35"/>
          <p:cNvSpPr/>
          <p:nvPr/>
        </p:nvSpPr>
        <p:spPr>
          <a:xfrm>
            <a:off x="1970783" y="5654256"/>
            <a:ext cx="2409190" cy="393700"/>
          </a:xfrm>
          <a:custGeom>
            <a:avLst/>
            <a:gdLst/>
            <a:ahLst/>
            <a:cxnLst/>
            <a:rect l="l" t="t" r="r" b="b"/>
            <a:pathLst>
              <a:path w="2409190" h="393700">
                <a:moveTo>
                  <a:pt x="0" y="0"/>
                </a:moveTo>
                <a:lnTo>
                  <a:pt x="2408969" y="0"/>
                </a:lnTo>
                <a:lnTo>
                  <a:pt x="2408969" y="393700"/>
                </a:lnTo>
                <a:lnTo>
                  <a:pt x="0" y="393700"/>
                </a:lnTo>
                <a:lnTo>
                  <a:pt x="0" y="0"/>
                </a:lnTo>
                <a:close/>
              </a:path>
            </a:pathLst>
          </a:custGeom>
          <a:ln w="25400">
            <a:solidFill>
              <a:srgbClr val="85888D"/>
            </a:solidFill>
          </a:ln>
        </p:spPr>
        <p:txBody>
          <a:bodyPr wrap="square" lIns="0" tIns="0" rIns="0" bIns="0" rtlCol="0"/>
          <a:lstStyle/>
          <a:p>
            <a:endParaRPr/>
          </a:p>
        </p:txBody>
      </p:sp>
      <p:sp>
        <p:nvSpPr>
          <p:cNvPr id="36" name="object 36"/>
          <p:cNvSpPr txBox="1"/>
          <p:nvPr/>
        </p:nvSpPr>
        <p:spPr>
          <a:xfrm>
            <a:off x="2015326" y="5716169"/>
            <a:ext cx="2294890" cy="284480"/>
          </a:xfrm>
          <a:prstGeom prst="rect">
            <a:avLst/>
          </a:prstGeom>
        </p:spPr>
        <p:txBody>
          <a:bodyPr vert="horz" wrap="square" lIns="0" tIns="12700" rIns="0" bIns="0" rtlCol="0">
            <a:spAutoFit/>
          </a:bodyPr>
          <a:lstStyle/>
          <a:p>
            <a:pPr marL="12700">
              <a:spcBef>
                <a:spcPts val="100"/>
              </a:spcBef>
            </a:pPr>
            <a:r>
              <a:rPr sz="1700" spc="-5" dirty="0">
                <a:latin typeface="Verdana"/>
                <a:cs typeface="Verdana"/>
              </a:rPr>
              <a:t>Handle </a:t>
            </a:r>
            <a:r>
              <a:rPr sz="1700" spc="-10" dirty="0">
                <a:latin typeface="Verdana"/>
                <a:cs typeface="Verdana"/>
              </a:rPr>
              <a:t>radio</a:t>
            </a:r>
            <a:r>
              <a:rPr sz="1700" spc="-40" dirty="0">
                <a:latin typeface="Verdana"/>
                <a:cs typeface="Verdana"/>
              </a:rPr>
              <a:t> </a:t>
            </a:r>
            <a:r>
              <a:rPr sz="1700" spc="-5" dirty="0">
                <a:latin typeface="Verdana"/>
                <a:cs typeface="Verdana"/>
              </a:rPr>
              <a:t>process</a:t>
            </a:r>
            <a:endParaRPr sz="1700">
              <a:latin typeface="Verdana"/>
              <a:cs typeface="Verdana"/>
            </a:endParaRPr>
          </a:p>
        </p:txBody>
      </p:sp>
      <p:sp>
        <p:nvSpPr>
          <p:cNvPr id="37" name="object 37"/>
          <p:cNvSpPr/>
          <p:nvPr/>
        </p:nvSpPr>
        <p:spPr>
          <a:xfrm>
            <a:off x="4556218" y="5183721"/>
            <a:ext cx="4702810" cy="0"/>
          </a:xfrm>
          <a:custGeom>
            <a:avLst/>
            <a:gdLst/>
            <a:ahLst/>
            <a:cxnLst/>
            <a:rect l="l" t="t" r="r" b="b"/>
            <a:pathLst>
              <a:path w="4702809">
                <a:moveTo>
                  <a:pt x="0" y="0"/>
                </a:moveTo>
                <a:lnTo>
                  <a:pt x="4702648" y="0"/>
                </a:lnTo>
              </a:path>
            </a:pathLst>
          </a:custGeom>
          <a:ln w="38100">
            <a:solidFill>
              <a:srgbClr val="000000"/>
            </a:solidFill>
            <a:prstDash val="dot"/>
          </a:ln>
        </p:spPr>
        <p:txBody>
          <a:bodyPr wrap="square" lIns="0" tIns="0" rIns="0" bIns="0" rtlCol="0"/>
          <a:lstStyle/>
          <a:p>
            <a:endParaRPr/>
          </a:p>
        </p:txBody>
      </p:sp>
      <p:sp>
        <p:nvSpPr>
          <p:cNvPr id="38" name="object 38"/>
          <p:cNvSpPr/>
          <p:nvPr/>
        </p:nvSpPr>
        <p:spPr>
          <a:xfrm>
            <a:off x="4327618" y="5851106"/>
            <a:ext cx="4936490" cy="0"/>
          </a:xfrm>
          <a:custGeom>
            <a:avLst/>
            <a:gdLst/>
            <a:ahLst/>
            <a:cxnLst/>
            <a:rect l="l" t="t" r="r" b="b"/>
            <a:pathLst>
              <a:path w="4936490">
                <a:moveTo>
                  <a:pt x="0" y="0"/>
                </a:moveTo>
                <a:lnTo>
                  <a:pt x="4936365" y="0"/>
                </a:lnTo>
              </a:path>
            </a:pathLst>
          </a:custGeom>
          <a:ln w="38100">
            <a:solidFill>
              <a:srgbClr val="000000"/>
            </a:solidFill>
            <a:prstDash val="dot"/>
          </a:ln>
        </p:spPr>
        <p:txBody>
          <a:bodyPr wrap="square" lIns="0" tIns="0" rIns="0" bIns="0" rtlCol="0"/>
          <a:lstStyle/>
          <a:p>
            <a:endParaRPr/>
          </a:p>
        </p:txBody>
      </p:sp>
      <p:sp>
        <p:nvSpPr>
          <p:cNvPr id="39" name="object 39"/>
          <p:cNvSpPr/>
          <p:nvPr/>
        </p:nvSpPr>
        <p:spPr>
          <a:xfrm>
            <a:off x="4543519" y="5194876"/>
            <a:ext cx="909319" cy="0"/>
          </a:xfrm>
          <a:custGeom>
            <a:avLst/>
            <a:gdLst/>
            <a:ahLst/>
            <a:cxnLst/>
            <a:rect l="l" t="t" r="r" b="b"/>
            <a:pathLst>
              <a:path w="909320">
                <a:moveTo>
                  <a:pt x="0" y="0"/>
                </a:moveTo>
                <a:lnTo>
                  <a:pt x="909206" y="0"/>
                </a:lnTo>
              </a:path>
            </a:pathLst>
          </a:custGeom>
          <a:ln w="38100">
            <a:solidFill>
              <a:srgbClr val="000000"/>
            </a:solidFill>
          </a:ln>
        </p:spPr>
        <p:txBody>
          <a:bodyPr wrap="square" lIns="0" tIns="0" rIns="0" bIns="0" rtlCol="0"/>
          <a:lstStyle/>
          <a:p>
            <a:endParaRPr/>
          </a:p>
        </p:txBody>
      </p:sp>
      <p:sp>
        <p:nvSpPr>
          <p:cNvPr id="40" name="object 40"/>
          <p:cNvSpPr/>
          <p:nvPr/>
        </p:nvSpPr>
        <p:spPr>
          <a:xfrm>
            <a:off x="5623018" y="5851106"/>
            <a:ext cx="1240790" cy="0"/>
          </a:xfrm>
          <a:custGeom>
            <a:avLst/>
            <a:gdLst/>
            <a:ahLst/>
            <a:cxnLst/>
            <a:rect l="l" t="t" r="r" b="b"/>
            <a:pathLst>
              <a:path w="1240789">
                <a:moveTo>
                  <a:pt x="0" y="0"/>
                </a:moveTo>
                <a:lnTo>
                  <a:pt x="1240696" y="0"/>
                </a:lnTo>
              </a:path>
            </a:pathLst>
          </a:custGeom>
          <a:ln w="38100">
            <a:solidFill>
              <a:srgbClr val="000000"/>
            </a:solidFill>
          </a:ln>
        </p:spPr>
        <p:txBody>
          <a:bodyPr wrap="square" lIns="0" tIns="0" rIns="0" bIns="0" rtlCol="0"/>
          <a:lstStyle/>
          <a:p>
            <a:endParaRPr/>
          </a:p>
        </p:txBody>
      </p:sp>
      <p:sp>
        <p:nvSpPr>
          <p:cNvPr id="41" name="object 41"/>
          <p:cNvSpPr/>
          <p:nvPr/>
        </p:nvSpPr>
        <p:spPr>
          <a:xfrm>
            <a:off x="6983624" y="5194876"/>
            <a:ext cx="909319" cy="0"/>
          </a:xfrm>
          <a:custGeom>
            <a:avLst/>
            <a:gdLst/>
            <a:ahLst/>
            <a:cxnLst/>
            <a:rect l="l" t="t" r="r" b="b"/>
            <a:pathLst>
              <a:path w="909320">
                <a:moveTo>
                  <a:pt x="0" y="0"/>
                </a:moveTo>
                <a:lnTo>
                  <a:pt x="909206" y="0"/>
                </a:lnTo>
              </a:path>
            </a:pathLst>
          </a:custGeom>
          <a:ln w="38100">
            <a:solidFill>
              <a:srgbClr val="000000"/>
            </a:solidFill>
          </a:ln>
        </p:spPr>
        <p:txBody>
          <a:bodyPr wrap="square" lIns="0" tIns="0" rIns="0" bIns="0" rtlCol="0"/>
          <a:lstStyle/>
          <a:p>
            <a:endParaRPr/>
          </a:p>
        </p:txBody>
      </p:sp>
      <p:sp>
        <p:nvSpPr>
          <p:cNvPr id="42" name="object 42"/>
          <p:cNvSpPr/>
          <p:nvPr/>
        </p:nvSpPr>
        <p:spPr>
          <a:xfrm>
            <a:off x="8018082" y="5851106"/>
            <a:ext cx="1240790" cy="0"/>
          </a:xfrm>
          <a:custGeom>
            <a:avLst/>
            <a:gdLst/>
            <a:ahLst/>
            <a:cxnLst/>
            <a:rect l="l" t="t" r="r" b="b"/>
            <a:pathLst>
              <a:path w="1240790">
                <a:moveTo>
                  <a:pt x="0" y="0"/>
                </a:moveTo>
                <a:lnTo>
                  <a:pt x="1240696" y="0"/>
                </a:lnTo>
              </a:path>
            </a:pathLst>
          </a:custGeom>
          <a:ln w="38100">
            <a:solidFill>
              <a:srgbClr val="000000"/>
            </a:solidFill>
          </a:ln>
        </p:spPr>
        <p:txBody>
          <a:bodyPr wrap="square" lIns="0" tIns="0" rIns="0" bIns="0" rtlCol="0"/>
          <a:lstStyle/>
          <a:p>
            <a:endParaRPr/>
          </a:p>
        </p:txBody>
      </p:sp>
      <p:sp>
        <p:nvSpPr>
          <p:cNvPr id="43" name="object 43"/>
          <p:cNvSpPr/>
          <p:nvPr/>
        </p:nvSpPr>
        <p:spPr>
          <a:xfrm>
            <a:off x="5439442" y="5189719"/>
            <a:ext cx="203835" cy="673100"/>
          </a:xfrm>
          <a:custGeom>
            <a:avLst/>
            <a:gdLst/>
            <a:ahLst/>
            <a:cxnLst/>
            <a:rect l="l" t="t" r="r" b="b"/>
            <a:pathLst>
              <a:path w="203835" h="673100">
                <a:moveTo>
                  <a:pt x="36954" y="0"/>
                </a:moveTo>
                <a:lnTo>
                  <a:pt x="203360" y="663300"/>
                </a:lnTo>
                <a:lnTo>
                  <a:pt x="166405" y="672571"/>
                </a:lnTo>
                <a:lnTo>
                  <a:pt x="0" y="9271"/>
                </a:lnTo>
                <a:lnTo>
                  <a:pt x="36954" y="0"/>
                </a:lnTo>
                <a:close/>
              </a:path>
            </a:pathLst>
          </a:custGeom>
          <a:solidFill>
            <a:srgbClr val="000000"/>
          </a:solidFill>
        </p:spPr>
        <p:txBody>
          <a:bodyPr wrap="square" lIns="0" tIns="0" rIns="0" bIns="0" rtlCol="0"/>
          <a:lstStyle/>
          <a:p>
            <a:endParaRPr/>
          </a:p>
        </p:txBody>
      </p:sp>
      <p:sp>
        <p:nvSpPr>
          <p:cNvPr id="44" name="object 44"/>
          <p:cNvSpPr/>
          <p:nvPr/>
        </p:nvSpPr>
        <p:spPr>
          <a:xfrm>
            <a:off x="7865142" y="5185073"/>
            <a:ext cx="203835" cy="673100"/>
          </a:xfrm>
          <a:custGeom>
            <a:avLst/>
            <a:gdLst/>
            <a:ahLst/>
            <a:cxnLst/>
            <a:rect l="l" t="t" r="r" b="b"/>
            <a:pathLst>
              <a:path w="203834" h="673100">
                <a:moveTo>
                  <a:pt x="36954" y="0"/>
                </a:moveTo>
                <a:lnTo>
                  <a:pt x="203360" y="663300"/>
                </a:lnTo>
                <a:lnTo>
                  <a:pt x="166405" y="672571"/>
                </a:lnTo>
                <a:lnTo>
                  <a:pt x="0" y="9271"/>
                </a:lnTo>
                <a:lnTo>
                  <a:pt x="36954" y="0"/>
                </a:lnTo>
                <a:close/>
              </a:path>
            </a:pathLst>
          </a:custGeom>
          <a:solidFill>
            <a:srgbClr val="000000"/>
          </a:solidFill>
        </p:spPr>
        <p:txBody>
          <a:bodyPr wrap="square" lIns="0" tIns="0" rIns="0" bIns="0" rtlCol="0"/>
          <a:lstStyle/>
          <a:p>
            <a:endParaRPr/>
          </a:p>
        </p:txBody>
      </p:sp>
      <p:sp>
        <p:nvSpPr>
          <p:cNvPr id="45" name="object 45"/>
          <p:cNvSpPr/>
          <p:nvPr/>
        </p:nvSpPr>
        <p:spPr>
          <a:xfrm>
            <a:off x="6834491" y="5190675"/>
            <a:ext cx="166370" cy="661670"/>
          </a:xfrm>
          <a:custGeom>
            <a:avLst/>
            <a:gdLst/>
            <a:ahLst/>
            <a:cxnLst/>
            <a:rect l="l" t="t" r="r" b="b"/>
            <a:pathLst>
              <a:path w="166370" h="661670">
                <a:moveTo>
                  <a:pt x="166118" y="7358"/>
                </a:moveTo>
                <a:lnTo>
                  <a:pt x="37382" y="661367"/>
                </a:lnTo>
                <a:lnTo>
                  <a:pt x="0" y="654009"/>
                </a:lnTo>
                <a:lnTo>
                  <a:pt x="128736" y="0"/>
                </a:lnTo>
                <a:lnTo>
                  <a:pt x="166118" y="7358"/>
                </a:lnTo>
                <a:close/>
              </a:path>
            </a:pathLst>
          </a:custGeom>
          <a:solidFill>
            <a:srgbClr val="000000"/>
          </a:solidFill>
        </p:spPr>
        <p:txBody>
          <a:bodyPr wrap="square" lIns="0" tIns="0" rIns="0" bIns="0" rtlCol="0"/>
          <a:lstStyle/>
          <a:p>
            <a:endParaRPr/>
          </a:p>
        </p:txBody>
      </p:sp>
    </p:spTree>
    <p:extLst>
      <p:ext uri="{BB962C8B-B14F-4D97-AF65-F5344CB8AC3E}">
        <p14:creationId xmlns:p14="http://schemas.microsoft.com/office/powerpoint/2010/main" val="234595338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title"/>
          </p:nvPr>
        </p:nvSpPr>
        <p:spPr>
          <a:xfrm>
            <a:off x="756025" y="457953"/>
            <a:ext cx="11196320" cy="628377"/>
          </a:xfrm>
          <a:prstGeom prst="rect">
            <a:avLst/>
          </a:prstGeom>
        </p:spPr>
        <p:txBody>
          <a:bodyPr vert="horz" wrap="square" lIns="0" tIns="12700" rIns="0" bIns="0" rtlCol="0" anchor="t">
            <a:spAutoFit/>
          </a:bodyPr>
          <a:lstStyle/>
          <a:p>
            <a:pPr marL="12700">
              <a:lnSpc>
                <a:spcPct val="100000"/>
              </a:lnSpc>
              <a:spcBef>
                <a:spcPts val="100"/>
              </a:spcBef>
            </a:pPr>
            <a:r>
              <a:rPr sz="4000" spc="-5" dirty="0">
                <a:latin typeface="+mn-lt"/>
              </a:rPr>
              <a:t>Programming </a:t>
            </a:r>
            <a:r>
              <a:rPr lang="en-US" sz="4000" spc="-5" dirty="0">
                <a:latin typeface="+mn-lt"/>
              </a:rPr>
              <a:t>models and concurrency support</a:t>
            </a:r>
            <a:endParaRPr sz="4000" spc="-5" dirty="0">
              <a:latin typeface="+mn-lt"/>
            </a:endParaRPr>
          </a:p>
        </p:txBody>
      </p:sp>
      <p:sp>
        <p:nvSpPr>
          <p:cNvPr id="6" name="object 6"/>
          <p:cNvSpPr txBox="1"/>
          <p:nvPr/>
        </p:nvSpPr>
        <p:spPr>
          <a:xfrm>
            <a:off x="862836" y="1452142"/>
            <a:ext cx="10425345" cy="1290738"/>
          </a:xfrm>
          <a:prstGeom prst="rect">
            <a:avLst/>
          </a:prstGeom>
        </p:spPr>
        <p:txBody>
          <a:bodyPr vert="horz" wrap="square" lIns="0" tIns="43815" rIns="0" bIns="0" rtlCol="0">
            <a:spAutoFit/>
          </a:bodyPr>
          <a:lstStyle/>
          <a:p>
            <a:pPr marL="12700">
              <a:spcBef>
                <a:spcPts val="345"/>
              </a:spcBef>
              <a:buClr>
                <a:srgbClr val="3478AF"/>
              </a:buClr>
              <a:tabLst>
                <a:tab pos="366395" algn="l"/>
                <a:tab pos="367030" algn="l"/>
              </a:tabLst>
            </a:pPr>
            <a:r>
              <a:rPr sz="2800" spc="-10" dirty="0">
                <a:latin typeface="+mj-lt"/>
                <a:cs typeface="Tahoma"/>
              </a:rPr>
              <a:t>Event-driven</a:t>
            </a:r>
            <a:r>
              <a:rPr sz="2800" spc="-5" dirty="0">
                <a:latin typeface="+mj-lt"/>
                <a:cs typeface="Tahoma"/>
              </a:rPr>
              <a:t> model:</a:t>
            </a:r>
            <a:r>
              <a:rPr lang="en-US" sz="2800" dirty="0">
                <a:latin typeface="+mj-lt"/>
                <a:cs typeface="Tahoma"/>
              </a:rPr>
              <a:t>  </a:t>
            </a:r>
            <a:r>
              <a:rPr sz="2800" spc="-5" dirty="0">
                <a:latin typeface="+mj-lt"/>
                <a:cs typeface="Tahoma"/>
              </a:rPr>
              <a:t>Code only runs within event</a:t>
            </a:r>
            <a:r>
              <a:rPr sz="2800" spc="-10" dirty="0">
                <a:latin typeface="+mj-lt"/>
                <a:cs typeface="Tahoma"/>
              </a:rPr>
              <a:t> </a:t>
            </a:r>
            <a:r>
              <a:rPr sz="2800" spc="-5" dirty="0">
                <a:latin typeface="+mj-lt"/>
                <a:cs typeface="Tahoma"/>
              </a:rPr>
              <a:t>handlers</a:t>
            </a:r>
            <a:endParaRPr lang="en-US" sz="2800" spc="-5" dirty="0">
              <a:latin typeface="+mj-lt"/>
              <a:cs typeface="Tahoma"/>
            </a:endParaRPr>
          </a:p>
          <a:p>
            <a:pPr marL="12700">
              <a:spcBef>
                <a:spcPts val="345"/>
              </a:spcBef>
              <a:buClr>
                <a:srgbClr val="3478AF"/>
              </a:buClr>
              <a:tabLst>
                <a:tab pos="366395" algn="l"/>
                <a:tab pos="367030" algn="l"/>
              </a:tabLst>
            </a:pPr>
            <a:r>
              <a:rPr lang="en-US" sz="3600" spc="-7" baseline="2525" dirty="0">
                <a:latin typeface="+mj-lt"/>
                <a:cs typeface="Tahoma"/>
              </a:rPr>
              <a:t>	</a:t>
            </a:r>
            <a:r>
              <a:rPr sz="3600" spc="-7" baseline="2525" dirty="0">
                <a:latin typeface="+mj-lt"/>
                <a:cs typeface="Tahoma"/>
              </a:rPr>
              <a:t>On </a:t>
            </a:r>
            <a:r>
              <a:rPr sz="3600" baseline="2525" dirty="0">
                <a:latin typeface="+mj-lt"/>
                <a:cs typeface="Tahoma"/>
              </a:rPr>
              <a:t>an </a:t>
            </a:r>
            <a:r>
              <a:rPr sz="3600" spc="-7" baseline="2525" dirty="0">
                <a:latin typeface="+mj-lt"/>
                <a:cs typeface="Tahoma"/>
              </a:rPr>
              <a:t>event occurrence: </a:t>
            </a:r>
            <a:r>
              <a:rPr sz="2400" spc="-5" dirty="0">
                <a:latin typeface="+mj-lt"/>
                <a:cs typeface="Tahoma"/>
              </a:rPr>
              <a:t> kernel </a:t>
            </a:r>
            <a:r>
              <a:rPr sz="2400" spc="-10" dirty="0">
                <a:latin typeface="+mj-lt"/>
                <a:cs typeface="Tahoma"/>
              </a:rPr>
              <a:t>invokes </a:t>
            </a:r>
            <a:r>
              <a:rPr sz="2400" spc="-5" dirty="0">
                <a:latin typeface="+mj-lt"/>
                <a:cs typeface="Tahoma"/>
              </a:rPr>
              <a:t>handler</a:t>
            </a:r>
            <a:r>
              <a:rPr sz="2400" spc="-50" dirty="0">
                <a:latin typeface="+mj-lt"/>
                <a:cs typeface="Tahoma"/>
              </a:rPr>
              <a:t> </a:t>
            </a:r>
            <a:r>
              <a:rPr sz="2400" spc="-5" dirty="0">
                <a:latin typeface="+mj-lt"/>
                <a:cs typeface="Tahoma"/>
              </a:rPr>
              <a:t>code</a:t>
            </a:r>
            <a:endParaRPr lang="en-US" sz="2400" spc="-5" dirty="0">
              <a:latin typeface="+mj-lt"/>
              <a:cs typeface="Tahoma"/>
            </a:endParaRPr>
          </a:p>
          <a:p>
            <a:pPr marL="12700">
              <a:spcBef>
                <a:spcPts val="345"/>
              </a:spcBef>
              <a:buClr>
                <a:srgbClr val="3478AF"/>
              </a:buClr>
              <a:tabLst>
                <a:tab pos="366395" algn="l"/>
                <a:tab pos="367030" algn="l"/>
              </a:tabLst>
            </a:pPr>
            <a:r>
              <a:rPr lang="en-US" sz="2400" dirty="0">
                <a:latin typeface="+mj-lt"/>
                <a:cs typeface="Tahoma"/>
              </a:rPr>
              <a:t>	</a:t>
            </a:r>
            <a:r>
              <a:rPr sz="2400" spc="-10" dirty="0">
                <a:latin typeface="+mj-lt"/>
                <a:cs typeface="Tahoma"/>
              </a:rPr>
              <a:t>Event </a:t>
            </a:r>
            <a:r>
              <a:rPr sz="2400" spc="-5" dirty="0">
                <a:latin typeface="+mj-lt"/>
                <a:cs typeface="Tahoma"/>
              </a:rPr>
              <a:t>handler runs </a:t>
            </a:r>
            <a:r>
              <a:rPr sz="2400" dirty="0">
                <a:latin typeface="+mj-lt"/>
                <a:cs typeface="Tahoma"/>
              </a:rPr>
              <a:t>till </a:t>
            </a:r>
            <a:r>
              <a:rPr sz="2400" spc="-5" dirty="0">
                <a:latin typeface="+mj-lt"/>
                <a:cs typeface="Tahoma"/>
              </a:rPr>
              <a:t>completion:  explicit </a:t>
            </a:r>
            <a:r>
              <a:rPr sz="2400" dirty="0">
                <a:latin typeface="+mj-lt"/>
                <a:cs typeface="Courier New"/>
              </a:rPr>
              <a:t>return;</a:t>
            </a:r>
          </a:p>
        </p:txBody>
      </p:sp>
      <p:sp>
        <p:nvSpPr>
          <p:cNvPr id="7" name="object 7"/>
          <p:cNvSpPr txBox="1"/>
          <p:nvPr/>
        </p:nvSpPr>
        <p:spPr>
          <a:xfrm>
            <a:off x="6075509" y="4782979"/>
            <a:ext cx="827405" cy="330219"/>
          </a:xfrm>
          <a:prstGeom prst="rect">
            <a:avLst/>
          </a:prstGeom>
          <a:ln w="25400">
            <a:solidFill>
              <a:srgbClr val="85888D"/>
            </a:solidFill>
          </a:ln>
        </p:spPr>
        <p:txBody>
          <a:bodyPr vert="horz" wrap="square" lIns="0" tIns="67945" rIns="0" bIns="0" rtlCol="0">
            <a:spAutoFit/>
          </a:bodyPr>
          <a:lstStyle/>
          <a:p>
            <a:pPr marL="58419">
              <a:spcBef>
                <a:spcPts val="535"/>
              </a:spcBef>
            </a:pPr>
            <a:r>
              <a:rPr sz="1700" spc="-15" dirty="0">
                <a:latin typeface="Verdana"/>
                <a:cs typeface="Verdana"/>
              </a:rPr>
              <a:t>Kernel</a:t>
            </a:r>
            <a:endParaRPr sz="1700">
              <a:latin typeface="Verdana"/>
              <a:cs typeface="Verdana"/>
            </a:endParaRPr>
          </a:p>
        </p:txBody>
      </p:sp>
      <p:sp>
        <p:nvSpPr>
          <p:cNvPr id="8" name="object 8"/>
          <p:cNvSpPr txBox="1"/>
          <p:nvPr/>
        </p:nvSpPr>
        <p:spPr>
          <a:xfrm>
            <a:off x="8104996" y="3676173"/>
            <a:ext cx="1884680" cy="332142"/>
          </a:xfrm>
          <a:prstGeom prst="rect">
            <a:avLst/>
          </a:prstGeom>
          <a:ln w="25400">
            <a:solidFill>
              <a:srgbClr val="85888D"/>
            </a:solidFill>
          </a:ln>
        </p:spPr>
        <p:txBody>
          <a:bodyPr vert="horz" wrap="square" lIns="0" tIns="69850" rIns="0" bIns="0" rtlCol="0">
            <a:spAutoFit/>
          </a:bodyPr>
          <a:lstStyle/>
          <a:p>
            <a:pPr marL="60960">
              <a:spcBef>
                <a:spcPts val="550"/>
              </a:spcBef>
            </a:pPr>
            <a:r>
              <a:rPr sz="1700" spc="-5" dirty="0">
                <a:latin typeface="Verdana"/>
                <a:cs typeface="Verdana"/>
              </a:rPr>
              <a:t>Event Handler</a:t>
            </a:r>
            <a:r>
              <a:rPr sz="1700" spc="-50" dirty="0">
                <a:latin typeface="Verdana"/>
                <a:cs typeface="Verdana"/>
              </a:rPr>
              <a:t> </a:t>
            </a:r>
            <a:r>
              <a:rPr sz="1700" dirty="0">
                <a:latin typeface="Verdana"/>
                <a:cs typeface="Verdana"/>
              </a:rPr>
              <a:t>1</a:t>
            </a:r>
          </a:p>
        </p:txBody>
      </p:sp>
      <p:sp>
        <p:nvSpPr>
          <p:cNvPr id="9" name="object 9"/>
          <p:cNvSpPr txBox="1"/>
          <p:nvPr/>
        </p:nvSpPr>
        <p:spPr>
          <a:xfrm>
            <a:off x="8104996" y="4527073"/>
            <a:ext cx="1884680" cy="332142"/>
          </a:xfrm>
          <a:prstGeom prst="rect">
            <a:avLst/>
          </a:prstGeom>
          <a:ln w="25400">
            <a:solidFill>
              <a:srgbClr val="85888D"/>
            </a:solidFill>
          </a:ln>
        </p:spPr>
        <p:txBody>
          <a:bodyPr vert="horz" wrap="square" lIns="0" tIns="69850" rIns="0" bIns="0" rtlCol="0">
            <a:spAutoFit/>
          </a:bodyPr>
          <a:lstStyle/>
          <a:p>
            <a:pPr marL="60960">
              <a:spcBef>
                <a:spcPts val="550"/>
              </a:spcBef>
            </a:pPr>
            <a:r>
              <a:rPr sz="1700" spc="-5" dirty="0">
                <a:latin typeface="Verdana"/>
                <a:cs typeface="Verdana"/>
              </a:rPr>
              <a:t>Event Handler</a:t>
            </a:r>
            <a:r>
              <a:rPr sz="1700" spc="-50" dirty="0">
                <a:latin typeface="Verdana"/>
                <a:cs typeface="Verdana"/>
              </a:rPr>
              <a:t> </a:t>
            </a:r>
            <a:r>
              <a:rPr sz="1700" dirty="0">
                <a:latin typeface="Verdana"/>
                <a:cs typeface="Verdana"/>
              </a:rPr>
              <a:t>2</a:t>
            </a:r>
            <a:endParaRPr sz="1700">
              <a:latin typeface="Verdana"/>
              <a:cs typeface="Verdana"/>
            </a:endParaRPr>
          </a:p>
        </p:txBody>
      </p:sp>
      <p:sp>
        <p:nvSpPr>
          <p:cNvPr id="10" name="object 10"/>
          <p:cNvSpPr txBox="1"/>
          <p:nvPr/>
        </p:nvSpPr>
        <p:spPr>
          <a:xfrm>
            <a:off x="8104996" y="5377973"/>
            <a:ext cx="1884680" cy="332142"/>
          </a:xfrm>
          <a:prstGeom prst="rect">
            <a:avLst/>
          </a:prstGeom>
          <a:ln w="25400">
            <a:solidFill>
              <a:srgbClr val="85888D"/>
            </a:solidFill>
          </a:ln>
        </p:spPr>
        <p:txBody>
          <a:bodyPr vert="horz" wrap="square" lIns="0" tIns="69850" rIns="0" bIns="0" rtlCol="0">
            <a:spAutoFit/>
          </a:bodyPr>
          <a:lstStyle/>
          <a:p>
            <a:pPr marL="60960">
              <a:spcBef>
                <a:spcPts val="550"/>
              </a:spcBef>
            </a:pPr>
            <a:r>
              <a:rPr sz="1700" spc="-5" dirty="0">
                <a:latin typeface="Verdana"/>
                <a:cs typeface="Verdana"/>
              </a:rPr>
              <a:t>Event Handler</a:t>
            </a:r>
            <a:r>
              <a:rPr sz="1700" spc="-50" dirty="0">
                <a:latin typeface="Verdana"/>
                <a:cs typeface="Verdana"/>
              </a:rPr>
              <a:t> </a:t>
            </a:r>
            <a:r>
              <a:rPr sz="1700" dirty="0">
                <a:latin typeface="Verdana"/>
                <a:cs typeface="Verdana"/>
              </a:rPr>
              <a:t>3</a:t>
            </a:r>
            <a:endParaRPr sz="1700">
              <a:latin typeface="Verdana"/>
              <a:cs typeface="Verdana"/>
            </a:endParaRPr>
          </a:p>
        </p:txBody>
      </p:sp>
      <p:sp>
        <p:nvSpPr>
          <p:cNvPr id="11" name="object 11"/>
          <p:cNvSpPr/>
          <p:nvPr/>
        </p:nvSpPr>
        <p:spPr>
          <a:xfrm>
            <a:off x="6924476" y="3845783"/>
            <a:ext cx="1103630" cy="964565"/>
          </a:xfrm>
          <a:custGeom>
            <a:avLst/>
            <a:gdLst/>
            <a:ahLst/>
            <a:cxnLst/>
            <a:rect l="l" t="t" r="r" b="b"/>
            <a:pathLst>
              <a:path w="1103629" h="964564">
                <a:moveTo>
                  <a:pt x="0" y="964243"/>
                </a:moveTo>
                <a:lnTo>
                  <a:pt x="1093666" y="8357"/>
                </a:lnTo>
                <a:lnTo>
                  <a:pt x="1103228" y="0"/>
                </a:lnTo>
              </a:path>
            </a:pathLst>
          </a:custGeom>
          <a:ln w="25400">
            <a:solidFill>
              <a:srgbClr val="000000"/>
            </a:solidFill>
          </a:ln>
        </p:spPr>
        <p:txBody>
          <a:bodyPr wrap="square" lIns="0" tIns="0" rIns="0" bIns="0" rtlCol="0"/>
          <a:lstStyle/>
          <a:p>
            <a:endParaRPr/>
          </a:p>
        </p:txBody>
      </p:sp>
      <p:sp>
        <p:nvSpPr>
          <p:cNvPr id="12" name="object 12"/>
          <p:cNvSpPr/>
          <p:nvPr/>
        </p:nvSpPr>
        <p:spPr>
          <a:xfrm>
            <a:off x="7978026" y="3773906"/>
            <a:ext cx="132080" cy="126364"/>
          </a:xfrm>
          <a:custGeom>
            <a:avLst/>
            <a:gdLst/>
            <a:ahLst/>
            <a:cxnLst/>
            <a:rect l="l" t="t" r="r" b="b"/>
            <a:pathLst>
              <a:path w="132079" h="126364">
                <a:moveTo>
                  <a:pt x="131914" y="0"/>
                </a:moveTo>
                <a:lnTo>
                  <a:pt x="0" y="34334"/>
                </a:lnTo>
                <a:lnTo>
                  <a:pt x="80233" y="126132"/>
                </a:lnTo>
                <a:lnTo>
                  <a:pt x="131914" y="0"/>
                </a:lnTo>
                <a:close/>
              </a:path>
            </a:pathLst>
          </a:custGeom>
          <a:solidFill>
            <a:srgbClr val="000000"/>
          </a:solidFill>
        </p:spPr>
        <p:txBody>
          <a:bodyPr wrap="square" lIns="0" tIns="0" rIns="0" bIns="0" rtlCol="0"/>
          <a:lstStyle/>
          <a:p>
            <a:endParaRPr/>
          </a:p>
        </p:txBody>
      </p:sp>
      <p:sp>
        <p:nvSpPr>
          <p:cNvPr id="13" name="object 13"/>
          <p:cNvSpPr/>
          <p:nvPr/>
        </p:nvSpPr>
        <p:spPr>
          <a:xfrm>
            <a:off x="7006713" y="3905491"/>
            <a:ext cx="1103630" cy="964565"/>
          </a:xfrm>
          <a:custGeom>
            <a:avLst/>
            <a:gdLst/>
            <a:ahLst/>
            <a:cxnLst/>
            <a:rect l="l" t="t" r="r" b="b"/>
            <a:pathLst>
              <a:path w="1103629" h="964564">
                <a:moveTo>
                  <a:pt x="0" y="964243"/>
                </a:moveTo>
                <a:lnTo>
                  <a:pt x="9562" y="955885"/>
                </a:lnTo>
                <a:lnTo>
                  <a:pt x="1103228" y="0"/>
                </a:lnTo>
              </a:path>
            </a:pathLst>
          </a:custGeom>
          <a:ln w="25400">
            <a:solidFill>
              <a:srgbClr val="000000"/>
            </a:solidFill>
          </a:ln>
        </p:spPr>
        <p:txBody>
          <a:bodyPr wrap="square" lIns="0" tIns="0" rIns="0" bIns="0" rtlCol="0"/>
          <a:lstStyle/>
          <a:p>
            <a:endParaRPr/>
          </a:p>
        </p:txBody>
      </p:sp>
      <p:sp>
        <p:nvSpPr>
          <p:cNvPr id="14" name="object 14"/>
          <p:cNvSpPr/>
          <p:nvPr/>
        </p:nvSpPr>
        <p:spPr>
          <a:xfrm>
            <a:off x="6924476" y="4815476"/>
            <a:ext cx="132080" cy="126364"/>
          </a:xfrm>
          <a:custGeom>
            <a:avLst/>
            <a:gdLst/>
            <a:ahLst/>
            <a:cxnLst/>
            <a:rect l="l" t="t" r="r" b="b"/>
            <a:pathLst>
              <a:path w="132079" h="126364">
                <a:moveTo>
                  <a:pt x="51681" y="0"/>
                </a:moveTo>
                <a:lnTo>
                  <a:pt x="0" y="126132"/>
                </a:lnTo>
                <a:lnTo>
                  <a:pt x="131914" y="91798"/>
                </a:lnTo>
                <a:lnTo>
                  <a:pt x="51681" y="0"/>
                </a:lnTo>
                <a:close/>
              </a:path>
            </a:pathLst>
          </a:custGeom>
          <a:solidFill>
            <a:srgbClr val="000000"/>
          </a:solidFill>
        </p:spPr>
        <p:txBody>
          <a:bodyPr wrap="square" lIns="0" tIns="0" rIns="0" bIns="0" rtlCol="0"/>
          <a:lstStyle/>
          <a:p>
            <a:endParaRPr/>
          </a:p>
        </p:txBody>
      </p:sp>
      <p:sp>
        <p:nvSpPr>
          <p:cNvPr id="15" name="object 15"/>
          <p:cNvSpPr/>
          <p:nvPr/>
        </p:nvSpPr>
        <p:spPr>
          <a:xfrm>
            <a:off x="6919946" y="5082442"/>
            <a:ext cx="1087120" cy="358140"/>
          </a:xfrm>
          <a:custGeom>
            <a:avLst/>
            <a:gdLst/>
            <a:ahLst/>
            <a:cxnLst/>
            <a:rect l="l" t="t" r="r" b="b"/>
            <a:pathLst>
              <a:path w="1087120" h="358139">
                <a:moveTo>
                  <a:pt x="1086816" y="357923"/>
                </a:moveTo>
                <a:lnTo>
                  <a:pt x="1074753" y="353951"/>
                </a:lnTo>
                <a:lnTo>
                  <a:pt x="0" y="0"/>
                </a:lnTo>
              </a:path>
            </a:pathLst>
          </a:custGeom>
          <a:ln w="25399">
            <a:solidFill>
              <a:srgbClr val="000000"/>
            </a:solidFill>
          </a:ln>
        </p:spPr>
        <p:txBody>
          <a:bodyPr wrap="square" lIns="0" tIns="0" rIns="0" bIns="0" rtlCol="0"/>
          <a:lstStyle/>
          <a:p>
            <a:endParaRPr/>
          </a:p>
        </p:txBody>
      </p:sp>
      <p:sp>
        <p:nvSpPr>
          <p:cNvPr id="16" name="object 16"/>
          <p:cNvSpPr/>
          <p:nvPr/>
        </p:nvSpPr>
        <p:spPr>
          <a:xfrm>
            <a:off x="7975632" y="5378492"/>
            <a:ext cx="135255" cy="116205"/>
          </a:xfrm>
          <a:custGeom>
            <a:avLst/>
            <a:gdLst/>
            <a:ahLst/>
            <a:cxnLst/>
            <a:rect l="l" t="t" r="r" b="b"/>
            <a:pathLst>
              <a:path w="135254" h="116204">
                <a:moveTo>
                  <a:pt x="38136" y="0"/>
                </a:moveTo>
                <a:lnTo>
                  <a:pt x="0" y="115802"/>
                </a:lnTo>
                <a:lnTo>
                  <a:pt x="134870" y="96038"/>
                </a:lnTo>
                <a:lnTo>
                  <a:pt x="38136" y="0"/>
                </a:lnTo>
                <a:close/>
              </a:path>
            </a:pathLst>
          </a:custGeom>
          <a:solidFill>
            <a:srgbClr val="000000"/>
          </a:solidFill>
        </p:spPr>
        <p:txBody>
          <a:bodyPr wrap="square" lIns="0" tIns="0" rIns="0" bIns="0" rtlCol="0"/>
          <a:lstStyle/>
          <a:p>
            <a:endParaRPr/>
          </a:p>
        </p:txBody>
      </p:sp>
      <p:sp>
        <p:nvSpPr>
          <p:cNvPr id="17" name="object 17"/>
          <p:cNvSpPr/>
          <p:nvPr/>
        </p:nvSpPr>
        <p:spPr>
          <a:xfrm>
            <a:off x="7023478" y="5221689"/>
            <a:ext cx="1087120" cy="358140"/>
          </a:xfrm>
          <a:custGeom>
            <a:avLst/>
            <a:gdLst/>
            <a:ahLst/>
            <a:cxnLst/>
            <a:rect l="l" t="t" r="r" b="b"/>
            <a:pathLst>
              <a:path w="1087120" h="358139">
                <a:moveTo>
                  <a:pt x="1086816" y="357923"/>
                </a:moveTo>
                <a:lnTo>
                  <a:pt x="12062" y="3972"/>
                </a:lnTo>
                <a:lnTo>
                  <a:pt x="0" y="0"/>
                </a:lnTo>
              </a:path>
            </a:pathLst>
          </a:custGeom>
          <a:ln w="25399">
            <a:solidFill>
              <a:srgbClr val="000000"/>
            </a:solidFill>
          </a:ln>
        </p:spPr>
        <p:txBody>
          <a:bodyPr wrap="square" lIns="0" tIns="0" rIns="0" bIns="0" rtlCol="0"/>
          <a:lstStyle/>
          <a:p>
            <a:endParaRPr/>
          </a:p>
        </p:txBody>
      </p:sp>
      <p:sp>
        <p:nvSpPr>
          <p:cNvPr id="18" name="object 18"/>
          <p:cNvSpPr/>
          <p:nvPr/>
        </p:nvSpPr>
        <p:spPr>
          <a:xfrm>
            <a:off x="6919739" y="5167761"/>
            <a:ext cx="135255" cy="116205"/>
          </a:xfrm>
          <a:custGeom>
            <a:avLst/>
            <a:gdLst/>
            <a:ahLst/>
            <a:cxnLst/>
            <a:rect l="l" t="t" r="r" b="b"/>
            <a:pathLst>
              <a:path w="135254" h="116204">
                <a:moveTo>
                  <a:pt x="134870" y="0"/>
                </a:moveTo>
                <a:lnTo>
                  <a:pt x="0" y="19763"/>
                </a:lnTo>
                <a:lnTo>
                  <a:pt x="96733" y="115802"/>
                </a:lnTo>
                <a:lnTo>
                  <a:pt x="134870" y="0"/>
                </a:lnTo>
                <a:close/>
              </a:path>
            </a:pathLst>
          </a:custGeom>
          <a:solidFill>
            <a:srgbClr val="000000"/>
          </a:solidFill>
        </p:spPr>
        <p:txBody>
          <a:bodyPr wrap="square" lIns="0" tIns="0" rIns="0" bIns="0" rtlCol="0"/>
          <a:lstStyle/>
          <a:p>
            <a:endParaRPr/>
          </a:p>
        </p:txBody>
      </p:sp>
      <p:sp>
        <p:nvSpPr>
          <p:cNvPr id="19" name="object 19"/>
          <p:cNvSpPr/>
          <p:nvPr/>
        </p:nvSpPr>
        <p:spPr>
          <a:xfrm>
            <a:off x="6902235" y="4648745"/>
            <a:ext cx="1101090" cy="316865"/>
          </a:xfrm>
          <a:custGeom>
            <a:avLst/>
            <a:gdLst/>
            <a:ahLst/>
            <a:cxnLst/>
            <a:rect l="l" t="t" r="r" b="b"/>
            <a:pathLst>
              <a:path w="1101089" h="316864">
                <a:moveTo>
                  <a:pt x="1100965" y="0"/>
                </a:moveTo>
                <a:lnTo>
                  <a:pt x="1088759" y="3508"/>
                </a:lnTo>
                <a:lnTo>
                  <a:pt x="0" y="316471"/>
                </a:lnTo>
              </a:path>
            </a:pathLst>
          </a:custGeom>
          <a:ln w="25399">
            <a:solidFill>
              <a:srgbClr val="000000"/>
            </a:solidFill>
          </a:ln>
        </p:spPr>
        <p:txBody>
          <a:bodyPr wrap="square" lIns="0" tIns="0" rIns="0" bIns="0" rtlCol="0"/>
          <a:lstStyle/>
          <a:p>
            <a:endParaRPr/>
          </a:p>
        </p:txBody>
      </p:sp>
      <p:sp>
        <p:nvSpPr>
          <p:cNvPr id="20" name="object 20"/>
          <p:cNvSpPr/>
          <p:nvPr/>
        </p:nvSpPr>
        <p:spPr>
          <a:xfrm>
            <a:off x="7974153" y="4593665"/>
            <a:ext cx="134620" cy="117475"/>
          </a:xfrm>
          <a:custGeom>
            <a:avLst/>
            <a:gdLst/>
            <a:ahLst/>
            <a:cxnLst/>
            <a:rect l="l" t="t" r="r" b="b"/>
            <a:pathLst>
              <a:path w="134620" h="117475">
                <a:moveTo>
                  <a:pt x="0" y="0"/>
                </a:moveTo>
                <a:lnTo>
                  <a:pt x="33682" y="117175"/>
                </a:lnTo>
                <a:lnTo>
                  <a:pt x="134016" y="24905"/>
                </a:lnTo>
                <a:lnTo>
                  <a:pt x="0" y="0"/>
                </a:lnTo>
                <a:close/>
              </a:path>
            </a:pathLst>
          </a:custGeom>
          <a:solidFill>
            <a:srgbClr val="000000"/>
          </a:solidFill>
        </p:spPr>
        <p:txBody>
          <a:bodyPr wrap="square" lIns="0" tIns="0" rIns="0" bIns="0" rtlCol="0"/>
          <a:lstStyle/>
          <a:p>
            <a:endParaRPr/>
          </a:p>
        </p:txBody>
      </p:sp>
      <p:sp>
        <p:nvSpPr>
          <p:cNvPr id="21" name="object 21"/>
          <p:cNvSpPr/>
          <p:nvPr/>
        </p:nvSpPr>
        <p:spPr>
          <a:xfrm>
            <a:off x="7019905" y="4707471"/>
            <a:ext cx="1101090" cy="316865"/>
          </a:xfrm>
          <a:custGeom>
            <a:avLst/>
            <a:gdLst/>
            <a:ahLst/>
            <a:cxnLst/>
            <a:rect l="l" t="t" r="r" b="b"/>
            <a:pathLst>
              <a:path w="1101090" h="316864">
                <a:moveTo>
                  <a:pt x="1100965" y="0"/>
                </a:moveTo>
                <a:lnTo>
                  <a:pt x="12205" y="312962"/>
                </a:lnTo>
                <a:lnTo>
                  <a:pt x="0" y="316471"/>
                </a:lnTo>
              </a:path>
            </a:pathLst>
          </a:custGeom>
          <a:ln w="25399">
            <a:solidFill>
              <a:srgbClr val="000000"/>
            </a:solidFill>
          </a:ln>
        </p:spPr>
        <p:txBody>
          <a:bodyPr wrap="square" lIns="0" tIns="0" rIns="0" bIns="0" rtlCol="0"/>
          <a:lstStyle/>
          <a:p>
            <a:endParaRPr/>
          </a:p>
        </p:txBody>
      </p:sp>
      <p:sp>
        <p:nvSpPr>
          <p:cNvPr id="22" name="object 22"/>
          <p:cNvSpPr/>
          <p:nvPr/>
        </p:nvSpPr>
        <p:spPr>
          <a:xfrm>
            <a:off x="6914935" y="4961846"/>
            <a:ext cx="134620" cy="117475"/>
          </a:xfrm>
          <a:custGeom>
            <a:avLst/>
            <a:gdLst/>
            <a:ahLst/>
            <a:cxnLst/>
            <a:rect l="l" t="t" r="r" b="b"/>
            <a:pathLst>
              <a:path w="134620" h="117475">
                <a:moveTo>
                  <a:pt x="100335" y="0"/>
                </a:moveTo>
                <a:lnTo>
                  <a:pt x="0" y="92269"/>
                </a:lnTo>
                <a:lnTo>
                  <a:pt x="134016" y="117175"/>
                </a:lnTo>
                <a:lnTo>
                  <a:pt x="100335" y="0"/>
                </a:lnTo>
                <a:close/>
              </a:path>
            </a:pathLst>
          </a:custGeom>
          <a:solidFill>
            <a:srgbClr val="000000"/>
          </a:solidFill>
        </p:spPr>
        <p:txBody>
          <a:bodyPr wrap="square" lIns="0" tIns="0" rIns="0" bIns="0" rtlCol="0"/>
          <a:lstStyle/>
          <a:p>
            <a:endParaRPr/>
          </a:p>
        </p:txBody>
      </p:sp>
    </p:spTree>
    <p:extLst>
      <p:ext uri="{BB962C8B-B14F-4D97-AF65-F5344CB8AC3E}">
        <p14:creationId xmlns:p14="http://schemas.microsoft.com/office/powerpoint/2010/main" val="216177784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title"/>
          </p:nvPr>
        </p:nvSpPr>
        <p:spPr>
          <a:xfrm>
            <a:off x="672094" y="514890"/>
            <a:ext cx="11308079" cy="628377"/>
          </a:xfrm>
          <a:prstGeom prst="rect">
            <a:avLst/>
          </a:prstGeom>
        </p:spPr>
        <p:txBody>
          <a:bodyPr vert="horz" wrap="square" lIns="0" tIns="12700" rIns="0" bIns="0" rtlCol="0" anchor="t">
            <a:spAutoFit/>
          </a:bodyPr>
          <a:lstStyle/>
          <a:p>
            <a:pPr marL="12700">
              <a:lnSpc>
                <a:spcPct val="100000"/>
              </a:lnSpc>
              <a:spcBef>
                <a:spcPts val="100"/>
              </a:spcBef>
            </a:pPr>
            <a:r>
              <a:rPr lang="en-US" sz="4000" spc="-5" dirty="0">
                <a:latin typeface="+mn-lt"/>
              </a:rPr>
              <a:t>Multithreaded programming model</a:t>
            </a:r>
            <a:endParaRPr sz="4000" spc="-5" dirty="0">
              <a:latin typeface="+mn-lt"/>
            </a:endParaRPr>
          </a:p>
        </p:txBody>
      </p:sp>
      <p:sp>
        <p:nvSpPr>
          <p:cNvPr id="6" name="object 6"/>
          <p:cNvSpPr txBox="1"/>
          <p:nvPr/>
        </p:nvSpPr>
        <p:spPr>
          <a:xfrm>
            <a:off x="672094" y="1560613"/>
            <a:ext cx="6104510" cy="3691395"/>
          </a:xfrm>
          <a:prstGeom prst="rect">
            <a:avLst/>
          </a:prstGeom>
        </p:spPr>
        <p:txBody>
          <a:bodyPr vert="horz" wrap="square" lIns="0" tIns="43815" rIns="0" bIns="0" rtlCol="0">
            <a:spAutoFit/>
          </a:bodyPr>
          <a:lstStyle/>
          <a:p>
            <a:pPr marL="366395" indent="-353695">
              <a:spcBef>
                <a:spcPts val="345"/>
              </a:spcBef>
              <a:buClr>
                <a:srgbClr val="3478AF"/>
              </a:buClr>
              <a:buChar char="•"/>
              <a:tabLst>
                <a:tab pos="366395" algn="l"/>
                <a:tab pos="367030" algn="l"/>
              </a:tabLst>
            </a:pPr>
            <a:r>
              <a:rPr sz="2500" spc="-5" dirty="0">
                <a:latin typeface="+mj-lt"/>
                <a:cs typeface="Tahoma"/>
              </a:rPr>
              <a:t>Multi-threaded</a:t>
            </a:r>
            <a:r>
              <a:rPr sz="2500" spc="-10" dirty="0">
                <a:latin typeface="+mj-lt"/>
                <a:cs typeface="Tahoma"/>
              </a:rPr>
              <a:t> </a:t>
            </a:r>
            <a:r>
              <a:rPr sz="2500" spc="-5" dirty="0">
                <a:latin typeface="+mj-lt"/>
                <a:cs typeface="Tahoma"/>
              </a:rPr>
              <a:t>model:</a:t>
            </a:r>
            <a:endParaRPr sz="2500" dirty="0">
              <a:latin typeface="+mj-lt"/>
              <a:cs typeface="Tahoma"/>
            </a:endParaRPr>
          </a:p>
          <a:p>
            <a:pPr marL="874394" marR="570865" lvl="1" indent="-327025">
              <a:lnSpc>
                <a:spcPts val="2500"/>
              </a:lnSpc>
              <a:spcBef>
                <a:spcPts val="900"/>
              </a:spcBef>
              <a:buClr>
                <a:srgbClr val="3478AF"/>
              </a:buClr>
              <a:buSzPct val="120454"/>
              <a:buChar char="•"/>
              <a:tabLst>
                <a:tab pos="874394" algn="l"/>
                <a:tab pos="875030" algn="l"/>
              </a:tabLst>
            </a:pPr>
            <a:r>
              <a:rPr sz="2200" spc="-5" dirty="0">
                <a:latin typeface="+mj-lt"/>
                <a:cs typeface="Tahoma"/>
              </a:rPr>
              <a:t>Threads blocked, waiting</a:t>
            </a:r>
            <a:r>
              <a:rPr sz="2200" spc="-75" dirty="0">
                <a:latin typeface="+mj-lt"/>
                <a:cs typeface="Tahoma"/>
              </a:rPr>
              <a:t> </a:t>
            </a:r>
            <a:r>
              <a:rPr sz="2200" spc="-10" dirty="0">
                <a:latin typeface="+mj-lt"/>
                <a:cs typeface="Tahoma"/>
              </a:rPr>
              <a:t>for  events</a:t>
            </a:r>
            <a:endParaRPr sz="2200" dirty="0">
              <a:latin typeface="+mj-lt"/>
              <a:cs typeface="Tahoma"/>
            </a:endParaRPr>
          </a:p>
          <a:p>
            <a:pPr marL="874394" marR="497205" lvl="1" indent="-327025">
              <a:lnSpc>
                <a:spcPts val="2400"/>
              </a:lnSpc>
              <a:spcBef>
                <a:spcPts val="680"/>
              </a:spcBef>
              <a:buClr>
                <a:srgbClr val="3478AF"/>
              </a:buClr>
              <a:buSzPct val="120454"/>
              <a:buChar char="•"/>
              <a:tabLst>
                <a:tab pos="874394" algn="l"/>
                <a:tab pos="875030" algn="l"/>
              </a:tabLst>
            </a:pPr>
            <a:r>
              <a:rPr sz="2200" spc="-15" dirty="0">
                <a:latin typeface="+mj-lt"/>
                <a:cs typeface="Tahoma"/>
              </a:rPr>
              <a:t>Kernel </a:t>
            </a:r>
            <a:r>
              <a:rPr sz="2200" spc="-5" dirty="0">
                <a:latin typeface="+mj-lt"/>
                <a:cs typeface="Tahoma"/>
              </a:rPr>
              <a:t>unblocks thread when  event occurs</a:t>
            </a:r>
            <a:endParaRPr lang="en-US" sz="2200" dirty="0">
              <a:latin typeface="+mj-lt"/>
              <a:cs typeface="Tahoma"/>
            </a:endParaRPr>
          </a:p>
          <a:p>
            <a:pPr marL="874394" marR="497205" lvl="1" indent="-327025">
              <a:lnSpc>
                <a:spcPts val="2400"/>
              </a:lnSpc>
              <a:spcBef>
                <a:spcPts val="680"/>
              </a:spcBef>
              <a:buClr>
                <a:srgbClr val="3478AF"/>
              </a:buClr>
              <a:buSzPct val="120454"/>
              <a:buChar char="•"/>
              <a:tabLst>
                <a:tab pos="874394" algn="l"/>
                <a:tab pos="875030" algn="l"/>
              </a:tabLst>
            </a:pPr>
            <a:r>
              <a:rPr sz="3300" spc="-7" baseline="1262" dirty="0">
                <a:latin typeface="+mj-lt"/>
                <a:cs typeface="Tahoma"/>
              </a:rPr>
              <a:t>Thread runs until next blocking </a:t>
            </a:r>
            <a:r>
              <a:rPr sz="2200" spc="-5" dirty="0">
                <a:latin typeface="+mj-lt"/>
                <a:cs typeface="Tahoma"/>
              </a:rPr>
              <a:t> statement</a:t>
            </a:r>
            <a:endParaRPr sz="2200" dirty="0">
              <a:latin typeface="+mj-lt"/>
              <a:cs typeface="Tahoma"/>
            </a:endParaRPr>
          </a:p>
          <a:p>
            <a:pPr marL="874394">
              <a:lnSpc>
                <a:spcPts val="2375"/>
              </a:lnSpc>
            </a:pPr>
            <a:r>
              <a:rPr sz="2200" spc="-5" dirty="0">
                <a:latin typeface="+mj-lt"/>
                <a:cs typeface="Tahoma"/>
              </a:rPr>
              <a:t>(or preempted)</a:t>
            </a:r>
            <a:endParaRPr sz="2200" dirty="0">
              <a:latin typeface="+mj-lt"/>
              <a:cs typeface="Tahoma"/>
            </a:endParaRPr>
          </a:p>
          <a:p>
            <a:pPr marL="874394" lvl="1" indent="-327025">
              <a:spcBef>
                <a:spcPts val="459"/>
              </a:spcBef>
              <a:buClr>
                <a:srgbClr val="3478AF"/>
              </a:buClr>
              <a:buSzPct val="120454"/>
              <a:buChar char="•"/>
              <a:tabLst>
                <a:tab pos="874394" algn="l"/>
                <a:tab pos="875030" algn="l"/>
              </a:tabLst>
            </a:pPr>
            <a:r>
              <a:rPr sz="2200" spc="-5" dirty="0">
                <a:latin typeface="+mj-lt"/>
                <a:cs typeface="Tahoma"/>
              </a:rPr>
              <a:t>Each thread </a:t>
            </a:r>
            <a:r>
              <a:rPr sz="2200" spc="-10" dirty="0">
                <a:latin typeface="+mj-lt"/>
                <a:cs typeface="Tahoma"/>
              </a:rPr>
              <a:t>requires </a:t>
            </a:r>
            <a:r>
              <a:rPr sz="2200" b="1" spc="-5" dirty="0">
                <a:latin typeface="+mj-lt"/>
                <a:cs typeface="Tahoma"/>
              </a:rPr>
              <a:t>own</a:t>
            </a:r>
            <a:r>
              <a:rPr sz="2200" b="1" spc="-20" dirty="0">
                <a:latin typeface="+mj-lt"/>
                <a:cs typeface="Tahoma"/>
              </a:rPr>
              <a:t> </a:t>
            </a:r>
            <a:r>
              <a:rPr sz="2200" b="1" spc="-5" dirty="0">
                <a:latin typeface="+mj-lt"/>
                <a:cs typeface="Tahoma"/>
              </a:rPr>
              <a:t>stack</a:t>
            </a:r>
            <a:endParaRPr sz="2200" dirty="0">
              <a:latin typeface="+mj-lt"/>
              <a:cs typeface="Tahoma"/>
            </a:endParaRPr>
          </a:p>
          <a:p>
            <a:pPr marL="1458595" marR="267970" indent="-365125">
              <a:lnSpc>
                <a:spcPts val="2460"/>
              </a:lnSpc>
              <a:spcBef>
                <a:spcPts val="530"/>
              </a:spcBef>
              <a:tabLst>
                <a:tab pos="1458595" algn="l"/>
              </a:tabLst>
            </a:pPr>
            <a:r>
              <a:rPr sz="2200" dirty="0">
                <a:solidFill>
                  <a:srgbClr val="3478AF"/>
                </a:solidFill>
                <a:latin typeface="+mj-lt"/>
                <a:cs typeface="Tahoma"/>
              </a:rPr>
              <a:t>−	</a:t>
            </a:r>
            <a:r>
              <a:rPr sz="3300" spc="-7" baseline="1262" dirty="0">
                <a:latin typeface="+mj-lt"/>
                <a:cs typeface="Tahoma"/>
              </a:rPr>
              <a:t>RAM usage not negligible: </a:t>
            </a:r>
            <a:r>
              <a:rPr sz="2200" spc="-5" dirty="0">
                <a:latin typeface="+mj-lt"/>
                <a:cs typeface="Tahoma"/>
              </a:rPr>
              <a:t> </a:t>
            </a:r>
            <a:r>
              <a:rPr sz="2200" spc="-20" dirty="0">
                <a:latin typeface="+mj-lt"/>
                <a:cs typeface="Tahoma"/>
              </a:rPr>
              <a:t>For </a:t>
            </a:r>
            <a:r>
              <a:rPr sz="2200" dirty="0">
                <a:latin typeface="+mj-lt"/>
                <a:cs typeface="Tahoma"/>
              </a:rPr>
              <a:t>a </a:t>
            </a:r>
            <a:r>
              <a:rPr sz="2200" spc="-5" dirty="0">
                <a:latin typeface="+mj-lt"/>
                <a:cs typeface="Tahoma"/>
              </a:rPr>
              <a:t>node </a:t>
            </a:r>
            <a:r>
              <a:rPr sz="2200" dirty="0">
                <a:latin typeface="+mj-lt"/>
                <a:cs typeface="Tahoma"/>
              </a:rPr>
              <a:t>with</a:t>
            </a:r>
            <a:r>
              <a:rPr sz="2200" spc="-5" dirty="0">
                <a:latin typeface="+mj-lt"/>
                <a:cs typeface="Tahoma"/>
              </a:rPr>
              <a:t> 2KB,</a:t>
            </a:r>
            <a:endParaRPr sz="2200" dirty="0">
              <a:latin typeface="+mj-lt"/>
              <a:cs typeface="Tahoma"/>
            </a:endParaRPr>
          </a:p>
          <a:p>
            <a:pPr marL="1458595">
              <a:lnSpc>
                <a:spcPts val="2350"/>
              </a:lnSpc>
            </a:pPr>
            <a:r>
              <a:rPr sz="2200" dirty="0">
                <a:latin typeface="+mj-lt"/>
                <a:cs typeface="Tahoma"/>
              </a:rPr>
              <a:t>100 </a:t>
            </a:r>
            <a:r>
              <a:rPr sz="2200" spc="-5" dirty="0">
                <a:latin typeface="+mj-lt"/>
                <a:cs typeface="Tahoma"/>
              </a:rPr>
              <a:t>bytes is</a:t>
            </a:r>
            <a:r>
              <a:rPr sz="2200" spc="-10" dirty="0">
                <a:latin typeface="+mj-lt"/>
                <a:cs typeface="Tahoma"/>
              </a:rPr>
              <a:t> </a:t>
            </a:r>
            <a:r>
              <a:rPr sz="2200" spc="-5" dirty="0">
                <a:latin typeface="+mj-lt"/>
                <a:cs typeface="Tahoma"/>
              </a:rPr>
              <a:t>~5%!</a:t>
            </a:r>
            <a:endParaRPr sz="2200" dirty="0">
              <a:latin typeface="+mj-lt"/>
              <a:cs typeface="Tahoma"/>
            </a:endParaRPr>
          </a:p>
        </p:txBody>
      </p:sp>
      <p:sp>
        <p:nvSpPr>
          <p:cNvPr id="7" name="object 7"/>
          <p:cNvSpPr txBox="1"/>
          <p:nvPr/>
        </p:nvSpPr>
        <p:spPr>
          <a:xfrm>
            <a:off x="7231209" y="3601879"/>
            <a:ext cx="827405" cy="330219"/>
          </a:xfrm>
          <a:prstGeom prst="rect">
            <a:avLst/>
          </a:prstGeom>
          <a:ln w="25400">
            <a:solidFill>
              <a:srgbClr val="85888D"/>
            </a:solidFill>
          </a:ln>
        </p:spPr>
        <p:txBody>
          <a:bodyPr vert="horz" wrap="square" lIns="0" tIns="67945" rIns="0" bIns="0" rtlCol="0">
            <a:spAutoFit/>
          </a:bodyPr>
          <a:lstStyle/>
          <a:p>
            <a:pPr marL="58419">
              <a:spcBef>
                <a:spcPts val="535"/>
              </a:spcBef>
            </a:pPr>
            <a:r>
              <a:rPr sz="1700" spc="-15" dirty="0">
                <a:latin typeface="Verdana"/>
                <a:cs typeface="Verdana"/>
              </a:rPr>
              <a:t>Kernel</a:t>
            </a:r>
            <a:endParaRPr sz="1700">
              <a:latin typeface="Verdana"/>
              <a:cs typeface="Verdana"/>
            </a:endParaRPr>
          </a:p>
        </p:txBody>
      </p:sp>
      <p:sp>
        <p:nvSpPr>
          <p:cNvPr id="8" name="object 8"/>
          <p:cNvSpPr txBox="1"/>
          <p:nvPr/>
        </p:nvSpPr>
        <p:spPr>
          <a:xfrm>
            <a:off x="8105421" y="1560614"/>
            <a:ext cx="1108075" cy="327012"/>
          </a:xfrm>
          <a:prstGeom prst="rect">
            <a:avLst/>
          </a:prstGeom>
          <a:ln w="25400">
            <a:solidFill>
              <a:srgbClr val="85888D"/>
            </a:solidFill>
          </a:ln>
        </p:spPr>
        <p:txBody>
          <a:bodyPr vert="horz" wrap="square" lIns="0" tIns="64769" rIns="0" bIns="0" rtlCol="0">
            <a:spAutoFit/>
          </a:bodyPr>
          <a:lstStyle/>
          <a:p>
            <a:pPr marL="60325">
              <a:spcBef>
                <a:spcPts val="509"/>
              </a:spcBef>
            </a:pPr>
            <a:r>
              <a:rPr sz="1700" spc="-5" dirty="0">
                <a:latin typeface="Verdana"/>
                <a:cs typeface="Verdana"/>
              </a:rPr>
              <a:t>Thread</a:t>
            </a:r>
            <a:r>
              <a:rPr sz="1700" spc="-45" dirty="0">
                <a:latin typeface="Verdana"/>
                <a:cs typeface="Verdana"/>
              </a:rPr>
              <a:t> </a:t>
            </a:r>
            <a:r>
              <a:rPr sz="1700" dirty="0">
                <a:latin typeface="Verdana"/>
                <a:cs typeface="Verdana"/>
              </a:rPr>
              <a:t>1</a:t>
            </a:r>
            <a:endParaRPr sz="1700">
              <a:latin typeface="Verdana"/>
              <a:cs typeface="Verdana"/>
            </a:endParaRPr>
          </a:p>
        </p:txBody>
      </p:sp>
      <p:sp>
        <p:nvSpPr>
          <p:cNvPr id="9" name="object 9"/>
          <p:cNvSpPr txBox="1"/>
          <p:nvPr/>
        </p:nvSpPr>
        <p:spPr>
          <a:xfrm>
            <a:off x="9298797" y="1560614"/>
            <a:ext cx="1108075" cy="327012"/>
          </a:xfrm>
          <a:prstGeom prst="rect">
            <a:avLst/>
          </a:prstGeom>
          <a:ln w="25400">
            <a:solidFill>
              <a:srgbClr val="85888D"/>
            </a:solidFill>
          </a:ln>
        </p:spPr>
        <p:txBody>
          <a:bodyPr vert="horz" wrap="square" lIns="0" tIns="64769" rIns="0" bIns="0" rtlCol="0">
            <a:spAutoFit/>
          </a:bodyPr>
          <a:lstStyle/>
          <a:p>
            <a:pPr marL="60960">
              <a:spcBef>
                <a:spcPts val="509"/>
              </a:spcBef>
            </a:pPr>
            <a:r>
              <a:rPr sz="1700" spc="-5" dirty="0">
                <a:latin typeface="Verdana"/>
                <a:cs typeface="Verdana"/>
              </a:rPr>
              <a:t>Thread</a:t>
            </a:r>
            <a:r>
              <a:rPr sz="1700" spc="-45" dirty="0">
                <a:latin typeface="Verdana"/>
                <a:cs typeface="Verdana"/>
              </a:rPr>
              <a:t> </a:t>
            </a:r>
            <a:r>
              <a:rPr sz="1700" dirty="0">
                <a:latin typeface="Verdana"/>
                <a:cs typeface="Verdana"/>
              </a:rPr>
              <a:t>2</a:t>
            </a:r>
            <a:endParaRPr sz="1700">
              <a:latin typeface="Verdana"/>
              <a:cs typeface="Verdana"/>
            </a:endParaRPr>
          </a:p>
        </p:txBody>
      </p:sp>
      <p:sp>
        <p:nvSpPr>
          <p:cNvPr id="10" name="object 10"/>
          <p:cNvSpPr/>
          <p:nvPr/>
        </p:nvSpPr>
        <p:spPr>
          <a:xfrm>
            <a:off x="8662937" y="1959778"/>
            <a:ext cx="0" cy="3644900"/>
          </a:xfrm>
          <a:custGeom>
            <a:avLst/>
            <a:gdLst/>
            <a:ahLst/>
            <a:cxnLst/>
            <a:rect l="l" t="t" r="r" b="b"/>
            <a:pathLst>
              <a:path h="3644900">
                <a:moveTo>
                  <a:pt x="0" y="0"/>
                </a:moveTo>
                <a:lnTo>
                  <a:pt x="0" y="3644879"/>
                </a:lnTo>
              </a:path>
            </a:pathLst>
          </a:custGeom>
          <a:ln w="38100">
            <a:solidFill>
              <a:srgbClr val="000000"/>
            </a:solidFill>
            <a:prstDash val="dot"/>
          </a:ln>
        </p:spPr>
        <p:txBody>
          <a:bodyPr wrap="square" lIns="0" tIns="0" rIns="0" bIns="0" rtlCol="0"/>
          <a:lstStyle/>
          <a:p>
            <a:endParaRPr/>
          </a:p>
        </p:txBody>
      </p:sp>
      <p:sp>
        <p:nvSpPr>
          <p:cNvPr id="11" name="object 11"/>
          <p:cNvSpPr/>
          <p:nvPr/>
        </p:nvSpPr>
        <p:spPr>
          <a:xfrm>
            <a:off x="9852524" y="1959778"/>
            <a:ext cx="0" cy="3644900"/>
          </a:xfrm>
          <a:custGeom>
            <a:avLst/>
            <a:gdLst/>
            <a:ahLst/>
            <a:cxnLst/>
            <a:rect l="l" t="t" r="r" b="b"/>
            <a:pathLst>
              <a:path h="3644900">
                <a:moveTo>
                  <a:pt x="0" y="0"/>
                </a:moveTo>
                <a:lnTo>
                  <a:pt x="0" y="3644879"/>
                </a:lnTo>
              </a:path>
            </a:pathLst>
          </a:custGeom>
          <a:ln w="38100">
            <a:solidFill>
              <a:srgbClr val="000000"/>
            </a:solidFill>
            <a:prstDash val="dot"/>
          </a:ln>
        </p:spPr>
        <p:txBody>
          <a:bodyPr wrap="square" lIns="0" tIns="0" rIns="0" bIns="0" rtlCol="0"/>
          <a:lstStyle/>
          <a:p>
            <a:endParaRPr/>
          </a:p>
        </p:txBody>
      </p:sp>
      <p:sp>
        <p:nvSpPr>
          <p:cNvPr id="12" name="object 12"/>
          <p:cNvSpPr/>
          <p:nvPr/>
        </p:nvSpPr>
        <p:spPr>
          <a:xfrm>
            <a:off x="8051801" y="1968858"/>
            <a:ext cx="2255327" cy="3383245"/>
          </a:xfrm>
          <a:prstGeom prst="rect">
            <a:avLst/>
          </a:prstGeom>
          <a:blipFill>
            <a:blip r:embed="rId2" cstate="print"/>
            <a:stretch>
              <a:fillRect/>
            </a:stretch>
          </a:blipFill>
        </p:spPr>
        <p:txBody>
          <a:bodyPr wrap="square" lIns="0" tIns="0" rIns="0" bIns="0" rtlCol="0"/>
          <a:lstStyle/>
          <a:p>
            <a:endParaRPr/>
          </a:p>
        </p:txBody>
      </p:sp>
      <p:sp>
        <p:nvSpPr>
          <p:cNvPr id="13" name="object 13"/>
          <p:cNvSpPr/>
          <p:nvPr/>
        </p:nvSpPr>
        <p:spPr>
          <a:xfrm>
            <a:off x="9773319" y="4214471"/>
            <a:ext cx="360829" cy="1371600"/>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8581287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607D50-D6F4-CD94-55B6-00276865370D}"/>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4ECFC1A-94C9-BC45-4EA0-AD2019B506C4}"/>
              </a:ext>
            </a:extLst>
          </p:cNvPr>
          <p:cNvSpPr>
            <a:spLocks noGrp="1"/>
          </p:cNvSpPr>
          <p:nvPr>
            <p:ph idx="1"/>
          </p:nvPr>
        </p:nvSpPr>
        <p:spPr>
          <a:xfrm>
            <a:off x="838200" y="1864427"/>
            <a:ext cx="11050138" cy="3129145"/>
          </a:xfrm>
        </p:spPr>
        <p:txBody>
          <a:bodyPr>
            <a:normAutofit/>
          </a:bodyPr>
          <a:lstStyle/>
          <a:p>
            <a:r>
              <a:rPr lang="en-US" b="1" dirty="0">
                <a:sym typeface="Wingdings" pitchFamily="2" charset="2"/>
              </a:rPr>
              <a:t>Let us recall what was covered in the last lecture</a:t>
            </a:r>
          </a:p>
          <a:p>
            <a:r>
              <a:rPr lang="en-US" dirty="0">
                <a:latin typeface="+mj-lt"/>
              </a:rPr>
              <a:t>Basics of Wireless communication</a:t>
            </a:r>
          </a:p>
          <a:p>
            <a:r>
              <a:rPr lang="en-US" dirty="0">
                <a:latin typeface="+mj-lt"/>
              </a:rPr>
              <a:t>Microcontrollers and storage</a:t>
            </a:r>
          </a:p>
          <a:p>
            <a:r>
              <a:rPr lang="en-US" dirty="0">
                <a:latin typeface="+mj-lt"/>
              </a:rPr>
              <a:t>Contiki operating system</a:t>
            </a:r>
          </a:p>
          <a:p>
            <a:r>
              <a:rPr lang="en-US" dirty="0">
                <a:latin typeface="+mj-lt"/>
              </a:rPr>
              <a:t>Battery lifespan and radio states</a:t>
            </a:r>
          </a:p>
        </p:txBody>
      </p:sp>
      <p:sp>
        <p:nvSpPr>
          <p:cNvPr id="12" name="Slide Number Placeholder 11">
            <a:extLst>
              <a:ext uri="{FF2B5EF4-FFF2-40B4-BE49-F238E27FC236}">
                <a16:creationId xmlns:a16="http://schemas.microsoft.com/office/drawing/2014/main" id="{9F105D13-5568-748C-123B-E360CDE58919}"/>
              </a:ext>
            </a:extLst>
          </p:cNvPr>
          <p:cNvSpPr>
            <a:spLocks noGrp="1"/>
          </p:cNvSpPr>
          <p:nvPr>
            <p:ph type="sldNum" sz="quarter" idx="12"/>
          </p:nvPr>
        </p:nvSpPr>
        <p:spPr/>
        <p:txBody>
          <a:bodyPr/>
          <a:lstStyle/>
          <a:p>
            <a:fld id="{687B7451-1438-CB4A-8106-82A64F1C7D7B}" type="slidenum">
              <a:rPr lang="sv-SE" smtClean="0"/>
              <a:t>7</a:t>
            </a:fld>
            <a:endParaRPr lang="sv-SE" dirty="0"/>
          </a:p>
        </p:txBody>
      </p:sp>
      <p:sp>
        <p:nvSpPr>
          <p:cNvPr id="5" name="Title 4">
            <a:extLst>
              <a:ext uri="{FF2B5EF4-FFF2-40B4-BE49-F238E27FC236}">
                <a16:creationId xmlns:a16="http://schemas.microsoft.com/office/drawing/2014/main" id="{6D570BF0-7D80-BE8A-DDCC-E701B1226F43}"/>
              </a:ext>
            </a:extLst>
          </p:cNvPr>
          <p:cNvSpPr>
            <a:spLocks noGrp="1"/>
          </p:cNvSpPr>
          <p:nvPr>
            <p:ph type="title"/>
          </p:nvPr>
        </p:nvSpPr>
        <p:spPr/>
        <p:txBody>
          <a:bodyPr>
            <a:normAutofit/>
          </a:bodyPr>
          <a:lstStyle/>
          <a:p>
            <a:r>
              <a:rPr lang="en-GB" sz="4000" dirty="0">
                <a:latin typeface="+mn-lt"/>
              </a:rPr>
              <a:t>Roadmap of the lecture today</a:t>
            </a:r>
            <a:endParaRPr lang="en-SE" sz="4000" dirty="0">
              <a:latin typeface="+mn-lt"/>
            </a:endParaRPr>
          </a:p>
        </p:txBody>
      </p:sp>
      <p:sp>
        <p:nvSpPr>
          <p:cNvPr id="2" name="Footer Placeholder 1">
            <a:extLst>
              <a:ext uri="{FF2B5EF4-FFF2-40B4-BE49-F238E27FC236}">
                <a16:creationId xmlns:a16="http://schemas.microsoft.com/office/drawing/2014/main" id="{979FF97E-79C0-12EA-5C59-C47E28AF4A77}"/>
              </a:ext>
            </a:extLst>
          </p:cNvPr>
          <p:cNvSpPr>
            <a:spLocks noGrp="1"/>
          </p:cNvSpPr>
          <p:nvPr>
            <p:ph type="ftr" sz="quarter" idx="11"/>
          </p:nvPr>
        </p:nvSpPr>
        <p:spPr/>
        <p:txBody>
          <a:bodyPr/>
          <a:lstStyle/>
          <a:p>
            <a:r>
              <a:rPr lang="sv-SE" dirty="0" err="1"/>
              <a:t>ambujv@nus.edu.sg</a:t>
            </a:r>
            <a:endParaRPr lang="sv-SE" dirty="0"/>
          </a:p>
        </p:txBody>
      </p:sp>
    </p:spTree>
    <p:extLst>
      <p:ext uri="{BB962C8B-B14F-4D97-AF65-F5344CB8AC3E}">
        <p14:creationId xmlns:p14="http://schemas.microsoft.com/office/powerpoint/2010/main" val="24489755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1776412" y="6365876"/>
            <a:ext cx="8641080" cy="1905"/>
          </a:xfrm>
          <a:custGeom>
            <a:avLst/>
            <a:gdLst/>
            <a:ahLst/>
            <a:cxnLst/>
            <a:rect l="l" t="t" r="r" b="b"/>
            <a:pathLst>
              <a:path w="8641080" h="1904">
                <a:moveTo>
                  <a:pt x="0" y="0"/>
                </a:moveTo>
                <a:lnTo>
                  <a:pt x="8640762" y="1587"/>
                </a:lnTo>
              </a:path>
            </a:pathLst>
          </a:custGeom>
          <a:ln w="7620">
            <a:solidFill>
              <a:srgbClr val="000000"/>
            </a:solidFill>
          </a:ln>
        </p:spPr>
        <p:txBody>
          <a:bodyPr wrap="square" lIns="0" tIns="0" rIns="0" bIns="0" rtlCol="0"/>
          <a:lstStyle/>
          <a:p>
            <a:endParaRPr/>
          </a:p>
        </p:txBody>
      </p:sp>
      <p:sp>
        <p:nvSpPr>
          <p:cNvPr id="5" name="object 5"/>
          <p:cNvSpPr txBox="1">
            <a:spLocks noGrp="1"/>
          </p:cNvSpPr>
          <p:nvPr>
            <p:ph type="title"/>
          </p:nvPr>
        </p:nvSpPr>
        <p:spPr>
          <a:xfrm>
            <a:off x="483495" y="408719"/>
            <a:ext cx="10748721" cy="628377"/>
          </a:xfrm>
          <a:prstGeom prst="rect">
            <a:avLst/>
          </a:prstGeom>
        </p:spPr>
        <p:txBody>
          <a:bodyPr vert="horz" wrap="square" lIns="0" tIns="12700" rIns="0" bIns="0" rtlCol="0" anchor="t">
            <a:spAutoFit/>
          </a:bodyPr>
          <a:lstStyle/>
          <a:p>
            <a:pPr marL="12700">
              <a:lnSpc>
                <a:spcPct val="100000"/>
              </a:lnSpc>
              <a:spcBef>
                <a:spcPts val="100"/>
              </a:spcBef>
            </a:pPr>
            <a:r>
              <a:rPr lang="en-US" sz="4000" spc="-5" dirty="0">
                <a:latin typeface="+mn-lt"/>
              </a:rPr>
              <a:t>Kernel of Contiki operating system and concurrency</a:t>
            </a:r>
            <a:endParaRPr sz="4000" spc="-5" dirty="0">
              <a:latin typeface="+mn-lt"/>
            </a:endParaRPr>
          </a:p>
        </p:txBody>
      </p:sp>
      <p:sp>
        <p:nvSpPr>
          <p:cNvPr id="6" name="object 6"/>
          <p:cNvSpPr txBox="1"/>
          <p:nvPr/>
        </p:nvSpPr>
        <p:spPr>
          <a:xfrm>
            <a:off x="661780" y="1220674"/>
            <a:ext cx="5427980" cy="1167765"/>
          </a:xfrm>
          <a:prstGeom prst="rect">
            <a:avLst/>
          </a:prstGeom>
        </p:spPr>
        <p:txBody>
          <a:bodyPr vert="horz" wrap="square" lIns="0" tIns="45085" rIns="0" bIns="0" rtlCol="0">
            <a:spAutoFit/>
          </a:bodyPr>
          <a:lstStyle/>
          <a:p>
            <a:pPr marL="366395" indent="-353695">
              <a:spcBef>
                <a:spcPts val="355"/>
              </a:spcBef>
              <a:buClr>
                <a:srgbClr val="3478AF"/>
              </a:buClr>
              <a:buChar char="•"/>
              <a:tabLst>
                <a:tab pos="366395" algn="l"/>
                <a:tab pos="367030" algn="l"/>
              </a:tabLst>
            </a:pPr>
            <a:r>
              <a:rPr sz="2400" spc="-15" dirty="0">
                <a:latin typeface="+mj-lt"/>
                <a:cs typeface="Tahoma"/>
              </a:rPr>
              <a:t>Contiki’s </a:t>
            </a:r>
            <a:r>
              <a:rPr sz="2400" spc="-5" dirty="0">
                <a:latin typeface="+mj-lt"/>
                <a:cs typeface="Tahoma"/>
              </a:rPr>
              <a:t>kernel is</a:t>
            </a:r>
            <a:r>
              <a:rPr sz="2400" spc="5" dirty="0">
                <a:latin typeface="+mj-lt"/>
                <a:cs typeface="Tahoma"/>
              </a:rPr>
              <a:t> </a:t>
            </a:r>
            <a:r>
              <a:rPr sz="2400" spc="-10" dirty="0">
                <a:latin typeface="+mj-lt"/>
                <a:cs typeface="Tahoma"/>
              </a:rPr>
              <a:t>event-based</a:t>
            </a:r>
            <a:endParaRPr sz="2400" dirty="0">
              <a:latin typeface="+mj-lt"/>
              <a:cs typeface="Tahoma"/>
            </a:endParaRPr>
          </a:p>
          <a:p>
            <a:pPr marL="874394" marR="5080" lvl="1" indent="-327025">
              <a:lnSpc>
                <a:spcPts val="2500"/>
              </a:lnSpc>
              <a:spcBef>
                <a:spcPts val="920"/>
              </a:spcBef>
              <a:buClr>
                <a:srgbClr val="3478AF"/>
              </a:buClr>
              <a:buSzPct val="120454"/>
              <a:buChar char="•"/>
              <a:tabLst>
                <a:tab pos="874394" algn="l"/>
                <a:tab pos="875030" algn="l"/>
              </a:tabLst>
            </a:pPr>
            <a:r>
              <a:rPr sz="2200" spc="-5" dirty="0">
                <a:latin typeface="+mj-lt"/>
                <a:cs typeface="Tahoma"/>
              </a:rPr>
              <a:t>most </a:t>
            </a:r>
            <a:r>
              <a:rPr sz="2200" spc="-10" dirty="0">
                <a:latin typeface="+mj-lt"/>
                <a:cs typeface="Tahoma"/>
              </a:rPr>
              <a:t>programs </a:t>
            </a:r>
            <a:r>
              <a:rPr sz="2200" spc="-5" dirty="0">
                <a:latin typeface="+mj-lt"/>
                <a:cs typeface="Tahoma"/>
              </a:rPr>
              <a:t>run directly </a:t>
            </a:r>
            <a:r>
              <a:rPr sz="2200" dirty="0">
                <a:latin typeface="+mj-lt"/>
                <a:cs typeface="Tahoma"/>
              </a:rPr>
              <a:t>on top of  </a:t>
            </a:r>
            <a:r>
              <a:rPr sz="2200" spc="-5" dirty="0">
                <a:latin typeface="+mj-lt"/>
                <a:cs typeface="Tahoma"/>
              </a:rPr>
              <a:t>the</a:t>
            </a:r>
            <a:r>
              <a:rPr sz="2200" spc="-10" dirty="0">
                <a:latin typeface="+mj-lt"/>
                <a:cs typeface="Tahoma"/>
              </a:rPr>
              <a:t> </a:t>
            </a:r>
            <a:r>
              <a:rPr sz="2200" spc="-5" dirty="0">
                <a:latin typeface="+mj-lt"/>
                <a:cs typeface="Tahoma"/>
              </a:rPr>
              <a:t>kernel</a:t>
            </a:r>
            <a:endParaRPr sz="2200" dirty="0">
              <a:latin typeface="+mj-lt"/>
              <a:cs typeface="Tahoma"/>
            </a:endParaRPr>
          </a:p>
        </p:txBody>
      </p:sp>
      <p:sp>
        <p:nvSpPr>
          <p:cNvPr id="7" name="object 7"/>
          <p:cNvSpPr txBox="1"/>
          <p:nvPr/>
        </p:nvSpPr>
        <p:spPr>
          <a:xfrm>
            <a:off x="661780" y="2566288"/>
            <a:ext cx="5839460" cy="1144270"/>
          </a:xfrm>
          <a:prstGeom prst="rect">
            <a:avLst/>
          </a:prstGeom>
        </p:spPr>
        <p:txBody>
          <a:bodyPr vert="horz" wrap="square" lIns="0" tIns="71755" rIns="0" bIns="0" rtlCol="0">
            <a:spAutoFit/>
          </a:bodyPr>
          <a:lstStyle/>
          <a:p>
            <a:pPr marL="379095" indent="-366395">
              <a:spcBef>
                <a:spcPts val="565"/>
              </a:spcBef>
              <a:buClr>
                <a:srgbClr val="3478AF"/>
              </a:buClr>
              <a:buChar char="•"/>
              <a:tabLst>
                <a:tab pos="379095" algn="l"/>
                <a:tab pos="379730" algn="l"/>
              </a:tabLst>
            </a:pPr>
            <a:r>
              <a:rPr sz="2400" spc="-5" dirty="0">
                <a:latin typeface="+mj-lt"/>
                <a:cs typeface="Tahoma"/>
              </a:rPr>
              <a:t>Multi-threading implemented </a:t>
            </a:r>
            <a:r>
              <a:rPr sz="2400" dirty="0">
                <a:latin typeface="+mj-lt"/>
                <a:cs typeface="Tahoma"/>
              </a:rPr>
              <a:t>as a</a:t>
            </a:r>
            <a:r>
              <a:rPr sz="2400" spc="-35" dirty="0">
                <a:latin typeface="+mj-lt"/>
                <a:cs typeface="Tahoma"/>
              </a:rPr>
              <a:t> </a:t>
            </a:r>
            <a:r>
              <a:rPr sz="2400" spc="-10" dirty="0">
                <a:latin typeface="+mj-lt"/>
                <a:cs typeface="Tahoma"/>
              </a:rPr>
              <a:t>library</a:t>
            </a:r>
            <a:endParaRPr sz="2400" dirty="0">
              <a:latin typeface="+mj-lt"/>
              <a:cs typeface="Tahoma"/>
            </a:endParaRPr>
          </a:p>
          <a:p>
            <a:pPr marL="379095" marR="815340" indent="-366395">
              <a:lnSpc>
                <a:spcPts val="2390"/>
              </a:lnSpc>
              <a:spcBef>
                <a:spcPts val="715"/>
              </a:spcBef>
              <a:buClr>
                <a:srgbClr val="3478AF"/>
              </a:buClr>
              <a:buChar char="•"/>
              <a:tabLst>
                <a:tab pos="379095" algn="l"/>
                <a:tab pos="379730" algn="l"/>
              </a:tabLst>
            </a:pPr>
            <a:r>
              <a:rPr sz="2200" spc="-5" dirty="0">
                <a:latin typeface="+mj-lt"/>
                <a:cs typeface="Tahoma"/>
              </a:rPr>
              <a:t>Threads only used </a:t>
            </a:r>
            <a:r>
              <a:rPr sz="2200" dirty="0">
                <a:latin typeface="+mj-lt"/>
                <a:cs typeface="Tahoma"/>
              </a:rPr>
              <a:t>if </a:t>
            </a:r>
            <a:r>
              <a:rPr sz="2200" spc="-5" dirty="0">
                <a:latin typeface="+mj-lt"/>
                <a:cs typeface="Tahoma"/>
              </a:rPr>
              <a:t>explicitly needed  </a:t>
            </a:r>
            <a:r>
              <a:rPr sz="2200" spc="-30" dirty="0">
                <a:latin typeface="+mj-lt"/>
                <a:cs typeface="Tahoma"/>
              </a:rPr>
              <a:t>(e.g., </a:t>
            </a:r>
            <a:r>
              <a:rPr sz="2200" spc="-5" dirty="0">
                <a:latin typeface="+mj-lt"/>
                <a:cs typeface="Tahoma"/>
              </a:rPr>
              <a:t>long</a:t>
            </a:r>
            <a:r>
              <a:rPr sz="2200" spc="10" dirty="0">
                <a:latin typeface="+mj-lt"/>
                <a:cs typeface="Tahoma"/>
              </a:rPr>
              <a:t> </a:t>
            </a:r>
            <a:r>
              <a:rPr sz="2200" spc="-5" dirty="0">
                <a:latin typeface="+mj-lt"/>
                <a:cs typeface="Tahoma"/>
              </a:rPr>
              <a:t>computations)</a:t>
            </a:r>
            <a:endParaRPr sz="2200" dirty="0">
              <a:latin typeface="+mj-lt"/>
              <a:cs typeface="Tahoma"/>
            </a:endParaRPr>
          </a:p>
        </p:txBody>
      </p:sp>
      <p:sp>
        <p:nvSpPr>
          <p:cNvPr id="9" name="object 9"/>
          <p:cNvSpPr txBox="1"/>
          <p:nvPr/>
        </p:nvSpPr>
        <p:spPr>
          <a:xfrm>
            <a:off x="819581" y="3936150"/>
            <a:ext cx="2865755" cy="356508"/>
          </a:xfrm>
          <a:prstGeom prst="rect">
            <a:avLst/>
          </a:prstGeom>
        </p:spPr>
        <p:txBody>
          <a:bodyPr vert="horz" wrap="square" lIns="0" tIns="48260" rIns="0" bIns="0" rtlCol="0">
            <a:spAutoFit/>
          </a:bodyPr>
          <a:lstStyle/>
          <a:p>
            <a:pPr marL="379095" marR="5080" indent="-366395">
              <a:lnSpc>
                <a:spcPts val="2400"/>
              </a:lnSpc>
              <a:spcBef>
                <a:spcPts val="380"/>
              </a:spcBef>
              <a:buClr>
                <a:srgbClr val="3478AF"/>
              </a:buClr>
              <a:buChar char="•"/>
              <a:tabLst>
                <a:tab pos="379095" algn="l"/>
                <a:tab pos="379730" algn="l"/>
              </a:tabLst>
            </a:pPr>
            <a:r>
              <a:rPr sz="2200" spc="-5" dirty="0">
                <a:latin typeface="+mj-lt"/>
                <a:cs typeface="Tahoma"/>
              </a:rPr>
              <a:t>Preemption</a:t>
            </a:r>
            <a:r>
              <a:rPr sz="2200" spc="-65" dirty="0">
                <a:latin typeface="+mj-lt"/>
                <a:cs typeface="Tahoma"/>
              </a:rPr>
              <a:t> </a:t>
            </a:r>
            <a:r>
              <a:rPr sz="2200" spc="-5" dirty="0">
                <a:latin typeface="+mj-lt"/>
                <a:cs typeface="Tahoma"/>
              </a:rPr>
              <a:t>possible</a:t>
            </a:r>
          </a:p>
        </p:txBody>
      </p:sp>
      <p:sp>
        <p:nvSpPr>
          <p:cNvPr id="10" name="object 10"/>
          <p:cNvSpPr txBox="1"/>
          <p:nvPr/>
        </p:nvSpPr>
        <p:spPr>
          <a:xfrm>
            <a:off x="8105421" y="1560614"/>
            <a:ext cx="1108075" cy="327012"/>
          </a:xfrm>
          <a:prstGeom prst="rect">
            <a:avLst/>
          </a:prstGeom>
          <a:ln w="25400">
            <a:solidFill>
              <a:srgbClr val="85888D"/>
            </a:solidFill>
          </a:ln>
        </p:spPr>
        <p:txBody>
          <a:bodyPr vert="horz" wrap="square" lIns="0" tIns="64769" rIns="0" bIns="0" rtlCol="0">
            <a:spAutoFit/>
          </a:bodyPr>
          <a:lstStyle/>
          <a:p>
            <a:pPr marL="60325">
              <a:spcBef>
                <a:spcPts val="509"/>
              </a:spcBef>
            </a:pPr>
            <a:r>
              <a:rPr sz="1700" spc="-5" dirty="0">
                <a:latin typeface="Verdana"/>
                <a:cs typeface="Verdana"/>
              </a:rPr>
              <a:t>Thread</a:t>
            </a:r>
            <a:r>
              <a:rPr sz="1700" spc="-45" dirty="0">
                <a:latin typeface="Verdana"/>
                <a:cs typeface="Verdana"/>
              </a:rPr>
              <a:t> </a:t>
            </a:r>
            <a:r>
              <a:rPr sz="1700" dirty="0">
                <a:latin typeface="Verdana"/>
                <a:cs typeface="Verdana"/>
              </a:rPr>
              <a:t>1</a:t>
            </a:r>
            <a:endParaRPr sz="1700">
              <a:latin typeface="Verdana"/>
              <a:cs typeface="Verdana"/>
            </a:endParaRPr>
          </a:p>
        </p:txBody>
      </p:sp>
      <p:sp>
        <p:nvSpPr>
          <p:cNvPr id="11" name="object 11"/>
          <p:cNvSpPr txBox="1"/>
          <p:nvPr/>
        </p:nvSpPr>
        <p:spPr>
          <a:xfrm>
            <a:off x="9298797" y="1560614"/>
            <a:ext cx="1108075" cy="327012"/>
          </a:xfrm>
          <a:prstGeom prst="rect">
            <a:avLst/>
          </a:prstGeom>
          <a:ln w="25400">
            <a:solidFill>
              <a:srgbClr val="85888D"/>
            </a:solidFill>
          </a:ln>
        </p:spPr>
        <p:txBody>
          <a:bodyPr vert="horz" wrap="square" lIns="0" tIns="64769" rIns="0" bIns="0" rtlCol="0">
            <a:spAutoFit/>
          </a:bodyPr>
          <a:lstStyle/>
          <a:p>
            <a:pPr marL="60960">
              <a:spcBef>
                <a:spcPts val="509"/>
              </a:spcBef>
            </a:pPr>
            <a:r>
              <a:rPr sz="1700" spc="-5" dirty="0">
                <a:latin typeface="Verdana"/>
                <a:cs typeface="Verdana"/>
              </a:rPr>
              <a:t>Thread</a:t>
            </a:r>
            <a:r>
              <a:rPr sz="1700" spc="-45" dirty="0">
                <a:latin typeface="Verdana"/>
                <a:cs typeface="Verdana"/>
              </a:rPr>
              <a:t> </a:t>
            </a:r>
            <a:r>
              <a:rPr sz="1700" dirty="0">
                <a:latin typeface="Verdana"/>
                <a:cs typeface="Verdana"/>
              </a:rPr>
              <a:t>2</a:t>
            </a:r>
            <a:endParaRPr sz="1700">
              <a:latin typeface="Verdana"/>
              <a:cs typeface="Verdana"/>
            </a:endParaRPr>
          </a:p>
        </p:txBody>
      </p:sp>
      <p:sp>
        <p:nvSpPr>
          <p:cNvPr id="12" name="object 12"/>
          <p:cNvSpPr/>
          <p:nvPr/>
        </p:nvSpPr>
        <p:spPr>
          <a:xfrm>
            <a:off x="8662937" y="1959778"/>
            <a:ext cx="0" cy="3644900"/>
          </a:xfrm>
          <a:custGeom>
            <a:avLst/>
            <a:gdLst/>
            <a:ahLst/>
            <a:cxnLst/>
            <a:rect l="l" t="t" r="r" b="b"/>
            <a:pathLst>
              <a:path h="3644900">
                <a:moveTo>
                  <a:pt x="0" y="0"/>
                </a:moveTo>
                <a:lnTo>
                  <a:pt x="0" y="3644879"/>
                </a:lnTo>
              </a:path>
            </a:pathLst>
          </a:custGeom>
          <a:ln w="38100">
            <a:solidFill>
              <a:srgbClr val="000000"/>
            </a:solidFill>
            <a:prstDash val="dot"/>
          </a:ln>
        </p:spPr>
        <p:txBody>
          <a:bodyPr wrap="square" lIns="0" tIns="0" rIns="0" bIns="0" rtlCol="0"/>
          <a:lstStyle/>
          <a:p>
            <a:endParaRPr/>
          </a:p>
        </p:txBody>
      </p:sp>
      <p:sp>
        <p:nvSpPr>
          <p:cNvPr id="13" name="object 13"/>
          <p:cNvSpPr/>
          <p:nvPr/>
        </p:nvSpPr>
        <p:spPr>
          <a:xfrm>
            <a:off x="9852524" y="1959778"/>
            <a:ext cx="0" cy="3644900"/>
          </a:xfrm>
          <a:custGeom>
            <a:avLst/>
            <a:gdLst/>
            <a:ahLst/>
            <a:cxnLst/>
            <a:rect l="l" t="t" r="r" b="b"/>
            <a:pathLst>
              <a:path h="3644900">
                <a:moveTo>
                  <a:pt x="0" y="0"/>
                </a:moveTo>
                <a:lnTo>
                  <a:pt x="0" y="3644879"/>
                </a:lnTo>
              </a:path>
            </a:pathLst>
          </a:custGeom>
          <a:ln w="38100">
            <a:solidFill>
              <a:srgbClr val="000000"/>
            </a:solidFill>
            <a:prstDash val="dot"/>
          </a:ln>
        </p:spPr>
        <p:txBody>
          <a:bodyPr wrap="square" lIns="0" tIns="0" rIns="0" bIns="0" rtlCol="0"/>
          <a:lstStyle/>
          <a:p>
            <a:endParaRPr/>
          </a:p>
        </p:txBody>
      </p:sp>
      <p:sp>
        <p:nvSpPr>
          <p:cNvPr id="14" name="object 14"/>
          <p:cNvSpPr/>
          <p:nvPr/>
        </p:nvSpPr>
        <p:spPr>
          <a:xfrm>
            <a:off x="7689231" y="1968858"/>
            <a:ext cx="1424520" cy="3383245"/>
          </a:xfrm>
          <a:prstGeom prst="rect">
            <a:avLst/>
          </a:prstGeom>
          <a:blipFill>
            <a:blip r:embed="rId2" cstate="print"/>
            <a:stretch>
              <a:fillRect/>
            </a:stretch>
          </a:blipFill>
        </p:spPr>
        <p:txBody>
          <a:bodyPr wrap="square" lIns="0" tIns="0" rIns="0" bIns="0" rtlCol="0"/>
          <a:lstStyle/>
          <a:p>
            <a:endParaRPr/>
          </a:p>
        </p:txBody>
      </p:sp>
      <p:sp>
        <p:nvSpPr>
          <p:cNvPr id="15" name="object 15"/>
          <p:cNvSpPr/>
          <p:nvPr/>
        </p:nvSpPr>
        <p:spPr>
          <a:xfrm>
            <a:off x="9397921" y="4164539"/>
            <a:ext cx="909319" cy="0"/>
          </a:xfrm>
          <a:custGeom>
            <a:avLst/>
            <a:gdLst/>
            <a:ahLst/>
            <a:cxnLst/>
            <a:rect l="l" t="t" r="r" b="b"/>
            <a:pathLst>
              <a:path w="909320">
                <a:moveTo>
                  <a:pt x="0" y="0"/>
                </a:moveTo>
                <a:lnTo>
                  <a:pt x="909206" y="0"/>
                </a:lnTo>
              </a:path>
            </a:pathLst>
          </a:custGeom>
          <a:ln w="38100">
            <a:solidFill>
              <a:srgbClr val="000000"/>
            </a:solidFill>
          </a:ln>
        </p:spPr>
        <p:txBody>
          <a:bodyPr wrap="square" lIns="0" tIns="0" rIns="0" bIns="0" rtlCol="0"/>
          <a:lstStyle/>
          <a:p>
            <a:endParaRPr/>
          </a:p>
        </p:txBody>
      </p:sp>
      <p:sp>
        <p:nvSpPr>
          <p:cNvPr id="16" name="object 16"/>
          <p:cNvSpPr/>
          <p:nvPr/>
        </p:nvSpPr>
        <p:spPr>
          <a:xfrm>
            <a:off x="9657356" y="1990965"/>
            <a:ext cx="577215" cy="2184400"/>
          </a:xfrm>
          <a:custGeom>
            <a:avLst/>
            <a:gdLst/>
            <a:ahLst/>
            <a:cxnLst/>
            <a:rect l="l" t="t" r="r" b="b"/>
            <a:pathLst>
              <a:path w="577215" h="2184400">
                <a:moveTo>
                  <a:pt x="194945" y="2159000"/>
                </a:moveTo>
                <a:lnTo>
                  <a:pt x="193122" y="2159000"/>
                </a:lnTo>
                <a:lnTo>
                  <a:pt x="187599" y="2171700"/>
                </a:lnTo>
                <a:lnTo>
                  <a:pt x="185151" y="2184400"/>
                </a:lnTo>
                <a:lnTo>
                  <a:pt x="191648" y="2171700"/>
                </a:lnTo>
                <a:lnTo>
                  <a:pt x="196173" y="2171700"/>
                </a:lnTo>
                <a:lnTo>
                  <a:pt x="194945" y="2159000"/>
                </a:lnTo>
                <a:close/>
              </a:path>
              <a:path w="577215" h="2184400">
                <a:moveTo>
                  <a:pt x="218945" y="2171700"/>
                </a:moveTo>
                <a:lnTo>
                  <a:pt x="199657" y="2171700"/>
                </a:lnTo>
                <a:lnTo>
                  <a:pt x="201747" y="2184400"/>
                </a:lnTo>
                <a:lnTo>
                  <a:pt x="213413" y="2184400"/>
                </a:lnTo>
                <a:lnTo>
                  <a:pt x="218945" y="2171700"/>
                </a:lnTo>
                <a:close/>
              </a:path>
              <a:path w="577215" h="2184400">
                <a:moveTo>
                  <a:pt x="225435" y="2171700"/>
                </a:moveTo>
                <a:lnTo>
                  <a:pt x="222090" y="2171700"/>
                </a:lnTo>
                <a:lnTo>
                  <a:pt x="221803" y="2184400"/>
                </a:lnTo>
                <a:lnTo>
                  <a:pt x="225435" y="2171700"/>
                </a:lnTo>
                <a:close/>
              </a:path>
              <a:path w="577215" h="2184400">
                <a:moveTo>
                  <a:pt x="183145" y="2159000"/>
                </a:moveTo>
                <a:lnTo>
                  <a:pt x="174821" y="2159000"/>
                </a:lnTo>
                <a:lnTo>
                  <a:pt x="174930" y="2171700"/>
                </a:lnTo>
                <a:lnTo>
                  <a:pt x="178582" y="2171700"/>
                </a:lnTo>
                <a:lnTo>
                  <a:pt x="183145" y="2159000"/>
                </a:lnTo>
                <a:close/>
              </a:path>
              <a:path w="577215" h="2184400">
                <a:moveTo>
                  <a:pt x="229671" y="2159000"/>
                </a:moveTo>
                <a:lnTo>
                  <a:pt x="198192" y="2159000"/>
                </a:lnTo>
                <a:lnTo>
                  <a:pt x="196173" y="2171700"/>
                </a:lnTo>
                <a:lnTo>
                  <a:pt x="229289" y="2171700"/>
                </a:lnTo>
                <a:lnTo>
                  <a:pt x="229671" y="2159000"/>
                </a:lnTo>
                <a:close/>
              </a:path>
              <a:path w="577215" h="2184400">
                <a:moveTo>
                  <a:pt x="174729" y="2146300"/>
                </a:moveTo>
                <a:lnTo>
                  <a:pt x="170854" y="2146300"/>
                </a:lnTo>
                <a:lnTo>
                  <a:pt x="169545" y="2159000"/>
                </a:lnTo>
                <a:lnTo>
                  <a:pt x="174729" y="2146300"/>
                </a:lnTo>
                <a:close/>
              </a:path>
              <a:path w="577215" h="2184400">
                <a:moveTo>
                  <a:pt x="233511" y="2146300"/>
                </a:moveTo>
                <a:lnTo>
                  <a:pt x="182312" y="2146300"/>
                </a:lnTo>
                <a:lnTo>
                  <a:pt x="178934" y="2159000"/>
                </a:lnTo>
                <a:lnTo>
                  <a:pt x="236366" y="2159000"/>
                </a:lnTo>
                <a:lnTo>
                  <a:pt x="233511" y="2146300"/>
                </a:lnTo>
                <a:close/>
              </a:path>
              <a:path w="577215" h="2184400">
                <a:moveTo>
                  <a:pt x="246220" y="2146300"/>
                </a:moveTo>
                <a:lnTo>
                  <a:pt x="236468" y="2146300"/>
                </a:lnTo>
                <a:lnTo>
                  <a:pt x="244842" y="2159000"/>
                </a:lnTo>
                <a:lnTo>
                  <a:pt x="246220" y="2146300"/>
                </a:lnTo>
                <a:close/>
              </a:path>
              <a:path w="577215" h="2184400">
                <a:moveTo>
                  <a:pt x="182973" y="2120900"/>
                </a:moveTo>
                <a:lnTo>
                  <a:pt x="177045" y="2133600"/>
                </a:lnTo>
                <a:lnTo>
                  <a:pt x="173924" y="2146300"/>
                </a:lnTo>
                <a:lnTo>
                  <a:pt x="183780" y="2146300"/>
                </a:lnTo>
                <a:lnTo>
                  <a:pt x="185367" y="2133600"/>
                </a:lnTo>
                <a:lnTo>
                  <a:pt x="187341" y="2133600"/>
                </a:lnTo>
                <a:lnTo>
                  <a:pt x="187519" y="2131882"/>
                </a:lnTo>
                <a:lnTo>
                  <a:pt x="182973" y="2120900"/>
                </a:lnTo>
                <a:close/>
              </a:path>
              <a:path w="577215" h="2184400">
                <a:moveTo>
                  <a:pt x="248636" y="2133600"/>
                </a:moveTo>
                <a:lnTo>
                  <a:pt x="192832" y="2133600"/>
                </a:lnTo>
                <a:lnTo>
                  <a:pt x="190042" y="2146300"/>
                </a:lnTo>
                <a:lnTo>
                  <a:pt x="245482" y="2146300"/>
                </a:lnTo>
                <a:lnTo>
                  <a:pt x="248636" y="2133600"/>
                </a:lnTo>
                <a:close/>
              </a:path>
              <a:path w="577215" h="2184400">
                <a:moveTo>
                  <a:pt x="187782" y="2132520"/>
                </a:moveTo>
                <a:lnTo>
                  <a:pt x="187341" y="2133600"/>
                </a:lnTo>
                <a:lnTo>
                  <a:pt x="188229" y="2133600"/>
                </a:lnTo>
                <a:lnTo>
                  <a:pt x="187782" y="2132520"/>
                </a:lnTo>
                <a:close/>
              </a:path>
              <a:path w="577215" h="2184400">
                <a:moveTo>
                  <a:pt x="199466" y="2120900"/>
                </a:moveTo>
                <a:lnTo>
                  <a:pt x="192527" y="2120900"/>
                </a:lnTo>
                <a:lnTo>
                  <a:pt x="192227" y="2121634"/>
                </a:lnTo>
                <a:lnTo>
                  <a:pt x="194807" y="2133600"/>
                </a:lnTo>
                <a:lnTo>
                  <a:pt x="196823" y="2133600"/>
                </a:lnTo>
                <a:lnTo>
                  <a:pt x="199720" y="2128761"/>
                </a:lnTo>
                <a:lnTo>
                  <a:pt x="199466" y="2120900"/>
                </a:lnTo>
                <a:close/>
              </a:path>
              <a:path w="577215" h="2184400">
                <a:moveTo>
                  <a:pt x="252494" y="2120900"/>
                </a:moveTo>
                <a:lnTo>
                  <a:pt x="204427" y="2120900"/>
                </a:lnTo>
                <a:lnTo>
                  <a:pt x="199720" y="2128761"/>
                </a:lnTo>
                <a:lnTo>
                  <a:pt x="199876" y="2133600"/>
                </a:lnTo>
                <a:lnTo>
                  <a:pt x="252151" y="2133600"/>
                </a:lnTo>
                <a:lnTo>
                  <a:pt x="252494" y="2120900"/>
                </a:lnTo>
                <a:close/>
              </a:path>
              <a:path w="577215" h="2184400">
                <a:moveTo>
                  <a:pt x="192068" y="2120900"/>
                </a:moveTo>
                <a:lnTo>
                  <a:pt x="188651" y="2120900"/>
                </a:lnTo>
                <a:lnTo>
                  <a:pt x="187519" y="2131882"/>
                </a:lnTo>
                <a:lnTo>
                  <a:pt x="187782" y="2132520"/>
                </a:lnTo>
                <a:lnTo>
                  <a:pt x="192227" y="2121634"/>
                </a:lnTo>
                <a:lnTo>
                  <a:pt x="192068" y="2120900"/>
                </a:lnTo>
                <a:close/>
              </a:path>
              <a:path w="577215" h="2184400">
                <a:moveTo>
                  <a:pt x="192527" y="2120900"/>
                </a:moveTo>
                <a:lnTo>
                  <a:pt x="192068" y="2120900"/>
                </a:lnTo>
                <a:lnTo>
                  <a:pt x="192227" y="2121634"/>
                </a:lnTo>
                <a:lnTo>
                  <a:pt x="192527" y="2120900"/>
                </a:lnTo>
                <a:close/>
              </a:path>
              <a:path w="577215" h="2184400">
                <a:moveTo>
                  <a:pt x="193912" y="2108200"/>
                </a:moveTo>
                <a:lnTo>
                  <a:pt x="189862" y="2108200"/>
                </a:lnTo>
                <a:lnTo>
                  <a:pt x="191719" y="2120900"/>
                </a:lnTo>
                <a:lnTo>
                  <a:pt x="193912" y="2108200"/>
                </a:lnTo>
                <a:close/>
              </a:path>
              <a:path w="577215" h="2184400">
                <a:moveTo>
                  <a:pt x="257724" y="2095500"/>
                </a:moveTo>
                <a:lnTo>
                  <a:pt x="204212" y="2095500"/>
                </a:lnTo>
                <a:lnTo>
                  <a:pt x="199682" y="2108200"/>
                </a:lnTo>
                <a:lnTo>
                  <a:pt x="206796" y="2120900"/>
                </a:lnTo>
                <a:lnTo>
                  <a:pt x="263575" y="2120900"/>
                </a:lnTo>
                <a:lnTo>
                  <a:pt x="265518" y="2108200"/>
                </a:lnTo>
                <a:lnTo>
                  <a:pt x="263562" y="2108200"/>
                </a:lnTo>
                <a:lnTo>
                  <a:pt x="257724" y="2095500"/>
                </a:lnTo>
                <a:close/>
              </a:path>
              <a:path w="577215" h="2184400">
                <a:moveTo>
                  <a:pt x="238451" y="2070100"/>
                </a:moveTo>
                <a:lnTo>
                  <a:pt x="224546" y="2070100"/>
                </a:lnTo>
                <a:lnTo>
                  <a:pt x="227454" y="2082800"/>
                </a:lnTo>
                <a:lnTo>
                  <a:pt x="224436" y="2095500"/>
                </a:lnTo>
                <a:lnTo>
                  <a:pt x="263869" y="2095500"/>
                </a:lnTo>
                <a:lnTo>
                  <a:pt x="263562" y="2108200"/>
                </a:lnTo>
                <a:lnTo>
                  <a:pt x="273896" y="2108200"/>
                </a:lnTo>
                <a:lnTo>
                  <a:pt x="275988" y="2095500"/>
                </a:lnTo>
                <a:lnTo>
                  <a:pt x="278671" y="2082800"/>
                </a:lnTo>
                <a:lnTo>
                  <a:pt x="233695" y="2082800"/>
                </a:lnTo>
                <a:lnTo>
                  <a:pt x="238451" y="2070100"/>
                </a:lnTo>
                <a:close/>
              </a:path>
              <a:path w="577215" h="2184400">
                <a:moveTo>
                  <a:pt x="226035" y="2057400"/>
                </a:moveTo>
                <a:lnTo>
                  <a:pt x="223342" y="2057400"/>
                </a:lnTo>
                <a:lnTo>
                  <a:pt x="216205" y="2070100"/>
                </a:lnTo>
                <a:lnTo>
                  <a:pt x="211053" y="2082800"/>
                </a:lnTo>
                <a:lnTo>
                  <a:pt x="209486" y="2095500"/>
                </a:lnTo>
                <a:lnTo>
                  <a:pt x="217532" y="2095500"/>
                </a:lnTo>
                <a:lnTo>
                  <a:pt x="213237" y="2082800"/>
                </a:lnTo>
                <a:lnTo>
                  <a:pt x="219539" y="2082800"/>
                </a:lnTo>
                <a:lnTo>
                  <a:pt x="224546" y="2070100"/>
                </a:lnTo>
                <a:lnTo>
                  <a:pt x="225565" y="2070100"/>
                </a:lnTo>
                <a:lnTo>
                  <a:pt x="226991" y="2058304"/>
                </a:lnTo>
                <a:lnTo>
                  <a:pt x="226035" y="2057400"/>
                </a:lnTo>
                <a:close/>
              </a:path>
              <a:path w="577215" h="2184400">
                <a:moveTo>
                  <a:pt x="211502" y="2070100"/>
                </a:moveTo>
                <a:lnTo>
                  <a:pt x="206317" y="2082800"/>
                </a:lnTo>
                <a:lnTo>
                  <a:pt x="207626" y="2082800"/>
                </a:lnTo>
                <a:lnTo>
                  <a:pt x="211502" y="2070100"/>
                </a:lnTo>
                <a:close/>
              </a:path>
              <a:path w="577215" h="2184400">
                <a:moveTo>
                  <a:pt x="250658" y="2070100"/>
                </a:moveTo>
                <a:lnTo>
                  <a:pt x="241928" y="2070100"/>
                </a:lnTo>
                <a:lnTo>
                  <a:pt x="241289" y="2082800"/>
                </a:lnTo>
                <a:lnTo>
                  <a:pt x="263001" y="2082800"/>
                </a:lnTo>
                <a:lnTo>
                  <a:pt x="250658" y="2070100"/>
                </a:lnTo>
                <a:close/>
              </a:path>
              <a:path w="577215" h="2184400">
                <a:moveTo>
                  <a:pt x="264398" y="2070100"/>
                </a:moveTo>
                <a:lnTo>
                  <a:pt x="250658" y="2070100"/>
                </a:lnTo>
                <a:lnTo>
                  <a:pt x="263001" y="2082800"/>
                </a:lnTo>
                <a:lnTo>
                  <a:pt x="267992" y="2082800"/>
                </a:lnTo>
                <a:lnTo>
                  <a:pt x="264398" y="2070100"/>
                </a:lnTo>
                <a:close/>
              </a:path>
              <a:path w="577215" h="2184400">
                <a:moveTo>
                  <a:pt x="289268" y="2057400"/>
                </a:moveTo>
                <a:lnTo>
                  <a:pt x="245870" y="2057400"/>
                </a:lnTo>
                <a:lnTo>
                  <a:pt x="249312" y="2070100"/>
                </a:lnTo>
                <a:lnTo>
                  <a:pt x="264398" y="2070100"/>
                </a:lnTo>
                <a:lnTo>
                  <a:pt x="267992" y="2082800"/>
                </a:lnTo>
                <a:lnTo>
                  <a:pt x="291252" y="2082800"/>
                </a:lnTo>
                <a:lnTo>
                  <a:pt x="288736" y="2070100"/>
                </a:lnTo>
                <a:lnTo>
                  <a:pt x="289268" y="2057400"/>
                </a:lnTo>
                <a:close/>
              </a:path>
              <a:path w="577215" h="2184400">
                <a:moveTo>
                  <a:pt x="235221" y="2066092"/>
                </a:moveTo>
                <a:lnTo>
                  <a:pt x="232071" y="2070100"/>
                </a:lnTo>
                <a:lnTo>
                  <a:pt x="239456" y="2070100"/>
                </a:lnTo>
                <a:lnTo>
                  <a:pt x="235221" y="2066092"/>
                </a:lnTo>
                <a:close/>
              </a:path>
              <a:path w="577215" h="2184400">
                <a:moveTo>
                  <a:pt x="245870" y="2057400"/>
                </a:moveTo>
                <a:lnTo>
                  <a:pt x="242054" y="2057400"/>
                </a:lnTo>
                <a:lnTo>
                  <a:pt x="235221" y="2066092"/>
                </a:lnTo>
                <a:lnTo>
                  <a:pt x="239456" y="2070100"/>
                </a:lnTo>
                <a:lnTo>
                  <a:pt x="249312" y="2070100"/>
                </a:lnTo>
                <a:lnTo>
                  <a:pt x="245870" y="2057400"/>
                </a:lnTo>
                <a:close/>
              </a:path>
              <a:path w="577215" h="2184400">
                <a:moveTo>
                  <a:pt x="242054" y="2057400"/>
                </a:moveTo>
                <a:lnTo>
                  <a:pt x="227100" y="2057400"/>
                </a:lnTo>
                <a:lnTo>
                  <a:pt x="226991" y="2058304"/>
                </a:lnTo>
                <a:lnTo>
                  <a:pt x="235221" y="2066092"/>
                </a:lnTo>
                <a:lnTo>
                  <a:pt x="242054" y="2057400"/>
                </a:lnTo>
                <a:close/>
              </a:path>
              <a:path w="577215" h="2184400">
                <a:moveTo>
                  <a:pt x="227100" y="2057400"/>
                </a:moveTo>
                <a:lnTo>
                  <a:pt x="226035" y="2057400"/>
                </a:lnTo>
                <a:lnTo>
                  <a:pt x="226991" y="2058304"/>
                </a:lnTo>
                <a:lnTo>
                  <a:pt x="227100" y="2057400"/>
                </a:lnTo>
                <a:close/>
              </a:path>
              <a:path w="577215" h="2184400">
                <a:moveTo>
                  <a:pt x="293850" y="2044700"/>
                </a:moveTo>
                <a:lnTo>
                  <a:pt x="235289" y="2044700"/>
                </a:lnTo>
                <a:lnTo>
                  <a:pt x="236666" y="2057400"/>
                </a:lnTo>
                <a:lnTo>
                  <a:pt x="296609" y="2057400"/>
                </a:lnTo>
                <a:lnTo>
                  <a:pt x="293850" y="2044700"/>
                </a:lnTo>
                <a:close/>
              </a:path>
              <a:path w="577215" h="2184400">
                <a:moveTo>
                  <a:pt x="311342" y="2032000"/>
                </a:moveTo>
                <a:lnTo>
                  <a:pt x="308565" y="2032000"/>
                </a:lnTo>
                <a:lnTo>
                  <a:pt x="304080" y="2044700"/>
                </a:lnTo>
                <a:lnTo>
                  <a:pt x="299082" y="2044700"/>
                </a:lnTo>
                <a:lnTo>
                  <a:pt x="296609" y="2057400"/>
                </a:lnTo>
                <a:lnTo>
                  <a:pt x="298278" y="2057400"/>
                </a:lnTo>
                <a:lnTo>
                  <a:pt x="304716" y="2044700"/>
                </a:lnTo>
                <a:lnTo>
                  <a:pt x="311342" y="2032000"/>
                </a:lnTo>
                <a:close/>
              </a:path>
              <a:path w="577215" h="2184400">
                <a:moveTo>
                  <a:pt x="260785" y="2006600"/>
                </a:moveTo>
                <a:lnTo>
                  <a:pt x="259333" y="2006600"/>
                </a:lnTo>
                <a:lnTo>
                  <a:pt x="247323" y="2032000"/>
                </a:lnTo>
                <a:lnTo>
                  <a:pt x="243507" y="2044700"/>
                </a:lnTo>
                <a:lnTo>
                  <a:pt x="304080" y="2044700"/>
                </a:lnTo>
                <a:lnTo>
                  <a:pt x="302297" y="2032000"/>
                </a:lnTo>
                <a:lnTo>
                  <a:pt x="251331" y="2032000"/>
                </a:lnTo>
                <a:lnTo>
                  <a:pt x="253943" y="2019300"/>
                </a:lnTo>
                <a:lnTo>
                  <a:pt x="262585" y="2019300"/>
                </a:lnTo>
                <a:lnTo>
                  <a:pt x="260785" y="2006600"/>
                </a:lnTo>
                <a:close/>
              </a:path>
              <a:path w="577215" h="2184400">
                <a:moveTo>
                  <a:pt x="311570" y="2019300"/>
                </a:moveTo>
                <a:lnTo>
                  <a:pt x="253943" y="2019300"/>
                </a:lnTo>
                <a:lnTo>
                  <a:pt x="262376" y="2032000"/>
                </a:lnTo>
                <a:lnTo>
                  <a:pt x="307623" y="2032000"/>
                </a:lnTo>
                <a:lnTo>
                  <a:pt x="311570" y="2019300"/>
                </a:lnTo>
                <a:close/>
              </a:path>
              <a:path w="577215" h="2184400">
                <a:moveTo>
                  <a:pt x="308675" y="1993900"/>
                </a:moveTo>
                <a:lnTo>
                  <a:pt x="263132" y="1993900"/>
                </a:lnTo>
                <a:lnTo>
                  <a:pt x="268741" y="2006600"/>
                </a:lnTo>
                <a:lnTo>
                  <a:pt x="269178" y="2019300"/>
                </a:lnTo>
                <a:lnTo>
                  <a:pt x="298894" y="2019300"/>
                </a:lnTo>
                <a:lnTo>
                  <a:pt x="308675" y="1993900"/>
                </a:lnTo>
                <a:close/>
              </a:path>
              <a:path w="577215" h="2184400">
                <a:moveTo>
                  <a:pt x="299851" y="1930400"/>
                </a:moveTo>
                <a:lnTo>
                  <a:pt x="258730" y="1930400"/>
                </a:lnTo>
                <a:lnTo>
                  <a:pt x="265812" y="1943100"/>
                </a:lnTo>
                <a:lnTo>
                  <a:pt x="274074" y="1955800"/>
                </a:lnTo>
                <a:lnTo>
                  <a:pt x="326443" y="1955800"/>
                </a:lnTo>
                <a:lnTo>
                  <a:pt x="326879" y="1968500"/>
                </a:lnTo>
                <a:lnTo>
                  <a:pt x="323358" y="1981200"/>
                </a:lnTo>
                <a:lnTo>
                  <a:pt x="326793" y="1981200"/>
                </a:lnTo>
                <a:lnTo>
                  <a:pt x="324481" y="1993900"/>
                </a:lnTo>
                <a:lnTo>
                  <a:pt x="316678" y="2006600"/>
                </a:lnTo>
                <a:lnTo>
                  <a:pt x="304855" y="2019300"/>
                </a:lnTo>
                <a:lnTo>
                  <a:pt x="318753" y="2019300"/>
                </a:lnTo>
                <a:lnTo>
                  <a:pt x="325934" y="2006600"/>
                </a:lnTo>
                <a:lnTo>
                  <a:pt x="328428" y="1993900"/>
                </a:lnTo>
                <a:lnTo>
                  <a:pt x="335401" y="1993900"/>
                </a:lnTo>
                <a:lnTo>
                  <a:pt x="341103" y="1981200"/>
                </a:lnTo>
                <a:lnTo>
                  <a:pt x="340148" y="1955800"/>
                </a:lnTo>
                <a:lnTo>
                  <a:pt x="337915" y="1943100"/>
                </a:lnTo>
                <a:lnTo>
                  <a:pt x="299443" y="1943100"/>
                </a:lnTo>
                <a:lnTo>
                  <a:pt x="299851" y="1930400"/>
                </a:lnTo>
                <a:close/>
              </a:path>
              <a:path w="577215" h="2184400">
                <a:moveTo>
                  <a:pt x="298054" y="1968500"/>
                </a:moveTo>
                <a:lnTo>
                  <a:pt x="287362" y="1981200"/>
                </a:lnTo>
                <a:lnTo>
                  <a:pt x="276880" y="1993900"/>
                </a:lnTo>
                <a:lnTo>
                  <a:pt x="308675" y="1993900"/>
                </a:lnTo>
                <a:lnTo>
                  <a:pt x="311929" y="2006600"/>
                </a:lnTo>
                <a:lnTo>
                  <a:pt x="320288" y="1993900"/>
                </a:lnTo>
                <a:lnTo>
                  <a:pt x="326793" y="1981200"/>
                </a:lnTo>
                <a:lnTo>
                  <a:pt x="298938" y="1981200"/>
                </a:lnTo>
                <a:lnTo>
                  <a:pt x="298054" y="1968500"/>
                </a:lnTo>
                <a:close/>
              </a:path>
              <a:path w="577215" h="2184400">
                <a:moveTo>
                  <a:pt x="266682" y="1990081"/>
                </a:moveTo>
                <a:lnTo>
                  <a:pt x="262407" y="1993900"/>
                </a:lnTo>
                <a:lnTo>
                  <a:pt x="266098" y="1993900"/>
                </a:lnTo>
                <a:lnTo>
                  <a:pt x="266682" y="1990081"/>
                </a:lnTo>
                <a:close/>
              </a:path>
              <a:path w="577215" h="2184400">
                <a:moveTo>
                  <a:pt x="276625" y="1981200"/>
                </a:moveTo>
                <a:lnTo>
                  <a:pt x="268709" y="1988270"/>
                </a:lnTo>
                <a:lnTo>
                  <a:pt x="269244" y="1993900"/>
                </a:lnTo>
                <a:lnTo>
                  <a:pt x="276880" y="1993900"/>
                </a:lnTo>
                <a:lnTo>
                  <a:pt x="276625" y="1981200"/>
                </a:lnTo>
                <a:close/>
              </a:path>
              <a:path w="577215" h="2184400">
                <a:moveTo>
                  <a:pt x="268039" y="1981200"/>
                </a:moveTo>
                <a:lnTo>
                  <a:pt x="266682" y="1990081"/>
                </a:lnTo>
                <a:lnTo>
                  <a:pt x="268709" y="1988270"/>
                </a:lnTo>
                <a:lnTo>
                  <a:pt x="268039" y="1981200"/>
                </a:lnTo>
                <a:close/>
              </a:path>
              <a:path w="577215" h="2184400">
                <a:moveTo>
                  <a:pt x="299581" y="1979442"/>
                </a:moveTo>
                <a:lnTo>
                  <a:pt x="298938" y="1981200"/>
                </a:lnTo>
                <a:lnTo>
                  <a:pt x="299750" y="1981200"/>
                </a:lnTo>
                <a:lnTo>
                  <a:pt x="299581" y="1979442"/>
                </a:lnTo>
                <a:close/>
              </a:path>
              <a:path w="577215" h="2184400">
                <a:moveTo>
                  <a:pt x="300418" y="1977159"/>
                </a:moveTo>
                <a:lnTo>
                  <a:pt x="299703" y="1979111"/>
                </a:lnTo>
                <a:lnTo>
                  <a:pt x="299750" y="1981200"/>
                </a:lnTo>
                <a:lnTo>
                  <a:pt x="301460" y="1981200"/>
                </a:lnTo>
                <a:lnTo>
                  <a:pt x="300418" y="1977159"/>
                </a:lnTo>
                <a:close/>
              </a:path>
              <a:path w="577215" h="2184400">
                <a:moveTo>
                  <a:pt x="301328" y="1974676"/>
                </a:moveTo>
                <a:lnTo>
                  <a:pt x="300418" y="1977159"/>
                </a:lnTo>
                <a:lnTo>
                  <a:pt x="301460" y="1981200"/>
                </a:lnTo>
                <a:lnTo>
                  <a:pt x="301328" y="1974676"/>
                </a:lnTo>
                <a:close/>
              </a:path>
              <a:path w="577215" h="2184400">
                <a:moveTo>
                  <a:pt x="323411" y="1955800"/>
                </a:moveTo>
                <a:lnTo>
                  <a:pt x="300946" y="1955800"/>
                </a:lnTo>
                <a:lnTo>
                  <a:pt x="301203" y="1968500"/>
                </a:lnTo>
                <a:lnTo>
                  <a:pt x="303591" y="1968500"/>
                </a:lnTo>
                <a:lnTo>
                  <a:pt x="301328" y="1974676"/>
                </a:lnTo>
                <a:lnTo>
                  <a:pt x="301460" y="1981200"/>
                </a:lnTo>
                <a:lnTo>
                  <a:pt x="318757" y="1981200"/>
                </a:lnTo>
                <a:lnTo>
                  <a:pt x="323411" y="1955800"/>
                </a:lnTo>
                <a:close/>
              </a:path>
              <a:path w="577215" h="2184400">
                <a:moveTo>
                  <a:pt x="298733" y="1970628"/>
                </a:moveTo>
                <a:lnTo>
                  <a:pt x="299581" y="1979442"/>
                </a:lnTo>
                <a:lnTo>
                  <a:pt x="299584" y="1973927"/>
                </a:lnTo>
                <a:lnTo>
                  <a:pt x="298733" y="1970628"/>
                </a:lnTo>
                <a:close/>
              </a:path>
              <a:path w="577215" h="2184400">
                <a:moveTo>
                  <a:pt x="300946" y="1955800"/>
                </a:moveTo>
                <a:lnTo>
                  <a:pt x="299488" y="1955800"/>
                </a:lnTo>
                <a:lnTo>
                  <a:pt x="299191" y="1956723"/>
                </a:lnTo>
                <a:lnTo>
                  <a:pt x="299584" y="1973927"/>
                </a:lnTo>
                <a:lnTo>
                  <a:pt x="300418" y="1977159"/>
                </a:lnTo>
                <a:lnTo>
                  <a:pt x="301328" y="1974676"/>
                </a:lnTo>
                <a:lnTo>
                  <a:pt x="300946" y="1955800"/>
                </a:lnTo>
                <a:close/>
              </a:path>
              <a:path w="577215" h="2184400">
                <a:moveTo>
                  <a:pt x="298529" y="1968500"/>
                </a:moveTo>
                <a:lnTo>
                  <a:pt x="298185" y="1968500"/>
                </a:lnTo>
                <a:lnTo>
                  <a:pt x="298733" y="1970628"/>
                </a:lnTo>
                <a:lnTo>
                  <a:pt x="298529" y="1968500"/>
                </a:lnTo>
                <a:close/>
              </a:path>
              <a:path w="577215" h="2184400">
                <a:moveTo>
                  <a:pt x="275533" y="1955800"/>
                </a:moveTo>
                <a:lnTo>
                  <a:pt x="272171" y="1968500"/>
                </a:lnTo>
                <a:lnTo>
                  <a:pt x="278431" y="1968500"/>
                </a:lnTo>
                <a:lnTo>
                  <a:pt x="275533" y="1955800"/>
                </a:lnTo>
                <a:close/>
              </a:path>
              <a:path w="577215" h="2184400">
                <a:moveTo>
                  <a:pt x="299191" y="1956723"/>
                </a:moveTo>
                <a:lnTo>
                  <a:pt x="295605" y="1967899"/>
                </a:lnTo>
                <a:lnTo>
                  <a:pt x="296073" y="1968500"/>
                </a:lnTo>
                <a:lnTo>
                  <a:pt x="299460" y="1968500"/>
                </a:lnTo>
                <a:lnTo>
                  <a:pt x="299191" y="1956723"/>
                </a:lnTo>
                <a:close/>
              </a:path>
              <a:path w="577215" h="2184400">
                <a:moveTo>
                  <a:pt x="297147" y="1955800"/>
                </a:moveTo>
                <a:lnTo>
                  <a:pt x="286172" y="1955800"/>
                </a:lnTo>
                <a:lnTo>
                  <a:pt x="295511" y="1967779"/>
                </a:lnTo>
                <a:lnTo>
                  <a:pt x="297147" y="1955800"/>
                </a:lnTo>
                <a:close/>
              </a:path>
              <a:path w="577215" h="2184400">
                <a:moveTo>
                  <a:pt x="299488" y="1955800"/>
                </a:moveTo>
                <a:lnTo>
                  <a:pt x="299170" y="1955800"/>
                </a:lnTo>
                <a:lnTo>
                  <a:pt x="299191" y="1956723"/>
                </a:lnTo>
                <a:lnTo>
                  <a:pt x="299488" y="1955800"/>
                </a:lnTo>
                <a:close/>
              </a:path>
              <a:path w="577215" h="2184400">
                <a:moveTo>
                  <a:pt x="308574" y="1905000"/>
                </a:moveTo>
                <a:lnTo>
                  <a:pt x="307758" y="1917700"/>
                </a:lnTo>
                <a:lnTo>
                  <a:pt x="260982" y="1917700"/>
                </a:lnTo>
                <a:lnTo>
                  <a:pt x="272435" y="1930400"/>
                </a:lnTo>
                <a:lnTo>
                  <a:pt x="299851" y="1930400"/>
                </a:lnTo>
                <a:lnTo>
                  <a:pt x="299443" y="1943100"/>
                </a:lnTo>
                <a:lnTo>
                  <a:pt x="329242" y="1943100"/>
                </a:lnTo>
                <a:lnTo>
                  <a:pt x="330198" y="1930400"/>
                </a:lnTo>
                <a:lnTo>
                  <a:pt x="319681" y="1917700"/>
                </a:lnTo>
                <a:lnTo>
                  <a:pt x="308574" y="1905000"/>
                </a:lnTo>
                <a:close/>
              </a:path>
              <a:path w="577215" h="2184400">
                <a:moveTo>
                  <a:pt x="297769" y="1892300"/>
                </a:moveTo>
                <a:lnTo>
                  <a:pt x="263301" y="1892300"/>
                </a:lnTo>
                <a:lnTo>
                  <a:pt x="269943" y="1905000"/>
                </a:lnTo>
                <a:lnTo>
                  <a:pt x="236074" y="1905000"/>
                </a:lnTo>
                <a:lnTo>
                  <a:pt x="237607" y="1917700"/>
                </a:lnTo>
                <a:lnTo>
                  <a:pt x="303684" y="1917700"/>
                </a:lnTo>
                <a:lnTo>
                  <a:pt x="300630" y="1905000"/>
                </a:lnTo>
                <a:lnTo>
                  <a:pt x="297769" y="1892300"/>
                </a:lnTo>
                <a:close/>
              </a:path>
              <a:path w="577215" h="2184400">
                <a:moveTo>
                  <a:pt x="225869" y="1892300"/>
                </a:moveTo>
                <a:lnTo>
                  <a:pt x="228683" y="1905000"/>
                </a:lnTo>
                <a:lnTo>
                  <a:pt x="234173" y="1905000"/>
                </a:lnTo>
                <a:lnTo>
                  <a:pt x="225869" y="1892300"/>
                </a:lnTo>
                <a:close/>
              </a:path>
              <a:path w="577215" h="2184400">
                <a:moveTo>
                  <a:pt x="259502" y="1892300"/>
                </a:moveTo>
                <a:lnTo>
                  <a:pt x="248168" y="1892300"/>
                </a:lnTo>
                <a:lnTo>
                  <a:pt x="243780" y="1905000"/>
                </a:lnTo>
                <a:lnTo>
                  <a:pt x="262099" y="1905000"/>
                </a:lnTo>
                <a:lnTo>
                  <a:pt x="259502" y="1892300"/>
                </a:lnTo>
                <a:close/>
              </a:path>
              <a:path w="577215" h="2184400">
                <a:moveTo>
                  <a:pt x="238842" y="1879600"/>
                </a:moveTo>
                <a:lnTo>
                  <a:pt x="229573" y="1879600"/>
                </a:lnTo>
                <a:lnTo>
                  <a:pt x="228388" y="1892300"/>
                </a:lnTo>
                <a:lnTo>
                  <a:pt x="242943" y="1892300"/>
                </a:lnTo>
                <a:lnTo>
                  <a:pt x="238842" y="1879600"/>
                </a:lnTo>
                <a:close/>
              </a:path>
              <a:path w="577215" h="2184400">
                <a:moveTo>
                  <a:pt x="239305" y="1879600"/>
                </a:moveTo>
                <a:lnTo>
                  <a:pt x="238842" y="1879600"/>
                </a:lnTo>
                <a:lnTo>
                  <a:pt x="242943" y="1892300"/>
                </a:lnTo>
                <a:lnTo>
                  <a:pt x="239305" y="1879600"/>
                </a:lnTo>
                <a:close/>
              </a:path>
              <a:path w="577215" h="2184400">
                <a:moveTo>
                  <a:pt x="270943" y="1854200"/>
                </a:moveTo>
                <a:lnTo>
                  <a:pt x="267504" y="1857905"/>
                </a:lnTo>
                <a:lnTo>
                  <a:pt x="262320" y="1866900"/>
                </a:lnTo>
                <a:lnTo>
                  <a:pt x="277161" y="1866900"/>
                </a:lnTo>
                <a:lnTo>
                  <a:pt x="285093" y="1879600"/>
                </a:lnTo>
                <a:lnTo>
                  <a:pt x="239305" y="1879600"/>
                </a:lnTo>
                <a:lnTo>
                  <a:pt x="242943" y="1892300"/>
                </a:lnTo>
                <a:lnTo>
                  <a:pt x="294274" y="1892300"/>
                </a:lnTo>
                <a:lnTo>
                  <a:pt x="284116" y="1866900"/>
                </a:lnTo>
                <a:lnTo>
                  <a:pt x="270943" y="1854200"/>
                </a:lnTo>
                <a:close/>
              </a:path>
              <a:path w="577215" h="2184400">
                <a:moveTo>
                  <a:pt x="242649" y="1854200"/>
                </a:moveTo>
                <a:lnTo>
                  <a:pt x="215673" y="1854200"/>
                </a:lnTo>
                <a:lnTo>
                  <a:pt x="228839" y="1866900"/>
                </a:lnTo>
                <a:lnTo>
                  <a:pt x="220355" y="1866900"/>
                </a:lnTo>
                <a:lnTo>
                  <a:pt x="222773" y="1879600"/>
                </a:lnTo>
                <a:lnTo>
                  <a:pt x="253166" y="1879600"/>
                </a:lnTo>
                <a:lnTo>
                  <a:pt x="242649" y="1854200"/>
                </a:lnTo>
                <a:close/>
              </a:path>
              <a:path w="577215" h="2184400">
                <a:moveTo>
                  <a:pt x="267504" y="1857905"/>
                </a:moveTo>
                <a:lnTo>
                  <a:pt x="259158" y="1866900"/>
                </a:lnTo>
                <a:lnTo>
                  <a:pt x="253166" y="1879600"/>
                </a:lnTo>
                <a:lnTo>
                  <a:pt x="279776" y="1879600"/>
                </a:lnTo>
                <a:lnTo>
                  <a:pt x="277161" y="1866900"/>
                </a:lnTo>
                <a:lnTo>
                  <a:pt x="262320" y="1866900"/>
                </a:lnTo>
                <a:lnTo>
                  <a:pt x="267504" y="1857905"/>
                </a:lnTo>
                <a:close/>
              </a:path>
              <a:path w="577215" h="2184400">
                <a:moveTo>
                  <a:pt x="248679" y="1854200"/>
                </a:moveTo>
                <a:lnTo>
                  <a:pt x="245734" y="1854200"/>
                </a:lnTo>
                <a:lnTo>
                  <a:pt x="251197" y="1866900"/>
                </a:lnTo>
                <a:lnTo>
                  <a:pt x="251340" y="1866900"/>
                </a:lnTo>
                <a:lnTo>
                  <a:pt x="248679" y="1854200"/>
                </a:lnTo>
                <a:close/>
              </a:path>
              <a:path w="577215" h="2184400">
                <a:moveTo>
                  <a:pt x="270396" y="1841500"/>
                </a:moveTo>
                <a:lnTo>
                  <a:pt x="206482" y="1841500"/>
                </a:lnTo>
                <a:lnTo>
                  <a:pt x="208887" y="1854200"/>
                </a:lnTo>
                <a:lnTo>
                  <a:pt x="255373" y="1854200"/>
                </a:lnTo>
                <a:lnTo>
                  <a:pt x="255282" y="1866900"/>
                </a:lnTo>
                <a:lnTo>
                  <a:pt x="259158" y="1866900"/>
                </a:lnTo>
                <a:lnTo>
                  <a:pt x="267504" y="1857905"/>
                </a:lnTo>
                <a:lnTo>
                  <a:pt x="269640" y="1854200"/>
                </a:lnTo>
                <a:lnTo>
                  <a:pt x="270396" y="1841500"/>
                </a:lnTo>
                <a:close/>
              </a:path>
              <a:path w="577215" h="2184400">
                <a:moveTo>
                  <a:pt x="253983" y="1816100"/>
                </a:moveTo>
                <a:lnTo>
                  <a:pt x="239034" y="1816100"/>
                </a:lnTo>
                <a:lnTo>
                  <a:pt x="243853" y="1828800"/>
                </a:lnTo>
                <a:lnTo>
                  <a:pt x="189735" y="1828800"/>
                </a:lnTo>
                <a:lnTo>
                  <a:pt x="191102" y="1841500"/>
                </a:lnTo>
                <a:lnTo>
                  <a:pt x="198614" y="1854200"/>
                </a:lnTo>
                <a:lnTo>
                  <a:pt x="205874" y="1854200"/>
                </a:lnTo>
                <a:lnTo>
                  <a:pt x="206482" y="1841500"/>
                </a:lnTo>
                <a:lnTo>
                  <a:pt x="256370" y="1841500"/>
                </a:lnTo>
                <a:lnTo>
                  <a:pt x="255100" y="1828800"/>
                </a:lnTo>
                <a:lnTo>
                  <a:pt x="253983" y="1816100"/>
                </a:lnTo>
                <a:close/>
              </a:path>
              <a:path w="577215" h="2184400">
                <a:moveTo>
                  <a:pt x="200628" y="1816100"/>
                </a:moveTo>
                <a:lnTo>
                  <a:pt x="179366" y="1816100"/>
                </a:lnTo>
                <a:lnTo>
                  <a:pt x="187717" y="1828800"/>
                </a:lnTo>
                <a:lnTo>
                  <a:pt x="205001" y="1828800"/>
                </a:lnTo>
                <a:lnTo>
                  <a:pt x="200628" y="1816100"/>
                </a:lnTo>
                <a:close/>
              </a:path>
              <a:path w="577215" h="2184400">
                <a:moveTo>
                  <a:pt x="239034" y="1816100"/>
                </a:moveTo>
                <a:lnTo>
                  <a:pt x="208453" y="1816100"/>
                </a:lnTo>
                <a:lnTo>
                  <a:pt x="205001" y="1828800"/>
                </a:lnTo>
                <a:lnTo>
                  <a:pt x="242632" y="1828800"/>
                </a:lnTo>
                <a:lnTo>
                  <a:pt x="239034" y="1816100"/>
                </a:lnTo>
                <a:close/>
              </a:path>
              <a:path w="577215" h="2184400">
                <a:moveTo>
                  <a:pt x="239034" y="1816100"/>
                </a:moveTo>
                <a:lnTo>
                  <a:pt x="242632" y="1828800"/>
                </a:lnTo>
                <a:lnTo>
                  <a:pt x="243853" y="1828800"/>
                </a:lnTo>
                <a:lnTo>
                  <a:pt x="239034" y="1816100"/>
                </a:lnTo>
                <a:close/>
              </a:path>
              <a:path w="577215" h="2184400">
                <a:moveTo>
                  <a:pt x="235775" y="1790700"/>
                </a:moveTo>
                <a:lnTo>
                  <a:pt x="182592" y="1790700"/>
                </a:lnTo>
                <a:lnTo>
                  <a:pt x="196981" y="1816100"/>
                </a:lnTo>
                <a:lnTo>
                  <a:pt x="240420" y="1816100"/>
                </a:lnTo>
                <a:lnTo>
                  <a:pt x="235775" y="1790700"/>
                </a:lnTo>
                <a:close/>
              </a:path>
              <a:path w="577215" h="2184400">
                <a:moveTo>
                  <a:pt x="159532" y="1778000"/>
                </a:moveTo>
                <a:lnTo>
                  <a:pt x="151971" y="1778000"/>
                </a:lnTo>
                <a:lnTo>
                  <a:pt x="164470" y="1790700"/>
                </a:lnTo>
                <a:lnTo>
                  <a:pt x="166397" y="1790700"/>
                </a:lnTo>
                <a:lnTo>
                  <a:pt x="159532" y="1778000"/>
                </a:lnTo>
                <a:close/>
              </a:path>
              <a:path w="577215" h="2184400">
                <a:moveTo>
                  <a:pt x="217269" y="1765300"/>
                </a:moveTo>
                <a:lnTo>
                  <a:pt x="150488" y="1765300"/>
                </a:lnTo>
                <a:lnTo>
                  <a:pt x="167777" y="1778000"/>
                </a:lnTo>
                <a:lnTo>
                  <a:pt x="166397" y="1790700"/>
                </a:lnTo>
                <a:lnTo>
                  <a:pt x="217890" y="1790700"/>
                </a:lnTo>
                <a:lnTo>
                  <a:pt x="216954" y="1778000"/>
                </a:lnTo>
                <a:lnTo>
                  <a:pt x="217269" y="1765300"/>
                </a:lnTo>
                <a:close/>
              </a:path>
              <a:path w="577215" h="2184400">
                <a:moveTo>
                  <a:pt x="193126" y="1727200"/>
                </a:moveTo>
                <a:lnTo>
                  <a:pt x="130596" y="1727200"/>
                </a:lnTo>
                <a:lnTo>
                  <a:pt x="140433" y="1739900"/>
                </a:lnTo>
                <a:lnTo>
                  <a:pt x="153269" y="1752600"/>
                </a:lnTo>
                <a:lnTo>
                  <a:pt x="147613" y="1765300"/>
                </a:lnTo>
                <a:lnTo>
                  <a:pt x="214403" y="1765300"/>
                </a:lnTo>
                <a:lnTo>
                  <a:pt x="203923" y="1752600"/>
                </a:lnTo>
                <a:lnTo>
                  <a:pt x="207109" y="1752600"/>
                </a:lnTo>
                <a:lnTo>
                  <a:pt x="199043" y="1739900"/>
                </a:lnTo>
                <a:lnTo>
                  <a:pt x="193189" y="1739900"/>
                </a:lnTo>
                <a:lnTo>
                  <a:pt x="193126" y="1727200"/>
                </a:lnTo>
                <a:close/>
              </a:path>
              <a:path w="577215" h="2184400">
                <a:moveTo>
                  <a:pt x="130596" y="1727200"/>
                </a:moveTo>
                <a:lnTo>
                  <a:pt x="111844" y="1727200"/>
                </a:lnTo>
                <a:lnTo>
                  <a:pt x="121739" y="1739900"/>
                </a:lnTo>
                <a:lnTo>
                  <a:pt x="130596" y="1727200"/>
                </a:lnTo>
                <a:close/>
              </a:path>
              <a:path w="577215" h="2184400">
                <a:moveTo>
                  <a:pt x="129418" y="1714500"/>
                </a:moveTo>
                <a:lnTo>
                  <a:pt x="121338" y="1714500"/>
                </a:lnTo>
                <a:lnTo>
                  <a:pt x="118506" y="1727200"/>
                </a:lnTo>
                <a:lnTo>
                  <a:pt x="130480" y="1727200"/>
                </a:lnTo>
                <a:lnTo>
                  <a:pt x="129418" y="1714500"/>
                </a:lnTo>
                <a:close/>
              </a:path>
              <a:path w="577215" h="2184400">
                <a:moveTo>
                  <a:pt x="159001" y="1714500"/>
                </a:moveTo>
                <a:lnTo>
                  <a:pt x="129418" y="1714500"/>
                </a:lnTo>
                <a:lnTo>
                  <a:pt x="133202" y="1727200"/>
                </a:lnTo>
                <a:lnTo>
                  <a:pt x="165312" y="1727200"/>
                </a:lnTo>
                <a:lnTo>
                  <a:pt x="159001" y="1714500"/>
                </a:lnTo>
                <a:close/>
              </a:path>
              <a:path w="577215" h="2184400">
                <a:moveTo>
                  <a:pt x="104448" y="1689100"/>
                </a:moveTo>
                <a:lnTo>
                  <a:pt x="93137" y="1689100"/>
                </a:lnTo>
                <a:lnTo>
                  <a:pt x="97471" y="1697937"/>
                </a:lnTo>
                <a:lnTo>
                  <a:pt x="102734" y="1701800"/>
                </a:lnTo>
                <a:lnTo>
                  <a:pt x="117146" y="1714500"/>
                </a:lnTo>
                <a:lnTo>
                  <a:pt x="130267" y="1714500"/>
                </a:lnTo>
                <a:lnTo>
                  <a:pt x="112833" y="1701800"/>
                </a:lnTo>
                <a:lnTo>
                  <a:pt x="104448" y="1689100"/>
                </a:lnTo>
                <a:close/>
              </a:path>
              <a:path w="577215" h="2184400">
                <a:moveTo>
                  <a:pt x="164732" y="1676400"/>
                </a:moveTo>
                <a:lnTo>
                  <a:pt x="101329" y="1676400"/>
                </a:lnTo>
                <a:lnTo>
                  <a:pt x="125760" y="1701800"/>
                </a:lnTo>
                <a:lnTo>
                  <a:pt x="132947" y="1714500"/>
                </a:lnTo>
                <a:lnTo>
                  <a:pt x="177493" y="1714500"/>
                </a:lnTo>
                <a:lnTo>
                  <a:pt x="174906" y="1701800"/>
                </a:lnTo>
                <a:lnTo>
                  <a:pt x="158405" y="1701800"/>
                </a:lnTo>
                <a:lnTo>
                  <a:pt x="160481" y="1689100"/>
                </a:lnTo>
                <a:lnTo>
                  <a:pt x="164732" y="1676400"/>
                </a:lnTo>
                <a:close/>
              </a:path>
              <a:path w="577215" h="2184400">
                <a:moveTo>
                  <a:pt x="93936" y="1695343"/>
                </a:moveTo>
                <a:lnTo>
                  <a:pt x="94763" y="1701800"/>
                </a:lnTo>
                <a:lnTo>
                  <a:pt x="99365" y="1701800"/>
                </a:lnTo>
                <a:lnTo>
                  <a:pt x="97471" y="1697937"/>
                </a:lnTo>
                <a:lnTo>
                  <a:pt x="93936" y="1695343"/>
                </a:lnTo>
                <a:close/>
              </a:path>
              <a:path w="577215" h="2184400">
                <a:moveTo>
                  <a:pt x="167394" y="1689100"/>
                </a:moveTo>
                <a:lnTo>
                  <a:pt x="168350" y="1701800"/>
                </a:lnTo>
                <a:lnTo>
                  <a:pt x="171333" y="1701800"/>
                </a:lnTo>
                <a:lnTo>
                  <a:pt x="167394" y="1689100"/>
                </a:lnTo>
                <a:close/>
              </a:path>
              <a:path w="577215" h="2184400">
                <a:moveTo>
                  <a:pt x="96063" y="1676400"/>
                </a:moveTo>
                <a:lnTo>
                  <a:pt x="84063" y="1676400"/>
                </a:lnTo>
                <a:lnTo>
                  <a:pt x="85428" y="1689100"/>
                </a:lnTo>
                <a:lnTo>
                  <a:pt x="93936" y="1695343"/>
                </a:lnTo>
                <a:lnTo>
                  <a:pt x="93137" y="1689100"/>
                </a:lnTo>
                <a:lnTo>
                  <a:pt x="104448" y="1689100"/>
                </a:lnTo>
                <a:lnTo>
                  <a:pt x="96063" y="1676400"/>
                </a:lnTo>
                <a:close/>
              </a:path>
              <a:path w="577215" h="2184400">
                <a:moveTo>
                  <a:pt x="119898" y="1663700"/>
                </a:moveTo>
                <a:lnTo>
                  <a:pt x="81985" y="1663700"/>
                </a:lnTo>
                <a:lnTo>
                  <a:pt x="79107" y="1676400"/>
                </a:lnTo>
                <a:lnTo>
                  <a:pt x="145476" y="1676400"/>
                </a:lnTo>
                <a:lnTo>
                  <a:pt x="119898" y="1663700"/>
                </a:lnTo>
                <a:close/>
              </a:path>
              <a:path w="577215" h="2184400">
                <a:moveTo>
                  <a:pt x="110050" y="1612900"/>
                </a:moveTo>
                <a:lnTo>
                  <a:pt x="55878" y="1612900"/>
                </a:lnTo>
                <a:lnTo>
                  <a:pt x="68084" y="1625600"/>
                </a:lnTo>
                <a:lnTo>
                  <a:pt x="75214" y="1638300"/>
                </a:lnTo>
                <a:lnTo>
                  <a:pt x="64162" y="1638300"/>
                </a:lnTo>
                <a:lnTo>
                  <a:pt x="61322" y="1651000"/>
                </a:lnTo>
                <a:lnTo>
                  <a:pt x="87203" y="1663700"/>
                </a:lnTo>
                <a:lnTo>
                  <a:pt x="145931" y="1663700"/>
                </a:lnTo>
                <a:lnTo>
                  <a:pt x="136031" y="1651000"/>
                </a:lnTo>
                <a:lnTo>
                  <a:pt x="120656" y="1638300"/>
                </a:lnTo>
                <a:lnTo>
                  <a:pt x="114036" y="1625600"/>
                </a:lnTo>
                <a:lnTo>
                  <a:pt x="123172" y="1625600"/>
                </a:lnTo>
                <a:lnTo>
                  <a:pt x="110050" y="1612900"/>
                </a:lnTo>
                <a:close/>
              </a:path>
              <a:path w="577215" h="2184400">
                <a:moveTo>
                  <a:pt x="50794" y="1625600"/>
                </a:moveTo>
                <a:lnTo>
                  <a:pt x="55196" y="1638300"/>
                </a:lnTo>
                <a:lnTo>
                  <a:pt x="67325" y="1638300"/>
                </a:lnTo>
                <a:lnTo>
                  <a:pt x="50794" y="1625600"/>
                </a:lnTo>
                <a:close/>
              </a:path>
              <a:path w="577215" h="2184400">
                <a:moveTo>
                  <a:pt x="123172" y="1625600"/>
                </a:moveTo>
                <a:lnTo>
                  <a:pt x="114036" y="1625600"/>
                </a:lnTo>
                <a:lnTo>
                  <a:pt x="128026" y="1638300"/>
                </a:lnTo>
                <a:lnTo>
                  <a:pt x="123172" y="1625600"/>
                </a:lnTo>
                <a:close/>
              </a:path>
              <a:path w="577215" h="2184400">
                <a:moveTo>
                  <a:pt x="49871" y="1612900"/>
                </a:moveTo>
                <a:lnTo>
                  <a:pt x="44851" y="1612900"/>
                </a:lnTo>
                <a:lnTo>
                  <a:pt x="42475" y="1625600"/>
                </a:lnTo>
                <a:lnTo>
                  <a:pt x="56150" y="1625600"/>
                </a:lnTo>
                <a:lnTo>
                  <a:pt x="49871" y="1612900"/>
                </a:lnTo>
                <a:close/>
              </a:path>
              <a:path w="577215" h="2184400">
                <a:moveTo>
                  <a:pt x="39751" y="1600200"/>
                </a:moveTo>
                <a:lnTo>
                  <a:pt x="32945" y="1600200"/>
                </a:lnTo>
                <a:lnTo>
                  <a:pt x="34423" y="1612900"/>
                </a:lnTo>
                <a:lnTo>
                  <a:pt x="41594" y="1612900"/>
                </a:lnTo>
                <a:lnTo>
                  <a:pt x="39751" y="1600200"/>
                </a:lnTo>
                <a:close/>
              </a:path>
              <a:path w="577215" h="2184400">
                <a:moveTo>
                  <a:pt x="106282" y="1600200"/>
                </a:moveTo>
                <a:lnTo>
                  <a:pt x="43287" y="1600200"/>
                </a:lnTo>
                <a:lnTo>
                  <a:pt x="49871" y="1612900"/>
                </a:lnTo>
                <a:lnTo>
                  <a:pt x="114088" y="1612900"/>
                </a:lnTo>
                <a:lnTo>
                  <a:pt x="106282" y="1600200"/>
                </a:lnTo>
                <a:close/>
              </a:path>
              <a:path w="577215" h="2184400">
                <a:moveTo>
                  <a:pt x="51620" y="1594900"/>
                </a:moveTo>
                <a:lnTo>
                  <a:pt x="45172" y="1600200"/>
                </a:lnTo>
                <a:lnTo>
                  <a:pt x="51873" y="1600200"/>
                </a:lnTo>
                <a:lnTo>
                  <a:pt x="51620" y="1594900"/>
                </a:lnTo>
                <a:close/>
              </a:path>
              <a:path w="577215" h="2184400">
                <a:moveTo>
                  <a:pt x="158045" y="1549400"/>
                </a:moveTo>
                <a:lnTo>
                  <a:pt x="101771" y="1549400"/>
                </a:lnTo>
                <a:lnTo>
                  <a:pt x="96221" y="1562100"/>
                </a:lnTo>
                <a:lnTo>
                  <a:pt x="82220" y="1574800"/>
                </a:lnTo>
                <a:lnTo>
                  <a:pt x="71979" y="1574800"/>
                </a:lnTo>
                <a:lnTo>
                  <a:pt x="60623" y="1587500"/>
                </a:lnTo>
                <a:lnTo>
                  <a:pt x="53735" y="1593161"/>
                </a:lnTo>
                <a:lnTo>
                  <a:pt x="56806" y="1600200"/>
                </a:lnTo>
                <a:lnTo>
                  <a:pt x="118058" y="1600200"/>
                </a:lnTo>
                <a:lnTo>
                  <a:pt x="104382" y="1587500"/>
                </a:lnTo>
                <a:lnTo>
                  <a:pt x="132369" y="1587500"/>
                </a:lnTo>
                <a:lnTo>
                  <a:pt x="139556" y="1574800"/>
                </a:lnTo>
                <a:lnTo>
                  <a:pt x="150769" y="1562100"/>
                </a:lnTo>
                <a:lnTo>
                  <a:pt x="155102" y="1562100"/>
                </a:lnTo>
                <a:lnTo>
                  <a:pt x="158045" y="1549400"/>
                </a:lnTo>
                <a:close/>
              </a:path>
              <a:path w="577215" h="2184400">
                <a:moveTo>
                  <a:pt x="51265" y="1587500"/>
                </a:moveTo>
                <a:lnTo>
                  <a:pt x="51620" y="1594900"/>
                </a:lnTo>
                <a:lnTo>
                  <a:pt x="53735" y="1593161"/>
                </a:lnTo>
                <a:lnTo>
                  <a:pt x="51265" y="1587500"/>
                </a:lnTo>
                <a:close/>
              </a:path>
              <a:path w="577215" h="2184400">
                <a:moveTo>
                  <a:pt x="57356" y="1574800"/>
                </a:moveTo>
                <a:lnTo>
                  <a:pt x="51740" y="1574800"/>
                </a:lnTo>
                <a:lnTo>
                  <a:pt x="48753" y="1587500"/>
                </a:lnTo>
                <a:lnTo>
                  <a:pt x="57356" y="1574800"/>
                </a:lnTo>
                <a:close/>
              </a:path>
              <a:path w="577215" h="2184400">
                <a:moveTo>
                  <a:pt x="168699" y="1536700"/>
                </a:moveTo>
                <a:lnTo>
                  <a:pt x="97756" y="1536700"/>
                </a:lnTo>
                <a:lnTo>
                  <a:pt x="91947" y="1549400"/>
                </a:lnTo>
                <a:lnTo>
                  <a:pt x="161881" y="1549400"/>
                </a:lnTo>
                <a:lnTo>
                  <a:pt x="168699" y="1536700"/>
                </a:lnTo>
                <a:close/>
              </a:path>
              <a:path w="577215" h="2184400">
                <a:moveTo>
                  <a:pt x="99102" y="1524000"/>
                </a:moveTo>
                <a:lnTo>
                  <a:pt x="95532" y="1536700"/>
                </a:lnTo>
                <a:lnTo>
                  <a:pt x="101142" y="1536700"/>
                </a:lnTo>
                <a:lnTo>
                  <a:pt x="99102" y="1524000"/>
                </a:lnTo>
                <a:close/>
              </a:path>
              <a:path w="577215" h="2184400">
                <a:moveTo>
                  <a:pt x="114211" y="1524000"/>
                </a:moveTo>
                <a:lnTo>
                  <a:pt x="110906" y="1524000"/>
                </a:lnTo>
                <a:lnTo>
                  <a:pt x="106228" y="1536700"/>
                </a:lnTo>
                <a:lnTo>
                  <a:pt x="114211" y="1524000"/>
                </a:lnTo>
                <a:close/>
              </a:path>
              <a:path w="577215" h="2184400">
                <a:moveTo>
                  <a:pt x="155279" y="1524000"/>
                </a:moveTo>
                <a:lnTo>
                  <a:pt x="120488" y="1524000"/>
                </a:lnTo>
                <a:lnTo>
                  <a:pt x="107675" y="1536700"/>
                </a:lnTo>
                <a:lnTo>
                  <a:pt x="144688" y="1536700"/>
                </a:lnTo>
                <a:lnTo>
                  <a:pt x="155279" y="1524000"/>
                </a:lnTo>
                <a:close/>
              </a:path>
              <a:path w="577215" h="2184400">
                <a:moveTo>
                  <a:pt x="186713" y="1511300"/>
                </a:moveTo>
                <a:lnTo>
                  <a:pt x="115132" y="1511300"/>
                </a:lnTo>
                <a:lnTo>
                  <a:pt x="118930" y="1524000"/>
                </a:lnTo>
                <a:lnTo>
                  <a:pt x="174332" y="1524000"/>
                </a:lnTo>
                <a:lnTo>
                  <a:pt x="166051" y="1536700"/>
                </a:lnTo>
                <a:lnTo>
                  <a:pt x="178052" y="1536700"/>
                </a:lnTo>
                <a:lnTo>
                  <a:pt x="189493" y="1524000"/>
                </a:lnTo>
                <a:lnTo>
                  <a:pt x="186713" y="1511300"/>
                </a:lnTo>
                <a:close/>
              </a:path>
              <a:path w="577215" h="2184400">
                <a:moveTo>
                  <a:pt x="144231" y="1485900"/>
                </a:moveTo>
                <a:lnTo>
                  <a:pt x="133285" y="1498600"/>
                </a:lnTo>
                <a:lnTo>
                  <a:pt x="121751" y="1511300"/>
                </a:lnTo>
                <a:lnTo>
                  <a:pt x="197362" y="1511300"/>
                </a:lnTo>
                <a:lnTo>
                  <a:pt x="211614" y="1498600"/>
                </a:lnTo>
                <a:lnTo>
                  <a:pt x="155616" y="1498600"/>
                </a:lnTo>
                <a:lnTo>
                  <a:pt x="144231" y="1485900"/>
                </a:lnTo>
                <a:close/>
              </a:path>
              <a:path w="577215" h="2184400">
                <a:moveTo>
                  <a:pt x="205015" y="1485900"/>
                </a:moveTo>
                <a:lnTo>
                  <a:pt x="157323" y="1485900"/>
                </a:lnTo>
                <a:lnTo>
                  <a:pt x="155616" y="1498600"/>
                </a:lnTo>
                <a:lnTo>
                  <a:pt x="200078" y="1498600"/>
                </a:lnTo>
                <a:lnTo>
                  <a:pt x="205015" y="1485900"/>
                </a:lnTo>
                <a:close/>
              </a:path>
              <a:path w="577215" h="2184400">
                <a:moveTo>
                  <a:pt x="220341" y="1485900"/>
                </a:moveTo>
                <a:lnTo>
                  <a:pt x="205832" y="1485900"/>
                </a:lnTo>
                <a:lnTo>
                  <a:pt x="202268" y="1498600"/>
                </a:lnTo>
                <a:lnTo>
                  <a:pt x="211205" y="1498600"/>
                </a:lnTo>
                <a:lnTo>
                  <a:pt x="220341" y="1485900"/>
                </a:lnTo>
                <a:close/>
              </a:path>
              <a:path w="577215" h="2184400">
                <a:moveTo>
                  <a:pt x="153416" y="1473200"/>
                </a:moveTo>
                <a:lnTo>
                  <a:pt x="146976" y="1473200"/>
                </a:lnTo>
                <a:lnTo>
                  <a:pt x="143324" y="1485900"/>
                </a:lnTo>
                <a:lnTo>
                  <a:pt x="153416" y="1473200"/>
                </a:lnTo>
                <a:close/>
              </a:path>
              <a:path w="577215" h="2184400">
                <a:moveTo>
                  <a:pt x="164658" y="1476835"/>
                </a:moveTo>
                <a:lnTo>
                  <a:pt x="158235" y="1485900"/>
                </a:lnTo>
                <a:lnTo>
                  <a:pt x="168384" y="1485900"/>
                </a:lnTo>
                <a:lnTo>
                  <a:pt x="164658" y="1476835"/>
                </a:lnTo>
                <a:close/>
              </a:path>
              <a:path w="577215" h="2184400">
                <a:moveTo>
                  <a:pt x="227034" y="1473200"/>
                </a:moveTo>
                <a:lnTo>
                  <a:pt x="170584" y="1473200"/>
                </a:lnTo>
                <a:lnTo>
                  <a:pt x="171590" y="1485900"/>
                </a:lnTo>
                <a:lnTo>
                  <a:pt x="203743" y="1485900"/>
                </a:lnTo>
                <a:lnTo>
                  <a:pt x="226225" y="1474039"/>
                </a:lnTo>
                <a:lnTo>
                  <a:pt x="227034" y="1473200"/>
                </a:lnTo>
                <a:close/>
              </a:path>
              <a:path w="577215" h="2184400">
                <a:moveTo>
                  <a:pt x="226225" y="1474039"/>
                </a:moveTo>
                <a:lnTo>
                  <a:pt x="203743" y="1485900"/>
                </a:lnTo>
                <a:lnTo>
                  <a:pt x="214783" y="1485900"/>
                </a:lnTo>
                <a:lnTo>
                  <a:pt x="226225" y="1474039"/>
                </a:lnTo>
                <a:close/>
              </a:path>
              <a:path w="577215" h="2184400">
                <a:moveTo>
                  <a:pt x="227815" y="1473200"/>
                </a:moveTo>
                <a:lnTo>
                  <a:pt x="226225" y="1474039"/>
                </a:lnTo>
                <a:lnTo>
                  <a:pt x="214783" y="1485900"/>
                </a:lnTo>
                <a:lnTo>
                  <a:pt x="229163" y="1485900"/>
                </a:lnTo>
                <a:lnTo>
                  <a:pt x="227815" y="1473200"/>
                </a:lnTo>
                <a:close/>
              </a:path>
              <a:path w="577215" h="2184400">
                <a:moveTo>
                  <a:pt x="167234" y="1473200"/>
                </a:moveTo>
                <a:lnTo>
                  <a:pt x="163163" y="1473200"/>
                </a:lnTo>
                <a:lnTo>
                  <a:pt x="164658" y="1476835"/>
                </a:lnTo>
                <a:lnTo>
                  <a:pt x="167234" y="1473200"/>
                </a:lnTo>
                <a:close/>
              </a:path>
              <a:path w="577215" h="2184400">
                <a:moveTo>
                  <a:pt x="228676" y="1460500"/>
                </a:moveTo>
                <a:lnTo>
                  <a:pt x="174214" y="1460500"/>
                </a:lnTo>
                <a:lnTo>
                  <a:pt x="167234" y="1473200"/>
                </a:lnTo>
                <a:lnTo>
                  <a:pt x="226182" y="1473200"/>
                </a:lnTo>
                <a:lnTo>
                  <a:pt x="228676" y="1460500"/>
                </a:lnTo>
                <a:close/>
              </a:path>
              <a:path w="577215" h="2184400">
                <a:moveTo>
                  <a:pt x="262883" y="1435100"/>
                </a:moveTo>
                <a:lnTo>
                  <a:pt x="199767" y="1435100"/>
                </a:lnTo>
                <a:lnTo>
                  <a:pt x="184025" y="1447034"/>
                </a:lnTo>
                <a:lnTo>
                  <a:pt x="183921" y="1447800"/>
                </a:lnTo>
                <a:lnTo>
                  <a:pt x="177721" y="1447800"/>
                </a:lnTo>
                <a:lnTo>
                  <a:pt x="174431" y="1460500"/>
                </a:lnTo>
                <a:lnTo>
                  <a:pt x="238564" y="1460500"/>
                </a:lnTo>
                <a:lnTo>
                  <a:pt x="234564" y="1473200"/>
                </a:lnTo>
                <a:lnTo>
                  <a:pt x="235941" y="1473200"/>
                </a:lnTo>
                <a:lnTo>
                  <a:pt x="249094" y="1460500"/>
                </a:lnTo>
                <a:lnTo>
                  <a:pt x="256250" y="1447800"/>
                </a:lnTo>
                <a:lnTo>
                  <a:pt x="262883" y="1435100"/>
                </a:lnTo>
                <a:close/>
              </a:path>
              <a:path w="577215" h="2184400">
                <a:moveTo>
                  <a:pt x="185652" y="1435100"/>
                </a:moveTo>
                <a:lnTo>
                  <a:pt x="175534" y="1447800"/>
                </a:lnTo>
                <a:lnTo>
                  <a:pt x="183016" y="1447800"/>
                </a:lnTo>
                <a:lnTo>
                  <a:pt x="184025" y="1447034"/>
                </a:lnTo>
                <a:lnTo>
                  <a:pt x="185652" y="1435100"/>
                </a:lnTo>
                <a:close/>
              </a:path>
              <a:path w="577215" h="2184400">
                <a:moveTo>
                  <a:pt x="213213" y="1411742"/>
                </a:moveTo>
                <a:lnTo>
                  <a:pt x="197312" y="1422400"/>
                </a:lnTo>
                <a:lnTo>
                  <a:pt x="187254" y="1435100"/>
                </a:lnTo>
                <a:lnTo>
                  <a:pt x="203474" y="1422400"/>
                </a:lnTo>
                <a:lnTo>
                  <a:pt x="216341" y="1422400"/>
                </a:lnTo>
                <a:lnTo>
                  <a:pt x="213213" y="1411742"/>
                </a:lnTo>
                <a:close/>
              </a:path>
              <a:path w="577215" h="2184400">
                <a:moveTo>
                  <a:pt x="263467" y="1422400"/>
                </a:moveTo>
                <a:lnTo>
                  <a:pt x="203474" y="1422400"/>
                </a:lnTo>
                <a:lnTo>
                  <a:pt x="211386" y="1435100"/>
                </a:lnTo>
                <a:lnTo>
                  <a:pt x="257274" y="1435100"/>
                </a:lnTo>
                <a:lnTo>
                  <a:pt x="263467" y="1422400"/>
                </a:lnTo>
                <a:close/>
              </a:path>
              <a:path w="577215" h="2184400">
                <a:moveTo>
                  <a:pt x="268326" y="1422400"/>
                </a:moveTo>
                <a:lnTo>
                  <a:pt x="263467" y="1422400"/>
                </a:lnTo>
                <a:lnTo>
                  <a:pt x="264403" y="1435100"/>
                </a:lnTo>
                <a:lnTo>
                  <a:pt x="272640" y="1435100"/>
                </a:lnTo>
                <a:lnTo>
                  <a:pt x="268326" y="1422400"/>
                </a:lnTo>
                <a:close/>
              </a:path>
              <a:path w="577215" h="2184400">
                <a:moveTo>
                  <a:pt x="280866" y="1409700"/>
                </a:moveTo>
                <a:lnTo>
                  <a:pt x="224225" y="1409700"/>
                </a:lnTo>
                <a:lnTo>
                  <a:pt x="216341" y="1422400"/>
                </a:lnTo>
                <a:lnTo>
                  <a:pt x="268682" y="1422400"/>
                </a:lnTo>
                <a:lnTo>
                  <a:pt x="280866" y="1409700"/>
                </a:lnTo>
                <a:close/>
              </a:path>
              <a:path w="577215" h="2184400">
                <a:moveTo>
                  <a:pt x="307641" y="1384300"/>
                </a:moveTo>
                <a:lnTo>
                  <a:pt x="251287" y="1384300"/>
                </a:lnTo>
                <a:lnTo>
                  <a:pt x="235609" y="1409700"/>
                </a:lnTo>
                <a:lnTo>
                  <a:pt x="280866" y="1409700"/>
                </a:lnTo>
                <a:lnTo>
                  <a:pt x="275602" y="1422400"/>
                </a:lnTo>
                <a:lnTo>
                  <a:pt x="292565" y="1409700"/>
                </a:lnTo>
                <a:lnTo>
                  <a:pt x="309804" y="1397000"/>
                </a:lnTo>
                <a:lnTo>
                  <a:pt x="305368" y="1397000"/>
                </a:lnTo>
                <a:lnTo>
                  <a:pt x="307641" y="1384300"/>
                </a:lnTo>
                <a:close/>
              </a:path>
              <a:path w="577215" h="2184400">
                <a:moveTo>
                  <a:pt x="216261" y="1409700"/>
                </a:moveTo>
                <a:lnTo>
                  <a:pt x="212613" y="1409700"/>
                </a:lnTo>
                <a:lnTo>
                  <a:pt x="213213" y="1411742"/>
                </a:lnTo>
                <a:lnTo>
                  <a:pt x="216261" y="1409700"/>
                </a:lnTo>
                <a:close/>
              </a:path>
              <a:path w="577215" h="2184400">
                <a:moveTo>
                  <a:pt x="226711" y="1397000"/>
                </a:moveTo>
                <a:lnTo>
                  <a:pt x="216261" y="1409700"/>
                </a:lnTo>
                <a:lnTo>
                  <a:pt x="223167" y="1409700"/>
                </a:lnTo>
                <a:lnTo>
                  <a:pt x="226711" y="1397000"/>
                </a:lnTo>
                <a:close/>
              </a:path>
              <a:path w="577215" h="2184400">
                <a:moveTo>
                  <a:pt x="231183" y="1384300"/>
                </a:moveTo>
                <a:lnTo>
                  <a:pt x="228390" y="1384300"/>
                </a:lnTo>
                <a:lnTo>
                  <a:pt x="224767" y="1397000"/>
                </a:lnTo>
                <a:lnTo>
                  <a:pt x="231362" y="1397000"/>
                </a:lnTo>
                <a:lnTo>
                  <a:pt x="231183" y="1384300"/>
                </a:lnTo>
                <a:close/>
              </a:path>
              <a:path w="577215" h="2184400">
                <a:moveTo>
                  <a:pt x="329214" y="1371600"/>
                </a:moveTo>
                <a:lnTo>
                  <a:pt x="260515" y="1371600"/>
                </a:lnTo>
                <a:lnTo>
                  <a:pt x="244198" y="1384300"/>
                </a:lnTo>
                <a:lnTo>
                  <a:pt x="320516" y="1384300"/>
                </a:lnTo>
                <a:lnTo>
                  <a:pt x="329214" y="1371600"/>
                </a:lnTo>
                <a:close/>
              </a:path>
              <a:path w="577215" h="2184400">
                <a:moveTo>
                  <a:pt x="292306" y="1358900"/>
                </a:moveTo>
                <a:lnTo>
                  <a:pt x="278026" y="1358900"/>
                </a:lnTo>
                <a:lnTo>
                  <a:pt x="268721" y="1371600"/>
                </a:lnTo>
                <a:lnTo>
                  <a:pt x="280582" y="1371600"/>
                </a:lnTo>
                <a:lnTo>
                  <a:pt x="292306" y="1358900"/>
                </a:lnTo>
                <a:close/>
              </a:path>
              <a:path w="577215" h="2184400">
                <a:moveTo>
                  <a:pt x="351379" y="1346200"/>
                </a:moveTo>
                <a:lnTo>
                  <a:pt x="343277" y="1346200"/>
                </a:lnTo>
                <a:lnTo>
                  <a:pt x="339431" y="1358900"/>
                </a:lnTo>
                <a:lnTo>
                  <a:pt x="292306" y="1358900"/>
                </a:lnTo>
                <a:lnTo>
                  <a:pt x="295758" y="1371600"/>
                </a:lnTo>
                <a:lnTo>
                  <a:pt x="329418" y="1371600"/>
                </a:lnTo>
                <a:lnTo>
                  <a:pt x="343604" y="1358900"/>
                </a:lnTo>
                <a:lnTo>
                  <a:pt x="351379" y="1346200"/>
                </a:lnTo>
                <a:close/>
              </a:path>
              <a:path w="577215" h="2184400">
                <a:moveTo>
                  <a:pt x="342153" y="1346200"/>
                </a:moveTo>
                <a:lnTo>
                  <a:pt x="266730" y="1346200"/>
                </a:lnTo>
                <a:lnTo>
                  <a:pt x="271241" y="1358900"/>
                </a:lnTo>
                <a:lnTo>
                  <a:pt x="339431" y="1358900"/>
                </a:lnTo>
                <a:lnTo>
                  <a:pt x="342153" y="1346200"/>
                </a:lnTo>
                <a:close/>
              </a:path>
              <a:path w="577215" h="2184400">
                <a:moveTo>
                  <a:pt x="373556" y="1320800"/>
                </a:moveTo>
                <a:lnTo>
                  <a:pt x="291107" y="1320800"/>
                </a:lnTo>
                <a:lnTo>
                  <a:pt x="291765" y="1333500"/>
                </a:lnTo>
                <a:lnTo>
                  <a:pt x="296456" y="1346200"/>
                </a:lnTo>
                <a:lnTo>
                  <a:pt x="352888" y="1346200"/>
                </a:lnTo>
                <a:lnTo>
                  <a:pt x="364092" y="1333500"/>
                </a:lnTo>
                <a:lnTo>
                  <a:pt x="373556" y="1320800"/>
                </a:lnTo>
                <a:close/>
              </a:path>
              <a:path w="577215" h="2184400">
                <a:moveTo>
                  <a:pt x="300718" y="1308100"/>
                </a:moveTo>
                <a:lnTo>
                  <a:pt x="296870" y="1308100"/>
                </a:lnTo>
                <a:lnTo>
                  <a:pt x="296953" y="1320800"/>
                </a:lnTo>
                <a:lnTo>
                  <a:pt x="300718" y="1308100"/>
                </a:lnTo>
                <a:close/>
              </a:path>
              <a:path w="577215" h="2184400">
                <a:moveTo>
                  <a:pt x="389945" y="1308100"/>
                </a:moveTo>
                <a:lnTo>
                  <a:pt x="312592" y="1308100"/>
                </a:lnTo>
                <a:lnTo>
                  <a:pt x="303256" y="1320800"/>
                </a:lnTo>
                <a:lnTo>
                  <a:pt x="368619" y="1320800"/>
                </a:lnTo>
                <a:lnTo>
                  <a:pt x="389945" y="1308100"/>
                </a:lnTo>
                <a:close/>
              </a:path>
              <a:path w="577215" h="2184400">
                <a:moveTo>
                  <a:pt x="369923" y="1295400"/>
                </a:moveTo>
                <a:lnTo>
                  <a:pt x="324469" y="1295400"/>
                </a:lnTo>
                <a:lnTo>
                  <a:pt x="301954" y="1308100"/>
                </a:lnTo>
                <a:lnTo>
                  <a:pt x="366453" y="1308100"/>
                </a:lnTo>
                <a:lnTo>
                  <a:pt x="369923" y="1295400"/>
                </a:lnTo>
                <a:close/>
              </a:path>
              <a:path w="577215" h="2184400">
                <a:moveTo>
                  <a:pt x="410900" y="1282700"/>
                </a:moveTo>
                <a:lnTo>
                  <a:pt x="329761" y="1282700"/>
                </a:lnTo>
                <a:lnTo>
                  <a:pt x="332363" y="1295400"/>
                </a:lnTo>
                <a:lnTo>
                  <a:pt x="407445" y="1295400"/>
                </a:lnTo>
                <a:lnTo>
                  <a:pt x="410900" y="1282700"/>
                </a:lnTo>
                <a:close/>
              </a:path>
              <a:path w="577215" h="2184400">
                <a:moveTo>
                  <a:pt x="423721" y="1257300"/>
                </a:moveTo>
                <a:lnTo>
                  <a:pt x="362064" y="1257300"/>
                </a:lnTo>
                <a:lnTo>
                  <a:pt x="346111" y="1270000"/>
                </a:lnTo>
                <a:lnTo>
                  <a:pt x="341418" y="1282700"/>
                </a:lnTo>
                <a:lnTo>
                  <a:pt x="411004" y="1282700"/>
                </a:lnTo>
                <a:lnTo>
                  <a:pt x="415958" y="1270000"/>
                </a:lnTo>
                <a:lnTo>
                  <a:pt x="416545" y="1270000"/>
                </a:lnTo>
                <a:lnTo>
                  <a:pt x="423721" y="1257300"/>
                </a:lnTo>
                <a:close/>
              </a:path>
              <a:path w="577215" h="2184400">
                <a:moveTo>
                  <a:pt x="424217" y="1269123"/>
                </a:moveTo>
                <a:lnTo>
                  <a:pt x="423600" y="1270000"/>
                </a:lnTo>
                <a:lnTo>
                  <a:pt x="424254" y="1270000"/>
                </a:lnTo>
                <a:lnTo>
                  <a:pt x="424217" y="1269123"/>
                </a:lnTo>
                <a:close/>
              </a:path>
              <a:path w="577215" h="2184400">
                <a:moveTo>
                  <a:pt x="432556" y="1257300"/>
                </a:moveTo>
                <a:lnTo>
                  <a:pt x="423721" y="1257300"/>
                </a:lnTo>
                <a:lnTo>
                  <a:pt x="424217" y="1269123"/>
                </a:lnTo>
                <a:lnTo>
                  <a:pt x="432556" y="1257300"/>
                </a:lnTo>
                <a:close/>
              </a:path>
              <a:path w="577215" h="2184400">
                <a:moveTo>
                  <a:pt x="435256" y="1244600"/>
                </a:moveTo>
                <a:lnTo>
                  <a:pt x="375757" y="1244600"/>
                </a:lnTo>
                <a:lnTo>
                  <a:pt x="377262" y="1257300"/>
                </a:lnTo>
                <a:lnTo>
                  <a:pt x="428168" y="1257300"/>
                </a:lnTo>
                <a:lnTo>
                  <a:pt x="435256" y="1244600"/>
                </a:lnTo>
                <a:close/>
              </a:path>
              <a:path w="577215" h="2184400">
                <a:moveTo>
                  <a:pt x="371334" y="1240663"/>
                </a:moveTo>
                <a:lnTo>
                  <a:pt x="365037" y="1244600"/>
                </a:lnTo>
                <a:lnTo>
                  <a:pt x="370548" y="1244600"/>
                </a:lnTo>
                <a:lnTo>
                  <a:pt x="371334" y="1240663"/>
                </a:lnTo>
                <a:close/>
              </a:path>
              <a:path w="577215" h="2184400">
                <a:moveTo>
                  <a:pt x="434104" y="1231900"/>
                </a:moveTo>
                <a:lnTo>
                  <a:pt x="385351" y="1231900"/>
                </a:lnTo>
                <a:lnTo>
                  <a:pt x="374418" y="1238734"/>
                </a:lnTo>
                <a:lnTo>
                  <a:pt x="375563" y="1244600"/>
                </a:lnTo>
                <a:lnTo>
                  <a:pt x="421191" y="1244600"/>
                </a:lnTo>
                <a:lnTo>
                  <a:pt x="434104" y="1231900"/>
                </a:lnTo>
                <a:close/>
              </a:path>
              <a:path w="577215" h="2184400">
                <a:moveTo>
                  <a:pt x="464369" y="1219200"/>
                </a:moveTo>
                <a:lnTo>
                  <a:pt x="457813" y="1219200"/>
                </a:lnTo>
                <a:lnTo>
                  <a:pt x="446921" y="1231900"/>
                </a:lnTo>
                <a:lnTo>
                  <a:pt x="430088" y="1244600"/>
                </a:lnTo>
                <a:lnTo>
                  <a:pt x="451036" y="1244600"/>
                </a:lnTo>
                <a:lnTo>
                  <a:pt x="461105" y="1231900"/>
                </a:lnTo>
                <a:lnTo>
                  <a:pt x="464369" y="1219200"/>
                </a:lnTo>
                <a:close/>
              </a:path>
              <a:path w="577215" h="2184400">
                <a:moveTo>
                  <a:pt x="373084" y="1231900"/>
                </a:moveTo>
                <a:lnTo>
                  <a:pt x="371334" y="1240663"/>
                </a:lnTo>
                <a:lnTo>
                  <a:pt x="374418" y="1238734"/>
                </a:lnTo>
                <a:lnTo>
                  <a:pt x="373084" y="1231900"/>
                </a:lnTo>
                <a:close/>
              </a:path>
              <a:path w="577215" h="2184400">
                <a:moveTo>
                  <a:pt x="451305" y="1219200"/>
                </a:moveTo>
                <a:lnTo>
                  <a:pt x="401144" y="1219200"/>
                </a:lnTo>
                <a:lnTo>
                  <a:pt x="386479" y="1231900"/>
                </a:lnTo>
                <a:lnTo>
                  <a:pt x="439580" y="1231900"/>
                </a:lnTo>
                <a:lnTo>
                  <a:pt x="451305" y="1219200"/>
                </a:lnTo>
                <a:close/>
              </a:path>
              <a:path w="577215" h="2184400">
                <a:moveTo>
                  <a:pt x="471606" y="1219200"/>
                </a:moveTo>
                <a:lnTo>
                  <a:pt x="468613" y="1219200"/>
                </a:lnTo>
                <a:lnTo>
                  <a:pt x="467036" y="1231900"/>
                </a:lnTo>
                <a:lnTo>
                  <a:pt x="467744" y="1231900"/>
                </a:lnTo>
                <a:lnTo>
                  <a:pt x="471606" y="1219200"/>
                </a:lnTo>
                <a:close/>
              </a:path>
              <a:path w="577215" h="2184400">
                <a:moveTo>
                  <a:pt x="489916" y="1193800"/>
                </a:moveTo>
                <a:lnTo>
                  <a:pt x="429441" y="1193800"/>
                </a:lnTo>
                <a:lnTo>
                  <a:pt x="432686" y="1206500"/>
                </a:lnTo>
                <a:lnTo>
                  <a:pt x="431806" y="1206500"/>
                </a:lnTo>
                <a:lnTo>
                  <a:pt x="418050" y="1219200"/>
                </a:lnTo>
                <a:lnTo>
                  <a:pt x="469895" y="1219200"/>
                </a:lnTo>
                <a:lnTo>
                  <a:pt x="478228" y="1206500"/>
                </a:lnTo>
                <a:lnTo>
                  <a:pt x="489916" y="1193800"/>
                </a:lnTo>
                <a:close/>
              </a:path>
              <a:path w="577215" h="2184400">
                <a:moveTo>
                  <a:pt x="449426" y="1155700"/>
                </a:moveTo>
                <a:lnTo>
                  <a:pt x="439805" y="1168400"/>
                </a:lnTo>
                <a:lnTo>
                  <a:pt x="431320" y="1181100"/>
                </a:lnTo>
                <a:lnTo>
                  <a:pt x="422926" y="1181100"/>
                </a:lnTo>
                <a:lnTo>
                  <a:pt x="430356" y="1193800"/>
                </a:lnTo>
                <a:lnTo>
                  <a:pt x="500540" y="1193800"/>
                </a:lnTo>
                <a:lnTo>
                  <a:pt x="510473" y="1181100"/>
                </a:lnTo>
                <a:lnTo>
                  <a:pt x="513506" y="1168400"/>
                </a:lnTo>
                <a:lnTo>
                  <a:pt x="452403" y="1168400"/>
                </a:lnTo>
                <a:lnTo>
                  <a:pt x="449426" y="1155700"/>
                </a:lnTo>
                <a:close/>
              </a:path>
              <a:path w="577215" h="2184400">
                <a:moveTo>
                  <a:pt x="515675" y="1155700"/>
                </a:moveTo>
                <a:lnTo>
                  <a:pt x="468766" y="1155700"/>
                </a:lnTo>
                <a:lnTo>
                  <a:pt x="452403" y="1168400"/>
                </a:lnTo>
                <a:lnTo>
                  <a:pt x="506343" y="1168400"/>
                </a:lnTo>
                <a:lnTo>
                  <a:pt x="515675" y="1155700"/>
                </a:lnTo>
                <a:close/>
              </a:path>
              <a:path w="577215" h="2184400">
                <a:moveTo>
                  <a:pt x="525452" y="1155700"/>
                </a:moveTo>
                <a:lnTo>
                  <a:pt x="518889" y="1155700"/>
                </a:lnTo>
                <a:lnTo>
                  <a:pt x="517583" y="1168400"/>
                </a:lnTo>
                <a:lnTo>
                  <a:pt x="525452" y="1155700"/>
                </a:lnTo>
                <a:close/>
              </a:path>
              <a:path w="577215" h="2184400">
                <a:moveTo>
                  <a:pt x="482610" y="1143000"/>
                </a:moveTo>
                <a:lnTo>
                  <a:pt x="451115" y="1143000"/>
                </a:lnTo>
                <a:lnTo>
                  <a:pt x="458285" y="1155700"/>
                </a:lnTo>
                <a:lnTo>
                  <a:pt x="479464" y="1155700"/>
                </a:lnTo>
                <a:lnTo>
                  <a:pt x="482610" y="1143000"/>
                </a:lnTo>
                <a:close/>
              </a:path>
              <a:path w="577215" h="2184400">
                <a:moveTo>
                  <a:pt x="553193" y="1117600"/>
                </a:moveTo>
                <a:lnTo>
                  <a:pt x="533736" y="1117600"/>
                </a:lnTo>
                <a:lnTo>
                  <a:pt x="518246" y="1130300"/>
                </a:lnTo>
                <a:lnTo>
                  <a:pt x="472073" y="1130300"/>
                </a:lnTo>
                <a:lnTo>
                  <a:pt x="481504" y="1143000"/>
                </a:lnTo>
                <a:lnTo>
                  <a:pt x="494300" y="1143000"/>
                </a:lnTo>
                <a:lnTo>
                  <a:pt x="484614" y="1155700"/>
                </a:lnTo>
                <a:lnTo>
                  <a:pt x="526400" y="1155700"/>
                </a:lnTo>
                <a:lnTo>
                  <a:pt x="533493" y="1143000"/>
                </a:lnTo>
                <a:lnTo>
                  <a:pt x="558989" y="1130300"/>
                </a:lnTo>
                <a:lnTo>
                  <a:pt x="553193" y="1117600"/>
                </a:lnTo>
                <a:close/>
              </a:path>
              <a:path w="577215" h="2184400">
                <a:moveTo>
                  <a:pt x="538694" y="1104900"/>
                </a:moveTo>
                <a:lnTo>
                  <a:pt x="498895" y="1104900"/>
                </a:lnTo>
                <a:lnTo>
                  <a:pt x="492324" y="1117600"/>
                </a:lnTo>
                <a:lnTo>
                  <a:pt x="476190" y="1117600"/>
                </a:lnTo>
                <a:lnTo>
                  <a:pt x="481766" y="1130300"/>
                </a:lnTo>
                <a:lnTo>
                  <a:pt x="518246" y="1130300"/>
                </a:lnTo>
                <a:lnTo>
                  <a:pt x="528749" y="1117600"/>
                </a:lnTo>
                <a:lnTo>
                  <a:pt x="538694" y="1104900"/>
                </a:lnTo>
                <a:close/>
              </a:path>
              <a:path w="577215" h="2184400">
                <a:moveTo>
                  <a:pt x="577068" y="1104900"/>
                </a:moveTo>
                <a:lnTo>
                  <a:pt x="553072" y="1104900"/>
                </a:lnTo>
                <a:lnTo>
                  <a:pt x="535739" y="1117600"/>
                </a:lnTo>
                <a:lnTo>
                  <a:pt x="563892" y="1117600"/>
                </a:lnTo>
                <a:lnTo>
                  <a:pt x="577068" y="1104900"/>
                </a:lnTo>
                <a:close/>
              </a:path>
              <a:path w="577215" h="2184400">
                <a:moveTo>
                  <a:pt x="503922" y="1092200"/>
                </a:moveTo>
                <a:lnTo>
                  <a:pt x="500803" y="1092200"/>
                </a:lnTo>
                <a:lnTo>
                  <a:pt x="502094" y="1104900"/>
                </a:lnTo>
                <a:lnTo>
                  <a:pt x="503922" y="1092200"/>
                </a:lnTo>
                <a:close/>
              </a:path>
              <a:path w="577215" h="2184400">
                <a:moveTo>
                  <a:pt x="566065" y="1092200"/>
                </a:moveTo>
                <a:lnTo>
                  <a:pt x="508721" y="1092200"/>
                </a:lnTo>
                <a:lnTo>
                  <a:pt x="518922" y="1104900"/>
                </a:lnTo>
                <a:lnTo>
                  <a:pt x="572216" y="1104900"/>
                </a:lnTo>
                <a:lnTo>
                  <a:pt x="566065" y="1092200"/>
                </a:lnTo>
                <a:close/>
              </a:path>
              <a:path w="577215" h="2184400">
                <a:moveTo>
                  <a:pt x="523342" y="1079500"/>
                </a:moveTo>
                <a:lnTo>
                  <a:pt x="480211" y="1079500"/>
                </a:lnTo>
                <a:lnTo>
                  <a:pt x="480224" y="1092200"/>
                </a:lnTo>
                <a:lnTo>
                  <a:pt x="526698" y="1092200"/>
                </a:lnTo>
                <a:lnTo>
                  <a:pt x="523342" y="1079500"/>
                </a:lnTo>
                <a:close/>
              </a:path>
              <a:path w="577215" h="2184400">
                <a:moveTo>
                  <a:pt x="545816" y="1079500"/>
                </a:moveTo>
                <a:lnTo>
                  <a:pt x="525236" y="1079500"/>
                </a:lnTo>
                <a:lnTo>
                  <a:pt x="526842" y="1092200"/>
                </a:lnTo>
                <a:lnTo>
                  <a:pt x="557397" y="1092200"/>
                </a:lnTo>
                <a:lnTo>
                  <a:pt x="545816" y="1079500"/>
                </a:lnTo>
                <a:close/>
              </a:path>
              <a:path w="577215" h="2184400">
                <a:moveTo>
                  <a:pt x="564395" y="1079500"/>
                </a:moveTo>
                <a:lnTo>
                  <a:pt x="550325" y="1079500"/>
                </a:lnTo>
                <a:lnTo>
                  <a:pt x="557397" y="1092200"/>
                </a:lnTo>
                <a:lnTo>
                  <a:pt x="566943" y="1092200"/>
                </a:lnTo>
                <a:lnTo>
                  <a:pt x="564395" y="1079500"/>
                </a:lnTo>
                <a:close/>
              </a:path>
              <a:path w="577215" h="2184400">
                <a:moveTo>
                  <a:pt x="495858" y="1066800"/>
                </a:moveTo>
                <a:lnTo>
                  <a:pt x="468826" y="1066800"/>
                </a:lnTo>
                <a:lnTo>
                  <a:pt x="479158" y="1079500"/>
                </a:lnTo>
                <a:lnTo>
                  <a:pt x="501148" y="1079500"/>
                </a:lnTo>
                <a:lnTo>
                  <a:pt x="495858" y="1066800"/>
                </a:lnTo>
                <a:close/>
              </a:path>
              <a:path w="577215" h="2184400">
                <a:moveTo>
                  <a:pt x="518787" y="1041400"/>
                </a:moveTo>
                <a:lnTo>
                  <a:pt x="463273" y="1041400"/>
                </a:lnTo>
                <a:lnTo>
                  <a:pt x="474842" y="1054100"/>
                </a:lnTo>
                <a:lnTo>
                  <a:pt x="491147" y="1066800"/>
                </a:lnTo>
                <a:lnTo>
                  <a:pt x="500804" y="1066800"/>
                </a:lnTo>
                <a:lnTo>
                  <a:pt x="505921" y="1079500"/>
                </a:lnTo>
                <a:lnTo>
                  <a:pt x="547968" y="1079500"/>
                </a:lnTo>
                <a:lnTo>
                  <a:pt x="542311" y="1054100"/>
                </a:lnTo>
                <a:lnTo>
                  <a:pt x="519887" y="1054100"/>
                </a:lnTo>
                <a:lnTo>
                  <a:pt x="518787" y="1041400"/>
                </a:lnTo>
                <a:close/>
              </a:path>
              <a:path w="577215" h="2184400">
                <a:moveTo>
                  <a:pt x="506533" y="1016000"/>
                </a:moveTo>
                <a:lnTo>
                  <a:pt x="431416" y="1016000"/>
                </a:lnTo>
                <a:lnTo>
                  <a:pt x="437741" y="1028700"/>
                </a:lnTo>
                <a:lnTo>
                  <a:pt x="457625" y="1041400"/>
                </a:lnTo>
                <a:lnTo>
                  <a:pt x="519202" y="1041400"/>
                </a:lnTo>
                <a:lnTo>
                  <a:pt x="515657" y="1028700"/>
                </a:lnTo>
                <a:lnTo>
                  <a:pt x="511266" y="1028700"/>
                </a:lnTo>
                <a:lnTo>
                  <a:pt x="506533" y="1016000"/>
                </a:lnTo>
                <a:close/>
              </a:path>
              <a:path w="577215" h="2184400">
                <a:moveTo>
                  <a:pt x="488619" y="990600"/>
                </a:moveTo>
                <a:lnTo>
                  <a:pt x="415479" y="990600"/>
                </a:lnTo>
                <a:lnTo>
                  <a:pt x="426911" y="1003300"/>
                </a:lnTo>
                <a:lnTo>
                  <a:pt x="441588" y="1016000"/>
                </a:lnTo>
                <a:lnTo>
                  <a:pt x="496540" y="1016000"/>
                </a:lnTo>
                <a:lnTo>
                  <a:pt x="489350" y="1003300"/>
                </a:lnTo>
                <a:lnTo>
                  <a:pt x="488619" y="990600"/>
                </a:lnTo>
                <a:close/>
              </a:path>
              <a:path w="577215" h="2184400">
                <a:moveTo>
                  <a:pt x="414516" y="977900"/>
                </a:moveTo>
                <a:lnTo>
                  <a:pt x="405252" y="977900"/>
                </a:lnTo>
                <a:lnTo>
                  <a:pt x="401889" y="990600"/>
                </a:lnTo>
                <a:lnTo>
                  <a:pt x="415709" y="990600"/>
                </a:lnTo>
                <a:lnTo>
                  <a:pt x="414516" y="977900"/>
                </a:lnTo>
                <a:close/>
              </a:path>
              <a:path w="577215" h="2184400">
                <a:moveTo>
                  <a:pt x="448256" y="977900"/>
                </a:moveTo>
                <a:lnTo>
                  <a:pt x="414516" y="977900"/>
                </a:lnTo>
                <a:lnTo>
                  <a:pt x="418820" y="990600"/>
                </a:lnTo>
                <a:lnTo>
                  <a:pt x="455963" y="990600"/>
                </a:lnTo>
                <a:lnTo>
                  <a:pt x="448256" y="977900"/>
                </a:lnTo>
                <a:close/>
              </a:path>
              <a:path w="577215" h="2184400">
                <a:moveTo>
                  <a:pt x="371295" y="929498"/>
                </a:moveTo>
                <a:lnTo>
                  <a:pt x="361137" y="939800"/>
                </a:lnTo>
                <a:lnTo>
                  <a:pt x="358302" y="952500"/>
                </a:lnTo>
                <a:lnTo>
                  <a:pt x="365443" y="952500"/>
                </a:lnTo>
                <a:lnTo>
                  <a:pt x="384412" y="965200"/>
                </a:lnTo>
                <a:lnTo>
                  <a:pt x="400630" y="977900"/>
                </a:lnTo>
                <a:lnTo>
                  <a:pt x="411638" y="977900"/>
                </a:lnTo>
                <a:lnTo>
                  <a:pt x="402283" y="969255"/>
                </a:lnTo>
                <a:lnTo>
                  <a:pt x="395784" y="965200"/>
                </a:lnTo>
                <a:lnTo>
                  <a:pt x="377280" y="952500"/>
                </a:lnTo>
                <a:lnTo>
                  <a:pt x="375163" y="939800"/>
                </a:lnTo>
                <a:lnTo>
                  <a:pt x="389436" y="939800"/>
                </a:lnTo>
                <a:lnTo>
                  <a:pt x="371295" y="929498"/>
                </a:lnTo>
                <a:close/>
              </a:path>
              <a:path w="577215" h="2184400">
                <a:moveTo>
                  <a:pt x="402283" y="969255"/>
                </a:moveTo>
                <a:lnTo>
                  <a:pt x="411638" y="977900"/>
                </a:lnTo>
                <a:lnTo>
                  <a:pt x="416134" y="977900"/>
                </a:lnTo>
                <a:lnTo>
                  <a:pt x="402283" y="969255"/>
                </a:lnTo>
                <a:close/>
              </a:path>
              <a:path w="577215" h="2184400">
                <a:moveTo>
                  <a:pt x="430627" y="939800"/>
                </a:moveTo>
                <a:lnTo>
                  <a:pt x="375163" y="939800"/>
                </a:lnTo>
                <a:lnTo>
                  <a:pt x="383885" y="952500"/>
                </a:lnTo>
                <a:lnTo>
                  <a:pt x="397893" y="965200"/>
                </a:lnTo>
                <a:lnTo>
                  <a:pt x="402283" y="969255"/>
                </a:lnTo>
                <a:lnTo>
                  <a:pt x="416134" y="977900"/>
                </a:lnTo>
                <a:lnTo>
                  <a:pt x="466043" y="977900"/>
                </a:lnTo>
                <a:lnTo>
                  <a:pt x="462211" y="965200"/>
                </a:lnTo>
                <a:lnTo>
                  <a:pt x="448968" y="965200"/>
                </a:lnTo>
                <a:lnTo>
                  <a:pt x="452497" y="952500"/>
                </a:lnTo>
                <a:lnTo>
                  <a:pt x="430627" y="939800"/>
                </a:lnTo>
                <a:close/>
              </a:path>
              <a:path w="577215" h="2184400">
                <a:moveTo>
                  <a:pt x="352133" y="927100"/>
                </a:moveTo>
                <a:lnTo>
                  <a:pt x="352975" y="939800"/>
                </a:lnTo>
                <a:lnTo>
                  <a:pt x="357025" y="939800"/>
                </a:lnTo>
                <a:lnTo>
                  <a:pt x="352133" y="927100"/>
                </a:lnTo>
                <a:close/>
              </a:path>
              <a:path w="577215" h="2184400">
                <a:moveTo>
                  <a:pt x="386036" y="927100"/>
                </a:moveTo>
                <a:lnTo>
                  <a:pt x="373660" y="927100"/>
                </a:lnTo>
                <a:lnTo>
                  <a:pt x="371295" y="929498"/>
                </a:lnTo>
                <a:lnTo>
                  <a:pt x="389436" y="939800"/>
                </a:lnTo>
                <a:lnTo>
                  <a:pt x="402194" y="939800"/>
                </a:lnTo>
                <a:lnTo>
                  <a:pt x="386036" y="927100"/>
                </a:lnTo>
                <a:close/>
              </a:path>
              <a:path w="577215" h="2184400">
                <a:moveTo>
                  <a:pt x="419136" y="927100"/>
                </a:moveTo>
                <a:lnTo>
                  <a:pt x="386036" y="927100"/>
                </a:lnTo>
                <a:lnTo>
                  <a:pt x="402194" y="939800"/>
                </a:lnTo>
                <a:lnTo>
                  <a:pt x="406597" y="939800"/>
                </a:lnTo>
                <a:lnTo>
                  <a:pt x="419136" y="927100"/>
                </a:lnTo>
                <a:close/>
              </a:path>
              <a:path w="577215" h="2184400">
                <a:moveTo>
                  <a:pt x="400801" y="889000"/>
                </a:moveTo>
                <a:lnTo>
                  <a:pt x="331233" y="889000"/>
                </a:lnTo>
                <a:lnTo>
                  <a:pt x="344854" y="901700"/>
                </a:lnTo>
                <a:lnTo>
                  <a:pt x="353188" y="914400"/>
                </a:lnTo>
                <a:lnTo>
                  <a:pt x="338913" y="914400"/>
                </a:lnTo>
                <a:lnTo>
                  <a:pt x="367070" y="927100"/>
                </a:lnTo>
                <a:lnTo>
                  <a:pt x="371295" y="929498"/>
                </a:lnTo>
                <a:lnTo>
                  <a:pt x="373660" y="927100"/>
                </a:lnTo>
                <a:lnTo>
                  <a:pt x="429455" y="927100"/>
                </a:lnTo>
                <a:lnTo>
                  <a:pt x="417829" y="914400"/>
                </a:lnTo>
                <a:lnTo>
                  <a:pt x="400064" y="901700"/>
                </a:lnTo>
                <a:lnTo>
                  <a:pt x="407203" y="901700"/>
                </a:lnTo>
                <a:lnTo>
                  <a:pt x="400801" y="889000"/>
                </a:lnTo>
                <a:close/>
              </a:path>
              <a:path w="577215" h="2184400">
                <a:moveTo>
                  <a:pt x="327595" y="901700"/>
                </a:moveTo>
                <a:lnTo>
                  <a:pt x="332377" y="914400"/>
                </a:lnTo>
                <a:lnTo>
                  <a:pt x="344801" y="914400"/>
                </a:lnTo>
                <a:lnTo>
                  <a:pt x="327595" y="901700"/>
                </a:lnTo>
                <a:close/>
              </a:path>
              <a:path w="577215" h="2184400">
                <a:moveTo>
                  <a:pt x="322481" y="889000"/>
                </a:moveTo>
                <a:lnTo>
                  <a:pt x="320606" y="889000"/>
                </a:lnTo>
                <a:lnTo>
                  <a:pt x="318446" y="901700"/>
                </a:lnTo>
                <a:lnTo>
                  <a:pt x="334036" y="901700"/>
                </a:lnTo>
                <a:lnTo>
                  <a:pt x="322481" y="889000"/>
                </a:lnTo>
                <a:close/>
              </a:path>
              <a:path w="577215" h="2184400">
                <a:moveTo>
                  <a:pt x="345119" y="825500"/>
                </a:moveTo>
                <a:lnTo>
                  <a:pt x="275692" y="825500"/>
                </a:lnTo>
                <a:lnTo>
                  <a:pt x="288798" y="838200"/>
                </a:lnTo>
                <a:lnTo>
                  <a:pt x="294804" y="850900"/>
                </a:lnTo>
                <a:lnTo>
                  <a:pt x="286983" y="850900"/>
                </a:lnTo>
                <a:lnTo>
                  <a:pt x="303164" y="863600"/>
                </a:lnTo>
                <a:lnTo>
                  <a:pt x="306178" y="876300"/>
                </a:lnTo>
                <a:lnTo>
                  <a:pt x="308789" y="889000"/>
                </a:lnTo>
                <a:lnTo>
                  <a:pt x="320606" y="889000"/>
                </a:lnTo>
                <a:lnTo>
                  <a:pt x="313360" y="876300"/>
                </a:lnTo>
                <a:lnTo>
                  <a:pt x="375603" y="876300"/>
                </a:lnTo>
                <a:lnTo>
                  <a:pt x="373634" y="863600"/>
                </a:lnTo>
                <a:lnTo>
                  <a:pt x="357964" y="863600"/>
                </a:lnTo>
                <a:lnTo>
                  <a:pt x="365652" y="850900"/>
                </a:lnTo>
                <a:lnTo>
                  <a:pt x="350929" y="838200"/>
                </a:lnTo>
                <a:lnTo>
                  <a:pt x="350574" y="838200"/>
                </a:lnTo>
                <a:lnTo>
                  <a:pt x="345119" y="825500"/>
                </a:lnTo>
                <a:close/>
              </a:path>
              <a:path w="577215" h="2184400">
                <a:moveTo>
                  <a:pt x="374084" y="876300"/>
                </a:moveTo>
                <a:lnTo>
                  <a:pt x="313360" y="876300"/>
                </a:lnTo>
                <a:lnTo>
                  <a:pt x="322481" y="889000"/>
                </a:lnTo>
                <a:lnTo>
                  <a:pt x="385512" y="889000"/>
                </a:lnTo>
                <a:lnTo>
                  <a:pt x="374084" y="876300"/>
                </a:lnTo>
                <a:close/>
              </a:path>
              <a:path w="577215" h="2184400">
                <a:moveTo>
                  <a:pt x="279525" y="850900"/>
                </a:moveTo>
                <a:lnTo>
                  <a:pt x="282874" y="863600"/>
                </a:lnTo>
                <a:lnTo>
                  <a:pt x="287533" y="863600"/>
                </a:lnTo>
                <a:lnTo>
                  <a:pt x="279525" y="850900"/>
                </a:lnTo>
                <a:close/>
              </a:path>
              <a:path w="577215" h="2184400">
                <a:moveTo>
                  <a:pt x="326607" y="812800"/>
                </a:moveTo>
                <a:lnTo>
                  <a:pt x="256482" y="812800"/>
                </a:lnTo>
                <a:lnTo>
                  <a:pt x="258078" y="825500"/>
                </a:lnTo>
                <a:lnTo>
                  <a:pt x="326991" y="825500"/>
                </a:lnTo>
                <a:lnTo>
                  <a:pt x="326607" y="812800"/>
                </a:lnTo>
                <a:close/>
              </a:path>
              <a:path w="577215" h="2184400">
                <a:moveTo>
                  <a:pt x="249559" y="800100"/>
                </a:moveTo>
                <a:lnTo>
                  <a:pt x="244986" y="800100"/>
                </a:lnTo>
                <a:lnTo>
                  <a:pt x="251790" y="812800"/>
                </a:lnTo>
                <a:lnTo>
                  <a:pt x="252571" y="812800"/>
                </a:lnTo>
                <a:lnTo>
                  <a:pt x="249559" y="800100"/>
                </a:lnTo>
                <a:close/>
              </a:path>
              <a:path w="577215" h="2184400">
                <a:moveTo>
                  <a:pt x="213911" y="762000"/>
                </a:moveTo>
                <a:lnTo>
                  <a:pt x="210020" y="774700"/>
                </a:lnTo>
                <a:lnTo>
                  <a:pt x="219935" y="787400"/>
                </a:lnTo>
                <a:lnTo>
                  <a:pt x="234446" y="800100"/>
                </a:lnTo>
                <a:lnTo>
                  <a:pt x="253558" y="800100"/>
                </a:lnTo>
                <a:lnTo>
                  <a:pt x="257499" y="812800"/>
                </a:lnTo>
                <a:lnTo>
                  <a:pt x="290446" y="812800"/>
                </a:lnTo>
                <a:lnTo>
                  <a:pt x="288386" y="800100"/>
                </a:lnTo>
                <a:lnTo>
                  <a:pt x="289677" y="787400"/>
                </a:lnTo>
                <a:lnTo>
                  <a:pt x="230152" y="787400"/>
                </a:lnTo>
                <a:lnTo>
                  <a:pt x="237135" y="774700"/>
                </a:lnTo>
                <a:lnTo>
                  <a:pt x="232047" y="774700"/>
                </a:lnTo>
                <a:lnTo>
                  <a:pt x="213911" y="762000"/>
                </a:lnTo>
                <a:close/>
              </a:path>
              <a:path w="577215" h="2184400">
                <a:moveTo>
                  <a:pt x="301367" y="787400"/>
                </a:moveTo>
                <a:lnTo>
                  <a:pt x="295196" y="787400"/>
                </a:lnTo>
                <a:lnTo>
                  <a:pt x="304514" y="800100"/>
                </a:lnTo>
                <a:lnTo>
                  <a:pt x="309556" y="800100"/>
                </a:lnTo>
                <a:lnTo>
                  <a:pt x="302249" y="812800"/>
                </a:lnTo>
                <a:lnTo>
                  <a:pt x="321589" y="812800"/>
                </a:lnTo>
                <a:lnTo>
                  <a:pt x="312866" y="800100"/>
                </a:lnTo>
                <a:lnTo>
                  <a:pt x="301367" y="787400"/>
                </a:lnTo>
                <a:close/>
              </a:path>
              <a:path w="577215" h="2184400">
                <a:moveTo>
                  <a:pt x="285413" y="774700"/>
                </a:moveTo>
                <a:lnTo>
                  <a:pt x="237135" y="774700"/>
                </a:lnTo>
                <a:lnTo>
                  <a:pt x="245213" y="787400"/>
                </a:lnTo>
                <a:lnTo>
                  <a:pt x="285740" y="787400"/>
                </a:lnTo>
                <a:lnTo>
                  <a:pt x="285413" y="774700"/>
                </a:lnTo>
                <a:close/>
              </a:path>
              <a:path w="577215" h="2184400">
                <a:moveTo>
                  <a:pt x="290868" y="762000"/>
                </a:moveTo>
                <a:lnTo>
                  <a:pt x="224960" y="762000"/>
                </a:lnTo>
                <a:lnTo>
                  <a:pt x="232047" y="774700"/>
                </a:lnTo>
                <a:lnTo>
                  <a:pt x="285413" y="774700"/>
                </a:lnTo>
                <a:lnTo>
                  <a:pt x="285740" y="787400"/>
                </a:lnTo>
                <a:lnTo>
                  <a:pt x="294834" y="787400"/>
                </a:lnTo>
                <a:lnTo>
                  <a:pt x="298666" y="774700"/>
                </a:lnTo>
                <a:lnTo>
                  <a:pt x="290868" y="762000"/>
                </a:lnTo>
                <a:close/>
              </a:path>
              <a:path w="577215" h="2184400">
                <a:moveTo>
                  <a:pt x="197978" y="749300"/>
                </a:moveTo>
                <a:lnTo>
                  <a:pt x="191986" y="749300"/>
                </a:lnTo>
                <a:lnTo>
                  <a:pt x="197299" y="762000"/>
                </a:lnTo>
                <a:lnTo>
                  <a:pt x="197978" y="749300"/>
                </a:lnTo>
                <a:close/>
              </a:path>
              <a:path w="577215" h="2184400">
                <a:moveTo>
                  <a:pt x="255458" y="736600"/>
                </a:moveTo>
                <a:lnTo>
                  <a:pt x="196658" y="736600"/>
                </a:lnTo>
                <a:lnTo>
                  <a:pt x="205641" y="749300"/>
                </a:lnTo>
                <a:lnTo>
                  <a:pt x="210281" y="762000"/>
                </a:lnTo>
                <a:lnTo>
                  <a:pt x="224497" y="762000"/>
                </a:lnTo>
                <a:lnTo>
                  <a:pt x="220188" y="756529"/>
                </a:lnTo>
                <a:lnTo>
                  <a:pt x="210514" y="749300"/>
                </a:lnTo>
                <a:lnTo>
                  <a:pt x="257747" y="749300"/>
                </a:lnTo>
                <a:lnTo>
                  <a:pt x="255458" y="736600"/>
                </a:lnTo>
                <a:close/>
              </a:path>
              <a:path w="577215" h="2184400">
                <a:moveTo>
                  <a:pt x="220188" y="756529"/>
                </a:moveTo>
                <a:lnTo>
                  <a:pt x="224497" y="762000"/>
                </a:lnTo>
                <a:lnTo>
                  <a:pt x="227509" y="762000"/>
                </a:lnTo>
                <a:lnTo>
                  <a:pt x="220188" y="756529"/>
                </a:lnTo>
                <a:close/>
              </a:path>
              <a:path w="577215" h="2184400">
                <a:moveTo>
                  <a:pt x="257747" y="749300"/>
                </a:moveTo>
                <a:lnTo>
                  <a:pt x="214494" y="749300"/>
                </a:lnTo>
                <a:lnTo>
                  <a:pt x="220188" y="756529"/>
                </a:lnTo>
                <a:lnTo>
                  <a:pt x="227509" y="762000"/>
                </a:lnTo>
                <a:lnTo>
                  <a:pt x="261511" y="762000"/>
                </a:lnTo>
                <a:lnTo>
                  <a:pt x="257747" y="749300"/>
                </a:lnTo>
                <a:close/>
              </a:path>
              <a:path w="577215" h="2184400">
                <a:moveTo>
                  <a:pt x="272080" y="749300"/>
                </a:moveTo>
                <a:lnTo>
                  <a:pt x="265275" y="749300"/>
                </a:lnTo>
                <a:lnTo>
                  <a:pt x="264702" y="762000"/>
                </a:lnTo>
                <a:lnTo>
                  <a:pt x="278247" y="762000"/>
                </a:lnTo>
                <a:lnTo>
                  <a:pt x="272080" y="749300"/>
                </a:lnTo>
                <a:close/>
              </a:path>
              <a:path w="577215" h="2184400">
                <a:moveTo>
                  <a:pt x="190039" y="736600"/>
                </a:moveTo>
                <a:lnTo>
                  <a:pt x="188966" y="736600"/>
                </a:lnTo>
                <a:lnTo>
                  <a:pt x="185711" y="749300"/>
                </a:lnTo>
                <a:lnTo>
                  <a:pt x="190039" y="736600"/>
                </a:lnTo>
                <a:close/>
              </a:path>
              <a:path w="577215" h="2184400">
                <a:moveTo>
                  <a:pt x="242030" y="723900"/>
                </a:moveTo>
                <a:lnTo>
                  <a:pt x="181326" y="723900"/>
                </a:lnTo>
                <a:lnTo>
                  <a:pt x="190039" y="736600"/>
                </a:lnTo>
                <a:lnTo>
                  <a:pt x="246625" y="736600"/>
                </a:lnTo>
                <a:lnTo>
                  <a:pt x="242030" y="723900"/>
                </a:lnTo>
                <a:close/>
              </a:path>
              <a:path w="577215" h="2184400">
                <a:moveTo>
                  <a:pt x="229330" y="698500"/>
                </a:moveTo>
                <a:lnTo>
                  <a:pt x="172426" y="698500"/>
                </a:lnTo>
                <a:lnTo>
                  <a:pt x="176318" y="711200"/>
                </a:lnTo>
                <a:lnTo>
                  <a:pt x="172160" y="723900"/>
                </a:lnTo>
                <a:lnTo>
                  <a:pt x="244966" y="723900"/>
                </a:lnTo>
                <a:lnTo>
                  <a:pt x="250835" y="736600"/>
                </a:lnTo>
                <a:lnTo>
                  <a:pt x="261278" y="736600"/>
                </a:lnTo>
                <a:lnTo>
                  <a:pt x="257027" y="723900"/>
                </a:lnTo>
                <a:lnTo>
                  <a:pt x="244261" y="711200"/>
                </a:lnTo>
                <a:lnTo>
                  <a:pt x="232018" y="711200"/>
                </a:lnTo>
                <a:lnTo>
                  <a:pt x="229330" y="698500"/>
                </a:lnTo>
                <a:close/>
              </a:path>
              <a:path w="577215" h="2184400">
                <a:moveTo>
                  <a:pt x="163876" y="711200"/>
                </a:moveTo>
                <a:lnTo>
                  <a:pt x="164868" y="723900"/>
                </a:lnTo>
                <a:lnTo>
                  <a:pt x="170983" y="723900"/>
                </a:lnTo>
                <a:lnTo>
                  <a:pt x="163876" y="711200"/>
                </a:lnTo>
                <a:close/>
              </a:path>
              <a:path w="577215" h="2184400">
                <a:moveTo>
                  <a:pt x="184141" y="647700"/>
                </a:moveTo>
                <a:lnTo>
                  <a:pt x="124223" y="647700"/>
                </a:lnTo>
                <a:lnTo>
                  <a:pt x="137024" y="660400"/>
                </a:lnTo>
                <a:lnTo>
                  <a:pt x="150684" y="673100"/>
                </a:lnTo>
                <a:lnTo>
                  <a:pt x="153415" y="685800"/>
                </a:lnTo>
                <a:lnTo>
                  <a:pt x="130475" y="685800"/>
                </a:lnTo>
                <a:lnTo>
                  <a:pt x="141332" y="698500"/>
                </a:lnTo>
                <a:lnTo>
                  <a:pt x="153773" y="711200"/>
                </a:lnTo>
                <a:lnTo>
                  <a:pt x="155572" y="698500"/>
                </a:lnTo>
                <a:lnTo>
                  <a:pt x="213704" y="698500"/>
                </a:lnTo>
                <a:lnTo>
                  <a:pt x="205935" y="685800"/>
                </a:lnTo>
                <a:lnTo>
                  <a:pt x="153415" y="685800"/>
                </a:lnTo>
                <a:lnTo>
                  <a:pt x="133427" y="673100"/>
                </a:lnTo>
                <a:lnTo>
                  <a:pt x="211660" y="673100"/>
                </a:lnTo>
                <a:lnTo>
                  <a:pt x="197620" y="660400"/>
                </a:lnTo>
                <a:lnTo>
                  <a:pt x="190012" y="660400"/>
                </a:lnTo>
                <a:lnTo>
                  <a:pt x="184141" y="647700"/>
                </a:lnTo>
                <a:close/>
              </a:path>
              <a:path w="577215" h="2184400">
                <a:moveTo>
                  <a:pt x="211660" y="673100"/>
                </a:moveTo>
                <a:lnTo>
                  <a:pt x="200609" y="673100"/>
                </a:lnTo>
                <a:lnTo>
                  <a:pt x="217526" y="685800"/>
                </a:lnTo>
                <a:lnTo>
                  <a:pt x="211660" y="673100"/>
                </a:lnTo>
                <a:close/>
              </a:path>
              <a:path w="577215" h="2184400">
                <a:moveTo>
                  <a:pt x="120777" y="660400"/>
                </a:moveTo>
                <a:lnTo>
                  <a:pt x="116508" y="660400"/>
                </a:lnTo>
                <a:lnTo>
                  <a:pt x="121732" y="673100"/>
                </a:lnTo>
                <a:lnTo>
                  <a:pt x="125794" y="673100"/>
                </a:lnTo>
                <a:lnTo>
                  <a:pt x="120777" y="660400"/>
                </a:lnTo>
                <a:close/>
              </a:path>
              <a:path w="577215" h="2184400">
                <a:moveTo>
                  <a:pt x="124223" y="647700"/>
                </a:moveTo>
                <a:lnTo>
                  <a:pt x="108798" y="647700"/>
                </a:lnTo>
                <a:lnTo>
                  <a:pt x="124068" y="660400"/>
                </a:lnTo>
                <a:lnTo>
                  <a:pt x="124223" y="647700"/>
                </a:lnTo>
                <a:close/>
              </a:path>
              <a:path w="577215" h="2184400">
                <a:moveTo>
                  <a:pt x="122372" y="635000"/>
                </a:moveTo>
                <a:lnTo>
                  <a:pt x="106903" y="635000"/>
                </a:lnTo>
                <a:lnTo>
                  <a:pt x="111454" y="647700"/>
                </a:lnTo>
                <a:lnTo>
                  <a:pt x="126657" y="647700"/>
                </a:lnTo>
                <a:lnTo>
                  <a:pt x="122372" y="635000"/>
                </a:lnTo>
                <a:close/>
              </a:path>
              <a:path w="577215" h="2184400">
                <a:moveTo>
                  <a:pt x="176524" y="635000"/>
                </a:moveTo>
                <a:lnTo>
                  <a:pt x="138465" y="635000"/>
                </a:lnTo>
                <a:lnTo>
                  <a:pt x="140078" y="647700"/>
                </a:lnTo>
                <a:lnTo>
                  <a:pt x="180690" y="647700"/>
                </a:lnTo>
                <a:lnTo>
                  <a:pt x="176524" y="635000"/>
                </a:lnTo>
                <a:close/>
              </a:path>
              <a:path w="577215" h="2184400">
                <a:moveTo>
                  <a:pt x="162737" y="622300"/>
                </a:moveTo>
                <a:lnTo>
                  <a:pt x="105392" y="622300"/>
                </a:lnTo>
                <a:lnTo>
                  <a:pt x="111455" y="635000"/>
                </a:lnTo>
                <a:lnTo>
                  <a:pt x="168337" y="635000"/>
                </a:lnTo>
                <a:lnTo>
                  <a:pt x="162737" y="622300"/>
                </a:lnTo>
                <a:close/>
              </a:path>
              <a:path w="577215" h="2184400">
                <a:moveTo>
                  <a:pt x="147457" y="609600"/>
                </a:moveTo>
                <a:lnTo>
                  <a:pt x="95393" y="609600"/>
                </a:lnTo>
                <a:lnTo>
                  <a:pt x="92814" y="622300"/>
                </a:lnTo>
                <a:lnTo>
                  <a:pt x="152629" y="622300"/>
                </a:lnTo>
                <a:lnTo>
                  <a:pt x="147457" y="609600"/>
                </a:lnTo>
                <a:close/>
              </a:path>
              <a:path w="577215" h="2184400">
                <a:moveTo>
                  <a:pt x="157124" y="609600"/>
                </a:moveTo>
                <a:lnTo>
                  <a:pt x="150455" y="609600"/>
                </a:lnTo>
                <a:lnTo>
                  <a:pt x="152629" y="622300"/>
                </a:lnTo>
                <a:lnTo>
                  <a:pt x="165185" y="622300"/>
                </a:lnTo>
                <a:lnTo>
                  <a:pt x="157124" y="609600"/>
                </a:lnTo>
                <a:close/>
              </a:path>
              <a:path w="577215" h="2184400">
                <a:moveTo>
                  <a:pt x="133861" y="584200"/>
                </a:moveTo>
                <a:lnTo>
                  <a:pt x="58162" y="584200"/>
                </a:lnTo>
                <a:lnTo>
                  <a:pt x="63703" y="596900"/>
                </a:lnTo>
                <a:lnTo>
                  <a:pt x="74197" y="609600"/>
                </a:lnTo>
                <a:lnTo>
                  <a:pt x="144012" y="609600"/>
                </a:lnTo>
                <a:lnTo>
                  <a:pt x="133981" y="596900"/>
                </a:lnTo>
                <a:lnTo>
                  <a:pt x="133861" y="584200"/>
                </a:lnTo>
                <a:close/>
              </a:path>
              <a:path w="577215" h="2184400">
                <a:moveTo>
                  <a:pt x="50275" y="567465"/>
                </a:moveTo>
                <a:lnTo>
                  <a:pt x="47057" y="571500"/>
                </a:lnTo>
                <a:lnTo>
                  <a:pt x="40969" y="584200"/>
                </a:lnTo>
                <a:lnTo>
                  <a:pt x="119985" y="584200"/>
                </a:lnTo>
                <a:lnTo>
                  <a:pt x="109918" y="571500"/>
                </a:lnTo>
                <a:lnTo>
                  <a:pt x="56837" y="571500"/>
                </a:lnTo>
                <a:lnTo>
                  <a:pt x="50275" y="567465"/>
                </a:lnTo>
                <a:close/>
              </a:path>
              <a:path w="577215" h="2184400">
                <a:moveTo>
                  <a:pt x="74737" y="558800"/>
                </a:moveTo>
                <a:lnTo>
                  <a:pt x="57188" y="558800"/>
                </a:lnTo>
                <a:lnTo>
                  <a:pt x="50275" y="567465"/>
                </a:lnTo>
                <a:lnTo>
                  <a:pt x="56837" y="571500"/>
                </a:lnTo>
                <a:lnTo>
                  <a:pt x="69620" y="571500"/>
                </a:lnTo>
                <a:lnTo>
                  <a:pt x="74737" y="558800"/>
                </a:lnTo>
                <a:close/>
              </a:path>
              <a:path w="577215" h="2184400">
                <a:moveTo>
                  <a:pt x="87474" y="558800"/>
                </a:moveTo>
                <a:lnTo>
                  <a:pt x="74737" y="558800"/>
                </a:lnTo>
                <a:lnTo>
                  <a:pt x="69620" y="571500"/>
                </a:lnTo>
                <a:lnTo>
                  <a:pt x="91231" y="571500"/>
                </a:lnTo>
                <a:lnTo>
                  <a:pt x="87474" y="558800"/>
                </a:lnTo>
                <a:close/>
              </a:path>
              <a:path w="577215" h="2184400">
                <a:moveTo>
                  <a:pt x="115268" y="558800"/>
                </a:moveTo>
                <a:lnTo>
                  <a:pt x="101325" y="558800"/>
                </a:lnTo>
                <a:lnTo>
                  <a:pt x="97521" y="571500"/>
                </a:lnTo>
                <a:lnTo>
                  <a:pt x="123437" y="571500"/>
                </a:lnTo>
                <a:lnTo>
                  <a:pt x="115268" y="558800"/>
                </a:lnTo>
                <a:close/>
              </a:path>
              <a:path w="577215" h="2184400">
                <a:moveTo>
                  <a:pt x="57188" y="558800"/>
                </a:moveTo>
                <a:lnTo>
                  <a:pt x="36179" y="558800"/>
                </a:lnTo>
                <a:lnTo>
                  <a:pt x="50275" y="567465"/>
                </a:lnTo>
                <a:lnTo>
                  <a:pt x="57188" y="558800"/>
                </a:lnTo>
                <a:close/>
              </a:path>
              <a:path w="577215" h="2184400">
                <a:moveTo>
                  <a:pt x="76843" y="533400"/>
                </a:moveTo>
                <a:lnTo>
                  <a:pt x="26302" y="533400"/>
                </a:lnTo>
                <a:lnTo>
                  <a:pt x="31886" y="546100"/>
                </a:lnTo>
                <a:lnTo>
                  <a:pt x="39472" y="558800"/>
                </a:lnTo>
                <a:lnTo>
                  <a:pt x="105133" y="558800"/>
                </a:lnTo>
                <a:lnTo>
                  <a:pt x="96719" y="546100"/>
                </a:lnTo>
                <a:lnTo>
                  <a:pt x="82513" y="546100"/>
                </a:lnTo>
                <a:lnTo>
                  <a:pt x="76843" y="533400"/>
                </a:lnTo>
                <a:close/>
              </a:path>
              <a:path w="577215" h="2184400">
                <a:moveTo>
                  <a:pt x="88304" y="533400"/>
                </a:moveTo>
                <a:lnTo>
                  <a:pt x="76843" y="533400"/>
                </a:lnTo>
                <a:lnTo>
                  <a:pt x="86815" y="546100"/>
                </a:lnTo>
                <a:lnTo>
                  <a:pt x="96719" y="546100"/>
                </a:lnTo>
                <a:lnTo>
                  <a:pt x="88304" y="533400"/>
                </a:lnTo>
                <a:close/>
              </a:path>
              <a:path w="577215" h="2184400">
                <a:moveTo>
                  <a:pt x="328" y="521112"/>
                </a:moveTo>
                <a:lnTo>
                  <a:pt x="2952" y="533400"/>
                </a:lnTo>
                <a:lnTo>
                  <a:pt x="10126" y="533400"/>
                </a:lnTo>
                <a:lnTo>
                  <a:pt x="328" y="521112"/>
                </a:lnTo>
                <a:close/>
              </a:path>
              <a:path w="577215" h="2184400">
                <a:moveTo>
                  <a:pt x="75513" y="520700"/>
                </a:moveTo>
                <a:lnTo>
                  <a:pt x="16532" y="520700"/>
                </a:lnTo>
                <a:lnTo>
                  <a:pt x="11262" y="533400"/>
                </a:lnTo>
                <a:lnTo>
                  <a:pt x="80324" y="533400"/>
                </a:lnTo>
                <a:lnTo>
                  <a:pt x="75513" y="520700"/>
                </a:lnTo>
                <a:close/>
              </a:path>
              <a:path w="577215" h="2184400">
                <a:moveTo>
                  <a:pt x="240" y="520700"/>
                </a:moveTo>
                <a:lnTo>
                  <a:pt x="0" y="520700"/>
                </a:lnTo>
                <a:lnTo>
                  <a:pt x="328" y="521112"/>
                </a:lnTo>
                <a:lnTo>
                  <a:pt x="240" y="520700"/>
                </a:lnTo>
                <a:close/>
              </a:path>
              <a:path w="577215" h="2184400">
                <a:moveTo>
                  <a:pt x="85400" y="482600"/>
                </a:moveTo>
                <a:lnTo>
                  <a:pt x="29883" y="482600"/>
                </a:lnTo>
                <a:lnTo>
                  <a:pt x="29491" y="495300"/>
                </a:lnTo>
                <a:lnTo>
                  <a:pt x="21715" y="508000"/>
                </a:lnTo>
                <a:lnTo>
                  <a:pt x="14059" y="508000"/>
                </a:lnTo>
                <a:lnTo>
                  <a:pt x="2283" y="520700"/>
                </a:lnTo>
                <a:lnTo>
                  <a:pt x="71905" y="520700"/>
                </a:lnTo>
                <a:lnTo>
                  <a:pt x="76504" y="508000"/>
                </a:lnTo>
                <a:lnTo>
                  <a:pt x="79391" y="495300"/>
                </a:lnTo>
                <a:lnTo>
                  <a:pt x="80725" y="495300"/>
                </a:lnTo>
                <a:lnTo>
                  <a:pt x="85400" y="482600"/>
                </a:lnTo>
                <a:close/>
              </a:path>
              <a:path w="577215" h="2184400">
                <a:moveTo>
                  <a:pt x="29883" y="482600"/>
                </a:moveTo>
                <a:lnTo>
                  <a:pt x="14268" y="482600"/>
                </a:lnTo>
                <a:lnTo>
                  <a:pt x="15386" y="495300"/>
                </a:lnTo>
                <a:lnTo>
                  <a:pt x="29883" y="482600"/>
                </a:lnTo>
                <a:close/>
              </a:path>
              <a:path w="577215" h="2184400">
                <a:moveTo>
                  <a:pt x="19359" y="469900"/>
                </a:moveTo>
                <a:lnTo>
                  <a:pt x="16331" y="482600"/>
                </a:lnTo>
                <a:lnTo>
                  <a:pt x="21138" y="482600"/>
                </a:lnTo>
                <a:lnTo>
                  <a:pt x="19359" y="469900"/>
                </a:lnTo>
                <a:close/>
              </a:path>
              <a:path w="577215" h="2184400">
                <a:moveTo>
                  <a:pt x="127508" y="381000"/>
                </a:moveTo>
                <a:lnTo>
                  <a:pt x="82658" y="381000"/>
                </a:lnTo>
                <a:lnTo>
                  <a:pt x="83830" y="393700"/>
                </a:lnTo>
                <a:lnTo>
                  <a:pt x="64083" y="393700"/>
                </a:lnTo>
                <a:lnTo>
                  <a:pt x="62536" y="406400"/>
                </a:lnTo>
                <a:lnTo>
                  <a:pt x="59021" y="419100"/>
                </a:lnTo>
                <a:lnTo>
                  <a:pt x="47050" y="419100"/>
                </a:lnTo>
                <a:lnTo>
                  <a:pt x="57774" y="431800"/>
                </a:lnTo>
                <a:lnTo>
                  <a:pt x="66198" y="431800"/>
                </a:lnTo>
                <a:lnTo>
                  <a:pt x="65176" y="444500"/>
                </a:lnTo>
                <a:lnTo>
                  <a:pt x="58536" y="457200"/>
                </a:lnTo>
                <a:lnTo>
                  <a:pt x="33606" y="457200"/>
                </a:lnTo>
                <a:lnTo>
                  <a:pt x="31222" y="469900"/>
                </a:lnTo>
                <a:lnTo>
                  <a:pt x="21138" y="482600"/>
                </a:lnTo>
                <a:lnTo>
                  <a:pt x="34999" y="482600"/>
                </a:lnTo>
                <a:lnTo>
                  <a:pt x="33046" y="469900"/>
                </a:lnTo>
                <a:lnTo>
                  <a:pt x="88615" y="469900"/>
                </a:lnTo>
                <a:lnTo>
                  <a:pt x="95304" y="457200"/>
                </a:lnTo>
                <a:lnTo>
                  <a:pt x="92516" y="444500"/>
                </a:lnTo>
                <a:lnTo>
                  <a:pt x="88987" y="444500"/>
                </a:lnTo>
                <a:lnTo>
                  <a:pt x="98856" y="431800"/>
                </a:lnTo>
                <a:lnTo>
                  <a:pt x="108181" y="419100"/>
                </a:lnTo>
                <a:lnTo>
                  <a:pt x="112844" y="406400"/>
                </a:lnTo>
                <a:lnTo>
                  <a:pt x="121978" y="393700"/>
                </a:lnTo>
                <a:lnTo>
                  <a:pt x="127508" y="381000"/>
                </a:lnTo>
                <a:close/>
              </a:path>
              <a:path w="577215" h="2184400">
                <a:moveTo>
                  <a:pt x="88615" y="469900"/>
                </a:moveTo>
                <a:lnTo>
                  <a:pt x="33046" y="469900"/>
                </a:lnTo>
                <a:lnTo>
                  <a:pt x="37540" y="482600"/>
                </a:lnTo>
                <a:lnTo>
                  <a:pt x="82047" y="482600"/>
                </a:lnTo>
                <a:lnTo>
                  <a:pt x="88615" y="469900"/>
                </a:lnTo>
                <a:close/>
              </a:path>
              <a:path w="577215" h="2184400">
                <a:moveTo>
                  <a:pt x="29503" y="457200"/>
                </a:moveTo>
                <a:lnTo>
                  <a:pt x="25870" y="457200"/>
                </a:lnTo>
                <a:lnTo>
                  <a:pt x="28216" y="469900"/>
                </a:lnTo>
                <a:lnTo>
                  <a:pt x="29503" y="457200"/>
                </a:lnTo>
                <a:close/>
              </a:path>
              <a:path w="577215" h="2184400">
                <a:moveTo>
                  <a:pt x="43148" y="444500"/>
                </a:moveTo>
                <a:lnTo>
                  <a:pt x="41016" y="444500"/>
                </a:lnTo>
                <a:lnTo>
                  <a:pt x="40893" y="457200"/>
                </a:lnTo>
                <a:lnTo>
                  <a:pt x="43236" y="452241"/>
                </a:lnTo>
                <a:lnTo>
                  <a:pt x="43148" y="444500"/>
                </a:lnTo>
                <a:close/>
              </a:path>
              <a:path w="577215" h="2184400">
                <a:moveTo>
                  <a:pt x="66198" y="431800"/>
                </a:moveTo>
                <a:lnTo>
                  <a:pt x="58823" y="431800"/>
                </a:lnTo>
                <a:lnTo>
                  <a:pt x="51305" y="444500"/>
                </a:lnTo>
                <a:lnTo>
                  <a:pt x="45463" y="457200"/>
                </a:lnTo>
                <a:lnTo>
                  <a:pt x="53566" y="457200"/>
                </a:lnTo>
                <a:lnTo>
                  <a:pt x="58117" y="444500"/>
                </a:lnTo>
                <a:lnTo>
                  <a:pt x="66198" y="431800"/>
                </a:lnTo>
                <a:close/>
              </a:path>
              <a:path w="577215" h="2184400">
                <a:moveTo>
                  <a:pt x="65176" y="444500"/>
                </a:moveTo>
                <a:lnTo>
                  <a:pt x="53566" y="457200"/>
                </a:lnTo>
                <a:lnTo>
                  <a:pt x="58536" y="457200"/>
                </a:lnTo>
                <a:lnTo>
                  <a:pt x="65176" y="444500"/>
                </a:lnTo>
                <a:close/>
              </a:path>
              <a:path w="577215" h="2184400">
                <a:moveTo>
                  <a:pt x="46895" y="444500"/>
                </a:moveTo>
                <a:lnTo>
                  <a:pt x="43148" y="444500"/>
                </a:lnTo>
                <a:lnTo>
                  <a:pt x="43236" y="452241"/>
                </a:lnTo>
                <a:lnTo>
                  <a:pt x="46895" y="444500"/>
                </a:lnTo>
                <a:close/>
              </a:path>
              <a:path w="577215" h="2184400">
                <a:moveTo>
                  <a:pt x="40872" y="431800"/>
                </a:moveTo>
                <a:lnTo>
                  <a:pt x="33854" y="431800"/>
                </a:lnTo>
                <a:lnTo>
                  <a:pt x="30510" y="444500"/>
                </a:lnTo>
                <a:lnTo>
                  <a:pt x="36303" y="444500"/>
                </a:lnTo>
                <a:lnTo>
                  <a:pt x="40872" y="431800"/>
                </a:lnTo>
                <a:close/>
              </a:path>
              <a:path w="577215" h="2184400">
                <a:moveTo>
                  <a:pt x="62966" y="393700"/>
                </a:moveTo>
                <a:lnTo>
                  <a:pt x="60799" y="393700"/>
                </a:lnTo>
                <a:lnTo>
                  <a:pt x="58207" y="406400"/>
                </a:lnTo>
                <a:lnTo>
                  <a:pt x="59950" y="406400"/>
                </a:lnTo>
                <a:lnTo>
                  <a:pt x="62966" y="393700"/>
                </a:lnTo>
                <a:close/>
              </a:path>
              <a:path w="577215" h="2184400">
                <a:moveTo>
                  <a:pt x="128039" y="355600"/>
                </a:moveTo>
                <a:lnTo>
                  <a:pt x="119649" y="355600"/>
                </a:lnTo>
                <a:lnTo>
                  <a:pt x="118470" y="368300"/>
                </a:lnTo>
                <a:lnTo>
                  <a:pt x="65098" y="368300"/>
                </a:lnTo>
                <a:lnTo>
                  <a:pt x="62608" y="381000"/>
                </a:lnTo>
                <a:lnTo>
                  <a:pt x="50933" y="393700"/>
                </a:lnTo>
                <a:lnTo>
                  <a:pt x="82796" y="393700"/>
                </a:lnTo>
                <a:lnTo>
                  <a:pt x="79132" y="381000"/>
                </a:lnTo>
                <a:lnTo>
                  <a:pt x="116601" y="381000"/>
                </a:lnTo>
                <a:lnTo>
                  <a:pt x="121445" y="368300"/>
                </a:lnTo>
                <a:lnTo>
                  <a:pt x="80266" y="368300"/>
                </a:lnTo>
                <a:lnTo>
                  <a:pt x="71798" y="355600"/>
                </a:lnTo>
                <a:lnTo>
                  <a:pt x="128039" y="355600"/>
                </a:lnTo>
                <a:close/>
              </a:path>
              <a:path w="577215" h="2184400">
                <a:moveTo>
                  <a:pt x="115328" y="355600"/>
                </a:moveTo>
                <a:lnTo>
                  <a:pt x="88054" y="355600"/>
                </a:lnTo>
                <a:lnTo>
                  <a:pt x="80266" y="368300"/>
                </a:lnTo>
                <a:lnTo>
                  <a:pt x="116185" y="368300"/>
                </a:lnTo>
                <a:lnTo>
                  <a:pt x="115328" y="355600"/>
                </a:lnTo>
                <a:close/>
              </a:path>
              <a:path w="577215" h="2184400">
                <a:moveTo>
                  <a:pt x="140013" y="330200"/>
                </a:moveTo>
                <a:lnTo>
                  <a:pt x="120080" y="330200"/>
                </a:lnTo>
                <a:lnTo>
                  <a:pt x="116389" y="342900"/>
                </a:lnTo>
                <a:lnTo>
                  <a:pt x="93963" y="342900"/>
                </a:lnTo>
                <a:lnTo>
                  <a:pt x="97010" y="355600"/>
                </a:lnTo>
                <a:lnTo>
                  <a:pt x="128039" y="355600"/>
                </a:lnTo>
                <a:lnTo>
                  <a:pt x="128534" y="368300"/>
                </a:lnTo>
                <a:lnTo>
                  <a:pt x="141114" y="342900"/>
                </a:lnTo>
                <a:lnTo>
                  <a:pt x="140013" y="330200"/>
                </a:lnTo>
                <a:close/>
              </a:path>
              <a:path w="577215" h="2184400">
                <a:moveTo>
                  <a:pt x="86934" y="342900"/>
                </a:moveTo>
                <a:lnTo>
                  <a:pt x="83588" y="342900"/>
                </a:lnTo>
                <a:lnTo>
                  <a:pt x="85190" y="355600"/>
                </a:lnTo>
                <a:lnTo>
                  <a:pt x="86934" y="342900"/>
                </a:lnTo>
                <a:close/>
              </a:path>
              <a:path w="577215" h="2184400">
                <a:moveTo>
                  <a:pt x="115287" y="330200"/>
                </a:moveTo>
                <a:lnTo>
                  <a:pt x="83736" y="330200"/>
                </a:lnTo>
                <a:lnTo>
                  <a:pt x="76010" y="342900"/>
                </a:lnTo>
                <a:lnTo>
                  <a:pt x="112147" y="342900"/>
                </a:lnTo>
                <a:lnTo>
                  <a:pt x="115287" y="330200"/>
                </a:lnTo>
                <a:close/>
              </a:path>
              <a:path w="577215" h="2184400">
                <a:moveTo>
                  <a:pt x="77070" y="317500"/>
                </a:moveTo>
                <a:lnTo>
                  <a:pt x="71735" y="317500"/>
                </a:lnTo>
                <a:lnTo>
                  <a:pt x="75720" y="330200"/>
                </a:lnTo>
                <a:lnTo>
                  <a:pt x="77070" y="317500"/>
                </a:lnTo>
                <a:close/>
              </a:path>
              <a:path w="577215" h="2184400">
                <a:moveTo>
                  <a:pt x="138577" y="317500"/>
                </a:moveTo>
                <a:lnTo>
                  <a:pt x="84973" y="317500"/>
                </a:lnTo>
                <a:lnTo>
                  <a:pt x="88218" y="330200"/>
                </a:lnTo>
                <a:lnTo>
                  <a:pt x="144193" y="330200"/>
                </a:lnTo>
                <a:lnTo>
                  <a:pt x="138577" y="317500"/>
                </a:lnTo>
                <a:close/>
              </a:path>
              <a:path w="577215" h="2184400">
                <a:moveTo>
                  <a:pt x="98952" y="304800"/>
                </a:moveTo>
                <a:lnTo>
                  <a:pt x="92945" y="304800"/>
                </a:lnTo>
                <a:lnTo>
                  <a:pt x="85339" y="317500"/>
                </a:lnTo>
                <a:lnTo>
                  <a:pt x="95201" y="317500"/>
                </a:lnTo>
                <a:lnTo>
                  <a:pt x="98952" y="304800"/>
                </a:lnTo>
                <a:close/>
              </a:path>
              <a:path w="577215" h="2184400">
                <a:moveTo>
                  <a:pt x="148950" y="304800"/>
                </a:moveTo>
                <a:lnTo>
                  <a:pt x="98952" y="304800"/>
                </a:lnTo>
                <a:lnTo>
                  <a:pt x="97499" y="317500"/>
                </a:lnTo>
                <a:lnTo>
                  <a:pt x="146160" y="317500"/>
                </a:lnTo>
                <a:lnTo>
                  <a:pt x="148950" y="304800"/>
                </a:lnTo>
                <a:close/>
              </a:path>
              <a:path w="577215" h="2184400">
                <a:moveTo>
                  <a:pt x="173761" y="241300"/>
                </a:moveTo>
                <a:lnTo>
                  <a:pt x="124696" y="241300"/>
                </a:lnTo>
                <a:lnTo>
                  <a:pt x="116112" y="254000"/>
                </a:lnTo>
                <a:lnTo>
                  <a:pt x="107353" y="266700"/>
                </a:lnTo>
                <a:lnTo>
                  <a:pt x="109268" y="266700"/>
                </a:lnTo>
                <a:lnTo>
                  <a:pt x="112588" y="279400"/>
                </a:lnTo>
                <a:lnTo>
                  <a:pt x="105907" y="279400"/>
                </a:lnTo>
                <a:lnTo>
                  <a:pt x="108867" y="292100"/>
                </a:lnTo>
                <a:lnTo>
                  <a:pt x="106783" y="304800"/>
                </a:lnTo>
                <a:lnTo>
                  <a:pt x="155736" y="304800"/>
                </a:lnTo>
                <a:lnTo>
                  <a:pt x="159726" y="292100"/>
                </a:lnTo>
                <a:lnTo>
                  <a:pt x="158809" y="292100"/>
                </a:lnTo>
                <a:lnTo>
                  <a:pt x="156428" y="279400"/>
                </a:lnTo>
                <a:lnTo>
                  <a:pt x="161220" y="266700"/>
                </a:lnTo>
                <a:lnTo>
                  <a:pt x="174402" y="254000"/>
                </a:lnTo>
                <a:lnTo>
                  <a:pt x="173761" y="241300"/>
                </a:lnTo>
                <a:close/>
              </a:path>
              <a:path w="577215" h="2184400">
                <a:moveTo>
                  <a:pt x="107331" y="266700"/>
                </a:moveTo>
                <a:lnTo>
                  <a:pt x="104673" y="266700"/>
                </a:lnTo>
                <a:lnTo>
                  <a:pt x="103474" y="279400"/>
                </a:lnTo>
                <a:lnTo>
                  <a:pt x="105645" y="279400"/>
                </a:lnTo>
                <a:lnTo>
                  <a:pt x="107331" y="266700"/>
                </a:lnTo>
                <a:close/>
              </a:path>
              <a:path w="577215" h="2184400">
                <a:moveTo>
                  <a:pt x="106674" y="254000"/>
                </a:moveTo>
                <a:lnTo>
                  <a:pt x="105502" y="266700"/>
                </a:lnTo>
                <a:lnTo>
                  <a:pt x="107353" y="266700"/>
                </a:lnTo>
                <a:lnTo>
                  <a:pt x="106674" y="254000"/>
                </a:lnTo>
                <a:close/>
              </a:path>
              <a:path w="577215" h="2184400">
                <a:moveTo>
                  <a:pt x="108772" y="241300"/>
                </a:moveTo>
                <a:lnTo>
                  <a:pt x="106950" y="241300"/>
                </a:lnTo>
                <a:lnTo>
                  <a:pt x="103995" y="254000"/>
                </a:lnTo>
                <a:lnTo>
                  <a:pt x="108923" y="254000"/>
                </a:lnTo>
                <a:lnTo>
                  <a:pt x="108772" y="241300"/>
                </a:lnTo>
                <a:close/>
              </a:path>
              <a:path w="577215" h="2184400">
                <a:moveTo>
                  <a:pt x="117152" y="241300"/>
                </a:moveTo>
                <a:lnTo>
                  <a:pt x="112655" y="254000"/>
                </a:lnTo>
                <a:lnTo>
                  <a:pt x="115245" y="254000"/>
                </a:lnTo>
                <a:lnTo>
                  <a:pt x="117152" y="241300"/>
                </a:lnTo>
                <a:close/>
              </a:path>
              <a:path w="577215" h="2184400">
                <a:moveTo>
                  <a:pt x="121448" y="215900"/>
                </a:moveTo>
                <a:lnTo>
                  <a:pt x="113346" y="228600"/>
                </a:lnTo>
                <a:lnTo>
                  <a:pt x="113737" y="241300"/>
                </a:lnTo>
                <a:lnTo>
                  <a:pt x="167239" y="241300"/>
                </a:lnTo>
                <a:lnTo>
                  <a:pt x="162778" y="228600"/>
                </a:lnTo>
                <a:lnTo>
                  <a:pt x="136613" y="228600"/>
                </a:lnTo>
                <a:lnTo>
                  <a:pt x="121448" y="215900"/>
                </a:lnTo>
                <a:close/>
              </a:path>
              <a:path w="577215" h="2184400">
                <a:moveTo>
                  <a:pt x="139725" y="190500"/>
                </a:moveTo>
                <a:lnTo>
                  <a:pt x="137382" y="190500"/>
                </a:lnTo>
                <a:lnTo>
                  <a:pt x="132215" y="203200"/>
                </a:lnTo>
                <a:lnTo>
                  <a:pt x="136080" y="215900"/>
                </a:lnTo>
                <a:lnTo>
                  <a:pt x="136613" y="228600"/>
                </a:lnTo>
                <a:lnTo>
                  <a:pt x="146808" y="228600"/>
                </a:lnTo>
                <a:lnTo>
                  <a:pt x="147410" y="215900"/>
                </a:lnTo>
                <a:lnTo>
                  <a:pt x="152483" y="203200"/>
                </a:lnTo>
                <a:lnTo>
                  <a:pt x="140388" y="203200"/>
                </a:lnTo>
                <a:lnTo>
                  <a:pt x="139725" y="190500"/>
                </a:lnTo>
                <a:close/>
              </a:path>
              <a:path w="577215" h="2184400">
                <a:moveTo>
                  <a:pt x="188013" y="203200"/>
                </a:moveTo>
                <a:lnTo>
                  <a:pt x="156953" y="203200"/>
                </a:lnTo>
                <a:lnTo>
                  <a:pt x="155748" y="215900"/>
                </a:lnTo>
                <a:lnTo>
                  <a:pt x="146808" y="228600"/>
                </a:lnTo>
                <a:lnTo>
                  <a:pt x="180317" y="228600"/>
                </a:lnTo>
                <a:lnTo>
                  <a:pt x="188822" y="215900"/>
                </a:lnTo>
                <a:lnTo>
                  <a:pt x="188013" y="203200"/>
                </a:lnTo>
                <a:close/>
              </a:path>
              <a:path w="577215" h="2184400">
                <a:moveTo>
                  <a:pt x="179561" y="190500"/>
                </a:moveTo>
                <a:lnTo>
                  <a:pt x="139725" y="190500"/>
                </a:lnTo>
                <a:lnTo>
                  <a:pt x="144456" y="203200"/>
                </a:lnTo>
                <a:lnTo>
                  <a:pt x="178803" y="203200"/>
                </a:lnTo>
                <a:lnTo>
                  <a:pt x="179561" y="190500"/>
                </a:lnTo>
                <a:close/>
              </a:path>
              <a:path w="577215" h="2184400">
                <a:moveTo>
                  <a:pt x="195657" y="190500"/>
                </a:moveTo>
                <a:lnTo>
                  <a:pt x="188000" y="190500"/>
                </a:lnTo>
                <a:lnTo>
                  <a:pt x="178803" y="203200"/>
                </a:lnTo>
                <a:lnTo>
                  <a:pt x="190996" y="203200"/>
                </a:lnTo>
                <a:lnTo>
                  <a:pt x="195657" y="190500"/>
                </a:lnTo>
                <a:close/>
              </a:path>
              <a:path w="577215" h="2184400">
                <a:moveTo>
                  <a:pt x="152686" y="162758"/>
                </a:moveTo>
                <a:lnTo>
                  <a:pt x="153094" y="165100"/>
                </a:lnTo>
                <a:lnTo>
                  <a:pt x="148300" y="190500"/>
                </a:lnTo>
                <a:lnTo>
                  <a:pt x="195666" y="190500"/>
                </a:lnTo>
                <a:lnTo>
                  <a:pt x="187723" y="177800"/>
                </a:lnTo>
                <a:lnTo>
                  <a:pt x="158979" y="177800"/>
                </a:lnTo>
                <a:lnTo>
                  <a:pt x="161364" y="165100"/>
                </a:lnTo>
                <a:lnTo>
                  <a:pt x="154742" y="165100"/>
                </a:lnTo>
                <a:lnTo>
                  <a:pt x="152686" y="162758"/>
                </a:lnTo>
                <a:close/>
              </a:path>
              <a:path w="577215" h="2184400">
                <a:moveTo>
                  <a:pt x="145176" y="165100"/>
                </a:moveTo>
                <a:lnTo>
                  <a:pt x="144287" y="177800"/>
                </a:lnTo>
                <a:lnTo>
                  <a:pt x="146102" y="177800"/>
                </a:lnTo>
                <a:lnTo>
                  <a:pt x="145176" y="165100"/>
                </a:lnTo>
                <a:close/>
              </a:path>
              <a:path w="577215" h="2184400">
                <a:moveTo>
                  <a:pt x="204981" y="165100"/>
                </a:moveTo>
                <a:lnTo>
                  <a:pt x="161992" y="165100"/>
                </a:lnTo>
                <a:lnTo>
                  <a:pt x="161113" y="177800"/>
                </a:lnTo>
                <a:lnTo>
                  <a:pt x="195867" y="177800"/>
                </a:lnTo>
                <a:lnTo>
                  <a:pt x="204981" y="165100"/>
                </a:lnTo>
                <a:close/>
              </a:path>
              <a:path w="577215" h="2184400">
                <a:moveTo>
                  <a:pt x="154759" y="165012"/>
                </a:moveTo>
                <a:close/>
              </a:path>
              <a:path w="577215" h="2184400">
                <a:moveTo>
                  <a:pt x="189939" y="114300"/>
                </a:moveTo>
                <a:lnTo>
                  <a:pt x="173943" y="114300"/>
                </a:lnTo>
                <a:lnTo>
                  <a:pt x="162132" y="127000"/>
                </a:lnTo>
                <a:lnTo>
                  <a:pt x="154759" y="165012"/>
                </a:lnTo>
                <a:lnTo>
                  <a:pt x="199942" y="165100"/>
                </a:lnTo>
                <a:lnTo>
                  <a:pt x="196529" y="152400"/>
                </a:lnTo>
                <a:lnTo>
                  <a:pt x="205204" y="152400"/>
                </a:lnTo>
                <a:lnTo>
                  <a:pt x="214119" y="139700"/>
                </a:lnTo>
                <a:lnTo>
                  <a:pt x="211424" y="127000"/>
                </a:lnTo>
                <a:lnTo>
                  <a:pt x="189446" y="127000"/>
                </a:lnTo>
                <a:lnTo>
                  <a:pt x="189939" y="114300"/>
                </a:lnTo>
                <a:close/>
              </a:path>
              <a:path w="577215" h="2184400">
                <a:moveTo>
                  <a:pt x="150879" y="152400"/>
                </a:moveTo>
                <a:lnTo>
                  <a:pt x="143158" y="152400"/>
                </a:lnTo>
                <a:lnTo>
                  <a:pt x="152686" y="162758"/>
                </a:lnTo>
                <a:lnTo>
                  <a:pt x="150879" y="152400"/>
                </a:lnTo>
                <a:close/>
              </a:path>
              <a:path w="577215" h="2184400">
                <a:moveTo>
                  <a:pt x="151400" y="139700"/>
                </a:moveTo>
                <a:lnTo>
                  <a:pt x="147879" y="152400"/>
                </a:lnTo>
                <a:lnTo>
                  <a:pt x="151649" y="152400"/>
                </a:lnTo>
                <a:lnTo>
                  <a:pt x="151400" y="139700"/>
                </a:lnTo>
                <a:close/>
              </a:path>
              <a:path w="577215" h="2184400">
                <a:moveTo>
                  <a:pt x="155534" y="127000"/>
                </a:moveTo>
                <a:lnTo>
                  <a:pt x="154657" y="127000"/>
                </a:lnTo>
                <a:lnTo>
                  <a:pt x="153404" y="139700"/>
                </a:lnTo>
                <a:lnTo>
                  <a:pt x="155534" y="127000"/>
                </a:lnTo>
                <a:close/>
              </a:path>
              <a:path w="577215" h="2184400">
                <a:moveTo>
                  <a:pt x="199216" y="114300"/>
                </a:moveTo>
                <a:lnTo>
                  <a:pt x="189939" y="114300"/>
                </a:lnTo>
                <a:lnTo>
                  <a:pt x="189446" y="127000"/>
                </a:lnTo>
                <a:lnTo>
                  <a:pt x="193934" y="127000"/>
                </a:lnTo>
                <a:lnTo>
                  <a:pt x="199216" y="114300"/>
                </a:lnTo>
                <a:close/>
              </a:path>
              <a:path w="577215" h="2184400">
                <a:moveTo>
                  <a:pt x="204096" y="114300"/>
                </a:moveTo>
                <a:lnTo>
                  <a:pt x="199216" y="114300"/>
                </a:lnTo>
                <a:lnTo>
                  <a:pt x="193934" y="127000"/>
                </a:lnTo>
                <a:lnTo>
                  <a:pt x="207381" y="127000"/>
                </a:lnTo>
                <a:lnTo>
                  <a:pt x="204096" y="114300"/>
                </a:lnTo>
                <a:close/>
              </a:path>
              <a:path w="577215" h="2184400">
                <a:moveTo>
                  <a:pt x="207051" y="114300"/>
                </a:moveTo>
                <a:lnTo>
                  <a:pt x="204096" y="114300"/>
                </a:lnTo>
                <a:lnTo>
                  <a:pt x="207381" y="127000"/>
                </a:lnTo>
                <a:lnTo>
                  <a:pt x="209834" y="127000"/>
                </a:lnTo>
                <a:lnTo>
                  <a:pt x="207051" y="114300"/>
                </a:lnTo>
                <a:close/>
              </a:path>
              <a:path w="577215" h="2184400">
                <a:moveTo>
                  <a:pt x="223030" y="114300"/>
                </a:moveTo>
                <a:lnTo>
                  <a:pt x="207051" y="114300"/>
                </a:lnTo>
                <a:lnTo>
                  <a:pt x="209834" y="127000"/>
                </a:lnTo>
                <a:lnTo>
                  <a:pt x="218983" y="127000"/>
                </a:lnTo>
                <a:lnTo>
                  <a:pt x="223030" y="114300"/>
                </a:lnTo>
                <a:close/>
              </a:path>
              <a:path w="577215" h="2184400">
                <a:moveTo>
                  <a:pt x="160641" y="101600"/>
                </a:moveTo>
                <a:lnTo>
                  <a:pt x="157743" y="101600"/>
                </a:lnTo>
                <a:lnTo>
                  <a:pt x="155875" y="114300"/>
                </a:lnTo>
                <a:lnTo>
                  <a:pt x="159800" y="114300"/>
                </a:lnTo>
                <a:lnTo>
                  <a:pt x="160641" y="101600"/>
                </a:lnTo>
                <a:close/>
              </a:path>
              <a:path w="577215" h="2184400">
                <a:moveTo>
                  <a:pt x="167823" y="106259"/>
                </a:moveTo>
                <a:lnTo>
                  <a:pt x="167037" y="114300"/>
                </a:lnTo>
                <a:lnTo>
                  <a:pt x="170055" y="114300"/>
                </a:lnTo>
                <a:lnTo>
                  <a:pt x="170018" y="111684"/>
                </a:lnTo>
                <a:lnTo>
                  <a:pt x="167823" y="106259"/>
                </a:lnTo>
                <a:close/>
              </a:path>
              <a:path w="577215" h="2184400">
                <a:moveTo>
                  <a:pt x="174749" y="101600"/>
                </a:moveTo>
                <a:lnTo>
                  <a:pt x="169877" y="101600"/>
                </a:lnTo>
                <a:lnTo>
                  <a:pt x="170018" y="111684"/>
                </a:lnTo>
                <a:lnTo>
                  <a:pt x="171077" y="114300"/>
                </a:lnTo>
                <a:lnTo>
                  <a:pt x="174708" y="103200"/>
                </a:lnTo>
                <a:lnTo>
                  <a:pt x="174749" y="101600"/>
                </a:lnTo>
                <a:close/>
              </a:path>
              <a:path w="577215" h="2184400">
                <a:moveTo>
                  <a:pt x="174593" y="107677"/>
                </a:moveTo>
                <a:lnTo>
                  <a:pt x="171077" y="114300"/>
                </a:lnTo>
                <a:lnTo>
                  <a:pt x="174422" y="114300"/>
                </a:lnTo>
                <a:lnTo>
                  <a:pt x="174593" y="107677"/>
                </a:lnTo>
                <a:close/>
              </a:path>
              <a:path w="577215" h="2184400">
                <a:moveTo>
                  <a:pt x="191760" y="101600"/>
                </a:moveTo>
                <a:lnTo>
                  <a:pt x="186480" y="101600"/>
                </a:lnTo>
                <a:lnTo>
                  <a:pt x="183504" y="114300"/>
                </a:lnTo>
                <a:lnTo>
                  <a:pt x="186324" y="114300"/>
                </a:lnTo>
                <a:lnTo>
                  <a:pt x="191760" y="101600"/>
                </a:lnTo>
                <a:close/>
              </a:path>
              <a:path w="577215" h="2184400">
                <a:moveTo>
                  <a:pt x="229133" y="101600"/>
                </a:moveTo>
                <a:lnTo>
                  <a:pt x="196243" y="101600"/>
                </a:lnTo>
                <a:lnTo>
                  <a:pt x="193108" y="114300"/>
                </a:lnTo>
                <a:lnTo>
                  <a:pt x="221714" y="114300"/>
                </a:lnTo>
                <a:lnTo>
                  <a:pt x="229133" y="101600"/>
                </a:lnTo>
                <a:close/>
              </a:path>
              <a:path w="577215" h="2184400">
                <a:moveTo>
                  <a:pt x="233850" y="101600"/>
                </a:moveTo>
                <a:lnTo>
                  <a:pt x="229208" y="101600"/>
                </a:lnTo>
                <a:lnTo>
                  <a:pt x="231303" y="114300"/>
                </a:lnTo>
                <a:lnTo>
                  <a:pt x="233850" y="101600"/>
                </a:lnTo>
                <a:close/>
              </a:path>
              <a:path w="577215" h="2184400">
                <a:moveTo>
                  <a:pt x="177819" y="101600"/>
                </a:moveTo>
                <a:lnTo>
                  <a:pt x="175232" y="101600"/>
                </a:lnTo>
                <a:lnTo>
                  <a:pt x="174708" y="103200"/>
                </a:lnTo>
                <a:lnTo>
                  <a:pt x="174593" y="107677"/>
                </a:lnTo>
                <a:lnTo>
                  <a:pt x="177819" y="101600"/>
                </a:lnTo>
                <a:close/>
              </a:path>
              <a:path w="577215" h="2184400">
                <a:moveTo>
                  <a:pt x="168278" y="101600"/>
                </a:moveTo>
                <a:lnTo>
                  <a:pt x="165937" y="101600"/>
                </a:lnTo>
                <a:lnTo>
                  <a:pt x="167823" y="106259"/>
                </a:lnTo>
                <a:lnTo>
                  <a:pt x="168278" y="101600"/>
                </a:lnTo>
                <a:close/>
              </a:path>
              <a:path w="577215" h="2184400">
                <a:moveTo>
                  <a:pt x="175232" y="101600"/>
                </a:moveTo>
                <a:lnTo>
                  <a:pt x="174749" y="101600"/>
                </a:lnTo>
                <a:lnTo>
                  <a:pt x="174708" y="103200"/>
                </a:lnTo>
                <a:lnTo>
                  <a:pt x="175232" y="101600"/>
                </a:lnTo>
                <a:close/>
              </a:path>
              <a:path w="577215" h="2184400">
                <a:moveTo>
                  <a:pt x="200610" y="63500"/>
                </a:moveTo>
                <a:lnTo>
                  <a:pt x="171591" y="63500"/>
                </a:lnTo>
                <a:lnTo>
                  <a:pt x="167615" y="76200"/>
                </a:lnTo>
                <a:lnTo>
                  <a:pt x="165257" y="101600"/>
                </a:lnTo>
                <a:lnTo>
                  <a:pt x="229429" y="101600"/>
                </a:lnTo>
                <a:lnTo>
                  <a:pt x="226921" y="88900"/>
                </a:lnTo>
                <a:lnTo>
                  <a:pt x="170555" y="88900"/>
                </a:lnTo>
                <a:lnTo>
                  <a:pt x="169139" y="76200"/>
                </a:lnTo>
                <a:lnTo>
                  <a:pt x="193929" y="76200"/>
                </a:lnTo>
                <a:lnTo>
                  <a:pt x="200610" y="63500"/>
                </a:lnTo>
                <a:close/>
              </a:path>
              <a:path w="577215" h="2184400">
                <a:moveTo>
                  <a:pt x="198002" y="76200"/>
                </a:moveTo>
                <a:lnTo>
                  <a:pt x="181988" y="76200"/>
                </a:lnTo>
                <a:lnTo>
                  <a:pt x="180883" y="88900"/>
                </a:lnTo>
                <a:lnTo>
                  <a:pt x="198237" y="88900"/>
                </a:lnTo>
                <a:lnTo>
                  <a:pt x="198002" y="76200"/>
                </a:lnTo>
                <a:close/>
              </a:path>
              <a:path w="577215" h="2184400">
                <a:moveTo>
                  <a:pt x="225929" y="76200"/>
                </a:moveTo>
                <a:lnTo>
                  <a:pt x="199898" y="76200"/>
                </a:lnTo>
                <a:lnTo>
                  <a:pt x="199423" y="88900"/>
                </a:lnTo>
                <a:lnTo>
                  <a:pt x="226921" y="88900"/>
                </a:lnTo>
                <a:lnTo>
                  <a:pt x="225929" y="76200"/>
                </a:lnTo>
                <a:close/>
              </a:path>
              <a:path w="577215" h="2184400">
                <a:moveTo>
                  <a:pt x="240669" y="63500"/>
                </a:moveTo>
                <a:lnTo>
                  <a:pt x="216150" y="63500"/>
                </a:lnTo>
                <a:lnTo>
                  <a:pt x="213667" y="76200"/>
                </a:lnTo>
                <a:lnTo>
                  <a:pt x="231919" y="76200"/>
                </a:lnTo>
                <a:lnTo>
                  <a:pt x="240058" y="88900"/>
                </a:lnTo>
                <a:lnTo>
                  <a:pt x="244818" y="76200"/>
                </a:lnTo>
                <a:lnTo>
                  <a:pt x="240669" y="63500"/>
                </a:lnTo>
                <a:close/>
              </a:path>
              <a:path w="577215" h="2184400">
                <a:moveTo>
                  <a:pt x="208703" y="63500"/>
                </a:moveTo>
                <a:lnTo>
                  <a:pt x="200610" y="63500"/>
                </a:lnTo>
                <a:lnTo>
                  <a:pt x="197970" y="76200"/>
                </a:lnTo>
                <a:lnTo>
                  <a:pt x="213667" y="76200"/>
                </a:lnTo>
                <a:lnTo>
                  <a:pt x="208703" y="63500"/>
                </a:lnTo>
                <a:close/>
              </a:path>
              <a:path w="577215" h="2184400">
                <a:moveTo>
                  <a:pt x="191726" y="50800"/>
                </a:moveTo>
                <a:lnTo>
                  <a:pt x="187171" y="50800"/>
                </a:lnTo>
                <a:lnTo>
                  <a:pt x="188397" y="63500"/>
                </a:lnTo>
                <a:lnTo>
                  <a:pt x="191726" y="50800"/>
                </a:lnTo>
                <a:close/>
              </a:path>
              <a:path w="577215" h="2184400">
                <a:moveTo>
                  <a:pt x="251718" y="38100"/>
                </a:moveTo>
                <a:lnTo>
                  <a:pt x="198255" y="38100"/>
                </a:lnTo>
                <a:lnTo>
                  <a:pt x="198335" y="50800"/>
                </a:lnTo>
                <a:lnTo>
                  <a:pt x="190396" y="63500"/>
                </a:lnTo>
                <a:lnTo>
                  <a:pt x="245641" y="63500"/>
                </a:lnTo>
                <a:lnTo>
                  <a:pt x="245576" y="50800"/>
                </a:lnTo>
                <a:lnTo>
                  <a:pt x="245820" y="50800"/>
                </a:lnTo>
                <a:lnTo>
                  <a:pt x="251718" y="38100"/>
                </a:lnTo>
                <a:close/>
              </a:path>
              <a:path w="577215" h="2184400">
                <a:moveTo>
                  <a:pt x="194202" y="38100"/>
                </a:moveTo>
                <a:lnTo>
                  <a:pt x="193827" y="50800"/>
                </a:lnTo>
                <a:lnTo>
                  <a:pt x="194535" y="50800"/>
                </a:lnTo>
                <a:lnTo>
                  <a:pt x="194202" y="38100"/>
                </a:lnTo>
                <a:close/>
              </a:path>
              <a:path w="577215" h="2184400">
                <a:moveTo>
                  <a:pt x="258046" y="38100"/>
                </a:moveTo>
                <a:lnTo>
                  <a:pt x="254081" y="38100"/>
                </a:lnTo>
                <a:lnTo>
                  <a:pt x="257094" y="50800"/>
                </a:lnTo>
                <a:lnTo>
                  <a:pt x="258046" y="38100"/>
                </a:lnTo>
                <a:close/>
              </a:path>
              <a:path w="577215" h="2184400">
                <a:moveTo>
                  <a:pt x="188124" y="27403"/>
                </a:moveTo>
                <a:lnTo>
                  <a:pt x="181503" y="38100"/>
                </a:lnTo>
                <a:lnTo>
                  <a:pt x="189597" y="38100"/>
                </a:lnTo>
                <a:lnTo>
                  <a:pt x="188124" y="27403"/>
                </a:lnTo>
                <a:close/>
              </a:path>
              <a:path w="577215" h="2184400">
                <a:moveTo>
                  <a:pt x="206925" y="0"/>
                </a:moveTo>
                <a:lnTo>
                  <a:pt x="198667" y="0"/>
                </a:lnTo>
                <a:lnTo>
                  <a:pt x="193949" y="12700"/>
                </a:lnTo>
                <a:lnTo>
                  <a:pt x="189364" y="25400"/>
                </a:lnTo>
                <a:lnTo>
                  <a:pt x="188407" y="26946"/>
                </a:lnTo>
                <a:lnTo>
                  <a:pt x="192434" y="38100"/>
                </a:lnTo>
                <a:lnTo>
                  <a:pt x="205501" y="38100"/>
                </a:lnTo>
                <a:lnTo>
                  <a:pt x="201704" y="25400"/>
                </a:lnTo>
                <a:lnTo>
                  <a:pt x="219956" y="25400"/>
                </a:lnTo>
                <a:lnTo>
                  <a:pt x="218915" y="12700"/>
                </a:lnTo>
                <a:lnTo>
                  <a:pt x="201640" y="12700"/>
                </a:lnTo>
                <a:lnTo>
                  <a:pt x="206925" y="0"/>
                </a:lnTo>
                <a:close/>
              </a:path>
              <a:path w="577215" h="2184400">
                <a:moveTo>
                  <a:pt x="255157" y="25400"/>
                </a:moveTo>
                <a:lnTo>
                  <a:pt x="206356" y="25400"/>
                </a:lnTo>
                <a:lnTo>
                  <a:pt x="205501" y="38100"/>
                </a:lnTo>
                <a:lnTo>
                  <a:pt x="256208" y="38100"/>
                </a:lnTo>
                <a:lnTo>
                  <a:pt x="255157" y="25400"/>
                </a:lnTo>
                <a:close/>
              </a:path>
              <a:path w="577215" h="2184400">
                <a:moveTo>
                  <a:pt x="187848" y="25400"/>
                </a:moveTo>
                <a:lnTo>
                  <a:pt x="188124" y="27403"/>
                </a:lnTo>
                <a:lnTo>
                  <a:pt x="188407" y="26946"/>
                </a:lnTo>
                <a:lnTo>
                  <a:pt x="187848" y="25400"/>
                </a:lnTo>
                <a:close/>
              </a:path>
              <a:path w="577215" h="2184400">
                <a:moveTo>
                  <a:pt x="230796" y="0"/>
                </a:moveTo>
                <a:lnTo>
                  <a:pt x="229102" y="12700"/>
                </a:lnTo>
                <a:lnTo>
                  <a:pt x="219956" y="25400"/>
                </a:lnTo>
                <a:lnTo>
                  <a:pt x="247546" y="25400"/>
                </a:lnTo>
                <a:lnTo>
                  <a:pt x="246364" y="12700"/>
                </a:lnTo>
                <a:lnTo>
                  <a:pt x="234801" y="12700"/>
                </a:lnTo>
                <a:lnTo>
                  <a:pt x="230796" y="0"/>
                </a:lnTo>
                <a:close/>
              </a:path>
              <a:path w="577215" h="2184400">
                <a:moveTo>
                  <a:pt x="250355" y="12700"/>
                </a:moveTo>
                <a:lnTo>
                  <a:pt x="248981" y="12700"/>
                </a:lnTo>
                <a:lnTo>
                  <a:pt x="249204" y="25400"/>
                </a:lnTo>
                <a:lnTo>
                  <a:pt x="250355" y="12700"/>
                </a:lnTo>
                <a:close/>
              </a:path>
              <a:path w="577215" h="2184400">
                <a:moveTo>
                  <a:pt x="216569" y="0"/>
                </a:moveTo>
                <a:lnTo>
                  <a:pt x="207833" y="12700"/>
                </a:lnTo>
                <a:lnTo>
                  <a:pt x="218915" y="12700"/>
                </a:lnTo>
                <a:lnTo>
                  <a:pt x="216569" y="0"/>
                </a:lnTo>
                <a:close/>
              </a:path>
            </a:pathLst>
          </a:custGeom>
          <a:solidFill>
            <a:srgbClr val="EC5D57"/>
          </a:solidFill>
        </p:spPr>
        <p:txBody>
          <a:bodyPr wrap="square" lIns="0" tIns="0" rIns="0" bIns="0" rtlCol="0"/>
          <a:lstStyle/>
          <a:p>
            <a:endParaRPr/>
          </a:p>
        </p:txBody>
      </p:sp>
      <p:sp>
        <p:nvSpPr>
          <p:cNvPr id="17" name="object 17"/>
          <p:cNvSpPr/>
          <p:nvPr/>
        </p:nvSpPr>
        <p:spPr>
          <a:xfrm>
            <a:off x="9773319" y="4214471"/>
            <a:ext cx="360829" cy="1371600"/>
          </a:xfrm>
          <a:prstGeom prst="rect">
            <a:avLst/>
          </a:prstGeom>
          <a:blipFill>
            <a:blip r:embed="rId3" cstate="print"/>
            <a:stretch>
              <a:fillRect/>
            </a:stretch>
          </a:blipFill>
        </p:spPr>
        <p:txBody>
          <a:bodyPr wrap="square" lIns="0" tIns="0" rIns="0" bIns="0" rtlCol="0"/>
          <a:lstStyle/>
          <a:p>
            <a:endParaRPr/>
          </a:p>
        </p:txBody>
      </p:sp>
      <p:sp>
        <p:nvSpPr>
          <p:cNvPr id="18" name="object 18"/>
          <p:cNvSpPr txBox="1"/>
          <p:nvPr/>
        </p:nvSpPr>
        <p:spPr>
          <a:xfrm>
            <a:off x="3824820" y="5436471"/>
            <a:ext cx="827405" cy="324448"/>
          </a:xfrm>
          <a:prstGeom prst="rect">
            <a:avLst/>
          </a:prstGeom>
          <a:ln w="25400">
            <a:solidFill>
              <a:srgbClr val="85888D"/>
            </a:solidFill>
          </a:ln>
        </p:spPr>
        <p:txBody>
          <a:bodyPr vert="horz" wrap="square" lIns="0" tIns="62230" rIns="0" bIns="0" rtlCol="0">
            <a:spAutoFit/>
          </a:bodyPr>
          <a:lstStyle/>
          <a:p>
            <a:pPr marL="60960">
              <a:spcBef>
                <a:spcPts val="490"/>
              </a:spcBef>
            </a:pPr>
            <a:r>
              <a:rPr sz="1700" spc="-15" dirty="0">
                <a:latin typeface="Verdana"/>
                <a:cs typeface="Verdana"/>
              </a:rPr>
              <a:t>Kernel</a:t>
            </a:r>
            <a:endParaRPr sz="1700">
              <a:latin typeface="Verdana"/>
              <a:cs typeface="Verdana"/>
            </a:endParaRPr>
          </a:p>
        </p:txBody>
      </p:sp>
      <p:sp>
        <p:nvSpPr>
          <p:cNvPr id="19" name="object 19"/>
          <p:cNvSpPr txBox="1"/>
          <p:nvPr/>
        </p:nvSpPr>
        <p:spPr>
          <a:xfrm>
            <a:off x="5841608" y="3908191"/>
            <a:ext cx="1884680" cy="328936"/>
          </a:xfrm>
          <a:prstGeom prst="rect">
            <a:avLst/>
          </a:prstGeom>
          <a:ln w="25400">
            <a:solidFill>
              <a:srgbClr val="85888D"/>
            </a:solidFill>
          </a:ln>
        </p:spPr>
        <p:txBody>
          <a:bodyPr vert="horz" wrap="square" lIns="0" tIns="66675" rIns="0" bIns="0" rtlCol="0">
            <a:spAutoFit/>
          </a:bodyPr>
          <a:lstStyle/>
          <a:p>
            <a:pPr marL="63500">
              <a:spcBef>
                <a:spcPts val="525"/>
              </a:spcBef>
            </a:pPr>
            <a:r>
              <a:rPr sz="1700" spc="-5" dirty="0">
                <a:latin typeface="Verdana"/>
                <a:cs typeface="Verdana"/>
              </a:rPr>
              <a:t>Event Handler</a:t>
            </a:r>
            <a:r>
              <a:rPr sz="1700" spc="-50" dirty="0">
                <a:latin typeface="Verdana"/>
                <a:cs typeface="Verdana"/>
              </a:rPr>
              <a:t> </a:t>
            </a:r>
            <a:r>
              <a:rPr sz="1700" dirty="0">
                <a:latin typeface="Verdana"/>
                <a:cs typeface="Verdana"/>
              </a:rPr>
              <a:t>1</a:t>
            </a:r>
            <a:endParaRPr sz="1700">
              <a:latin typeface="Verdana"/>
              <a:cs typeface="Verdana"/>
            </a:endParaRPr>
          </a:p>
        </p:txBody>
      </p:sp>
      <p:sp>
        <p:nvSpPr>
          <p:cNvPr id="20" name="object 20"/>
          <p:cNvSpPr txBox="1"/>
          <p:nvPr/>
        </p:nvSpPr>
        <p:spPr>
          <a:xfrm>
            <a:off x="5841608" y="4759091"/>
            <a:ext cx="1884680" cy="328936"/>
          </a:xfrm>
          <a:prstGeom prst="rect">
            <a:avLst/>
          </a:prstGeom>
          <a:ln w="25400">
            <a:solidFill>
              <a:srgbClr val="85888D"/>
            </a:solidFill>
          </a:ln>
        </p:spPr>
        <p:txBody>
          <a:bodyPr vert="horz" wrap="square" lIns="0" tIns="66675" rIns="0" bIns="0" rtlCol="0">
            <a:spAutoFit/>
          </a:bodyPr>
          <a:lstStyle/>
          <a:p>
            <a:pPr marL="63500">
              <a:spcBef>
                <a:spcPts val="525"/>
              </a:spcBef>
            </a:pPr>
            <a:r>
              <a:rPr sz="1700" spc="-5" dirty="0">
                <a:latin typeface="Verdana"/>
                <a:cs typeface="Verdana"/>
              </a:rPr>
              <a:t>Event Handler</a:t>
            </a:r>
            <a:r>
              <a:rPr sz="1700" spc="-50" dirty="0">
                <a:latin typeface="Verdana"/>
                <a:cs typeface="Verdana"/>
              </a:rPr>
              <a:t> </a:t>
            </a:r>
            <a:r>
              <a:rPr sz="1700" dirty="0">
                <a:latin typeface="Verdana"/>
                <a:cs typeface="Verdana"/>
              </a:rPr>
              <a:t>2</a:t>
            </a:r>
            <a:endParaRPr sz="1700">
              <a:latin typeface="Verdana"/>
              <a:cs typeface="Verdana"/>
            </a:endParaRPr>
          </a:p>
        </p:txBody>
      </p:sp>
      <p:sp>
        <p:nvSpPr>
          <p:cNvPr id="21" name="object 21"/>
          <p:cNvSpPr txBox="1"/>
          <p:nvPr/>
        </p:nvSpPr>
        <p:spPr>
          <a:xfrm>
            <a:off x="5841608" y="5609990"/>
            <a:ext cx="1884680" cy="328936"/>
          </a:xfrm>
          <a:prstGeom prst="rect">
            <a:avLst/>
          </a:prstGeom>
          <a:ln w="25400">
            <a:solidFill>
              <a:srgbClr val="85888D"/>
            </a:solidFill>
          </a:ln>
        </p:spPr>
        <p:txBody>
          <a:bodyPr vert="horz" wrap="square" lIns="0" tIns="66675" rIns="0" bIns="0" rtlCol="0">
            <a:spAutoFit/>
          </a:bodyPr>
          <a:lstStyle/>
          <a:p>
            <a:pPr marL="63500">
              <a:spcBef>
                <a:spcPts val="525"/>
              </a:spcBef>
            </a:pPr>
            <a:r>
              <a:rPr sz="1700" spc="-5" dirty="0">
                <a:latin typeface="Verdana"/>
                <a:cs typeface="Verdana"/>
              </a:rPr>
              <a:t>Event Handler</a:t>
            </a:r>
            <a:r>
              <a:rPr sz="1700" spc="-50" dirty="0">
                <a:latin typeface="Verdana"/>
                <a:cs typeface="Verdana"/>
              </a:rPr>
              <a:t> </a:t>
            </a:r>
            <a:r>
              <a:rPr sz="1700" dirty="0">
                <a:latin typeface="Verdana"/>
                <a:cs typeface="Verdana"/>
              </a:rPr>
              <a:t>3</a:t>
            </a:r>
            <a:endParaRPr sz="1700">
              <a:latin typeface="Verdana"/>
              <a:cs typeface="Verdana"/>
            </a:endParaRPr>
          </a:p>
        </p:txBody>
      </p:sp>
      <p:sp>
        <p:nvSpPr>
          <p:cNvPr id="22" name="object 22"/>
          <p:cNvSpPr/>
          <p:nvPr/>
        </p:nvSpPr>
        <p:spPr>
          <a:xfrm>
            <a:off x="4609148" y="4088799"/>
            <a:ext cx="1166495" cy="1358900"/>
          </a:xfrm>
          <a:custGeom>
            <a:avLst/>
            <a:gdLst/>
            <a:ahLst/>
            <a:cxnLst/>
            <a:rect l="l" t="t" r="r" b="b"/>
            <a:pathLst>
              <a:path w="1166495" h="1358900">
                <a:moveTo>
                  <a:pt x="0" y="1358749"/>
                </a:moveTo>
                <a:lnTo>
                  <a:pt x="1157998" y="9636"/>
                </a:lnTo>
                <a:lnTo>
                  <a:pt x="1166270" y="0"/>
                </a:lnTo>
              </a:path>
            </a:pathLst>
          </a:custGeom>
          <a:ln w="25399">
            <a:solidFill>
              <a:srgbClr val="000000"/>
            </a:solidFill>
          </a:ln>
        </p:spPr>
        <p:txBody>
          <a:bodyPr wrap="square" lIns="0" tIns="0" rIns="0" bIns="0" rtlCol="0"/>
          <a:lstStyle/>
          <a:p>
            <a:endParaRPr/>
          </a:p>
        </p:txBody>
      </p:sp>
      <p:sp>
        <p:nvSpPr>
          <p:cNvPr id="23" name="object 23"/>
          <p:cNvSpPr/>
          <p:nvPr/>
        </p:nvSpPr>
        <p:spPr>
          <a:xfrm>
            <a:off x="5720889" y="4005923"/>
            <a:ext cx="125730" cy="132715"/>
          </a:xfrm>
          <a:custGeom>
            <a:avLst/>
            <a:gdLst/>
            <a:ahLst/>
            <a:cxnLst/>
            <a:rect l="l" t="t" r="r" b="b"/>
            <a:pathLst>
              <a:path w="125729" h="132714">
                <a:moveTo>
                  <a:pt x="125665" y="0"/>
                </a:moveTo>
                <a:lnTo>
                  <a:pt x="0" y="52810"/>
                </a:lnTo>
                <a:lnTo>
                  <a:pt x="92514" y="132218"/>
                </a:lnTo>
                <a:lnTo>
                  <a:pt x="125665" y="0"/>
                </a:lnTo>
                <a:close/>
              </a:path>
            </a:pathLst>
          </a:custGeom>
          <a:solidFill>
            <a:srgbClr val="000000"/>
          </a:solidFill>
        </p:spPr>
        <p:txBody>
          <a:bodyPr wrap="square" lIns="0" tIns="0" rIns="0" bIns="0" rtlCol="0"/>
          <a:lstStyle/>
          <a:p>
            <a:endParaRPr/>
          </a:p>
        </p:txBody>
      </p:sp>
      <p:sp>
        <p:nvSpPr>
          <p:cNvPr id="24" name="object 24"/>
          <p:cNvSpPr/>
          <p:nvPr/>
        </p:nvSpPr>
        <p:spPr>
          <a:xfrm>
            <a:off x="4732776" y="4137508"/>
            <a:ext cx="1113790" cy="1280795"/>
          </a:xfrm>
          <a:custGeom>
            <a:avLst/>
            <a:gdLst/>
            <a:ahLst/>
            <a:cxnLst/>
            <a:rect l="l" t="t" r="r" b="b"/>
            <a:pathLst>
              <a:path w="1113789" h="1280795">
                <a:moveTo>
                  <a:pt x="0" y="1280246"/>
                </a:moveTo>
                <a:lnTo>
                  <a:pt x="8335" y="1270665"/>
                </a:lnTo>
                <a:lnTo>
                  <a:pt x="1113778" y="0"/>
                </a:lnTo>
              </a:path>
            </a:pathLst>
          </a:custGeom>
          <a:ln w="25399">
            <a:solidFill>
              <a:srgbClr val="000000"/>
            </a:solidFill>
          </a:ln>
        </p:spPr>
        <p:txBody>
          <a:bodyPr wrap="square" lIns="0" tIns="0" rIns="0" bIns="0" rtlCol="0"/>
          <a:lstStyle/>
          <a:p>
            <a:endParaRPr/>
          </a:p>
        </p:txBody>
      </p:sp>
      <p:sp>
        <p:nvSpPr>
          <p:cNvPr id="25" name="object 25"/>
          <p:cNvSpPr/>
          <p:nvPr/>
        </p:nvSpPr>
        <p:spPr>
          <a:xfrm>
            <a:off x="4661089" y="5368161"/>
            <a:ext cx="126364" cy="132080"/>
          </a:xfrm>
          <a:custGeom>
            <a:avLst/>
            <a:gdLst/>
            <a:ahLst/>
            <a:cxnLst/>
            <a:rect l="l" t="t" r="r" b="b"/>
            <a:pathLst>
              <a:path w="126364" h="132079">
                <a:moveTo>
                  <a:pt x="34030" y="0"/>
                </a:moveTo>
                <a:lnTo>
                  <a:pt x="0" y="131993"/>
                </a:lnTo>
                <a:lnTo>
                  <a:pt x="126013" y="80022"/>
                </a:lnTo>
                <a:lnTo>
                  <a:pt x="34030" y="0"/>
                </a:lnTo>
                <a:close/>
              </a:path>
            </a:pathLst>
          </a:custGeom>
          <a:solidFill>
            <a:srgbClr val="000000"/>
          </a:solidFill>
        </p:spPr>
        <p:txBody>
          <a:bodyPr wrap="square" lIns="0" tIns="0" rIns="0" bIns="0" rtlCol="0"/>
          <a:lstStyle/>
          <a:p>
            <a:endParaRPr/>
          </a:p>
        </p:txBody>
      </p:sp>
      <p:sp>
        <p:nvSpPr>
          <p:cNvPr id="26" name="object 26"/>
          <p:cNvSpPr/>
          <p:nvPr/>
        </p:nvSpPr>
        <p:spPr>
          <a:xfrm>
            <a:off x="4678139" y="5708885"/>
            <a:ext cx="1059815" cy="22860"/>
          </a:xfrm>
          <a:custGeom>
            <a:avLst/>
            <a:gdLst/>
            <a:ahLst/>
            <a:cxnLst/>
            <a:rect l="l" t="t" r="r" b="b"/>
            <a:pathLst>
              <a:path w="1059814" h="22860">
                <a:moveTo>
                  <a:pt x="1059780" y="0"/>
                </a:moveTo>
                <a:lnTo>
                  <a:pt x="1047083" y="271"/>
                </a:lnTo>
                <a:lnTo>
                  <a:pt x="0" y="22689"/>
                </a:lnTo>
              </a:path>
            </a:pathLst>
          </a:custGeom>
          <a:ln w="25399">
            <a:solidFill>
              <a:srgbClr val="000000"/>
            </a:solidFill>
          </a:ln>
        </p:spPr>
        <p:txBody>
          <a:bodyPr wrap="square" lIns="0" tIns="0" rIns="0" bIns="0" rtlCol="0"/>
          <a:lstStyle/>
          <a:p>
            <a:endParaRPr/>
          </a:p>
        </p:txBody>
      </p:sp>
      <p:sp>
        <p:nvSpPr>
          <p:cNvPr id="27" name="object 27"/>
          <p:cNvSpPr/>
          <p:nvPr/>
        </p:nvSpPr>
        <p:spPr>
          <a:xfrm>
            <a:off x="5723917" y="5648211"/>
            <a:ext cx="123825" cy="121920"/>
          </a:xfrm>
          <a:custGeom>
            <a:avLst/>
            <a:gdLst/>
            <a:ahLst/>
            <a:cxnLst/>
            <a:rect l="l" t="t" r="r" b="b"/>
            <a:pathLst>
              <a:path w="123825" h="121920">
                <a:moveTo>
                  <a:pt x="0" y="0"/>
                </a:moveTo>
                <a:lnTo>
                  <a:pt x="2609" y="121892"/>
                </a:lnTo>
                <a:lnTo>
                  <a:pt x="123197" y="58336"/>
                </a:lnTo>
                <a:lnTo>
                  <a:pt x="0" y="0"/>
                </a:lnTo>
                <a:close/>
              </a:path>
            </a:pathLst>
          </a:custGeom>
          <a:solidFill>
            <a:srgbClr val="000000"/>
          </a:solidFill>
        </p:spPr>
        <p:txBody>
          <a:bodyPr wrap="square" lIns="0" tIns="0" rIns="0" bIns="0" rtlCol="0"/>
          <a:lstStyle/>
          <a:p>
            <a:endParaRPr/>
          </a:p>
        </p:txBody>
      </p:sp>
      <p:sp>
        <p:nvSpPr>
          <p:cNvPr id="28" name="object 28"/>
          <p:cNvSpPr/>
          <p:nvPr/>
        </p:nvSpPr>
        <p:spPr>
          <a:xfrm>
            <a:off x="4761598" y="5811630"/>
            <a:ext cx="1085850" cy="0"/>
          </a:xfrm>
          <a:custGeom>
            <a:avLst/>
            <a:gdLst/>
            <a:ahLst/>
            <a:cxnLst/>
            <a:rect l="l" t="t" r="r" b="b"/>
            <a:pathLst>
              <a:path w="1085850">
                <a:moveTo>
                  <a:pt x="1085308" y="0"/>
                </a:moveTo>
                <a:lnTo>
                  <a:pt x="12700" y="0"/>
                </a:lnTo>
                <a:lnTo>
                  <a:pt x="0" y="0"/>
                </a:lnTo>
              </a:path>
            </a:pathLst>
          </a:custGeom>
          <a:ln w="25400">
            <a:solidFill>
              <a:srgbClr val="000000"/>
            </a:solidFill>
          </a:ln>
        </p:spPr>
        <p:txBody>
          <a:bodyPr wrap="square" lIns="0" tIns="0" rIns="0" bIns="0" rtlCol="0"/>
          <a:lstStyle/>
          <a:p>
            <a:endParaRPr/>
          </a:p>
        </p:txBody>
      </p:sp>
      <p:sp>
        <p:nvSpPr>
          <p:cNvPr id="29" name="object 29"/>
          <p:cNvSpPr/>
          <p:nvPr/>
        </p:nvSpPr>
        <p:spPr>
          <a:xfrm>
            <a:off x="4652378" y="5750669"/>
            <a:ext cx="121920" cy="121920"/>
          </a:xfrm>
          <a:custGeom>
            <a:avLst/>
            <a:gdLst/>
            <a:ahLst/>
            <a:cxnLst/>
            <a:rect l="l" t="t" r="r" b="b"/>
            <a:pathLst>
              <a:path w="121919" h="121920">
                <a:moveTo>
                  <a:pt x="121919" y="0"/>
                </a:moveTo>
                <a:lnTo>
                  <a:pt x="0" y="60959"/>
                </a:lnTo>
                <a:lnTo>
                  <a:pt x="121919" y="121919"/>
                </a:lnTo>
                <a:lnTo>
                  <a:pt x="121919" y="0"/>
                </a:lnTo>
                <a:close/>
              </a:path>
            </a:pathLst>
          </a:custGeom>
          <a:solidFill>
            <a:srgbClr val="000000"/>
          </a:solidFill>
        </p:spPr>
        <p:txBody>
          <a:bodyPr wrap="square" lIns="0" tIns="0" rIns="0" bIns="0" rtlCol="0"/>
          <a:lstStyle/>
          <a:p>
            <a:endParaRPr/>
          </a:p>
        </p:txBody>
      </p:sp>
      <p:sp>
        <p:nvSpPr>
          <p:cNvPr id="30" name="object 30"/>
          <p:cNvSpPr/>
          <p:nvPr/>
        </p:nvSpPr>
        <p:spPr>
          <a:xfrm>
            <a:off x="4664794" y="4908896"/>
            <a:ext cx="1087755" cy="687070"/>
          </a:xfrm>
          <a:custGeom>
            <a:avLst/>
            <a:gdLst/>
            <a:ahLst/>
            <a:cxnLst/>
            <a:rect l="l" t="t" r="r" b="b"/>
            <a:pathLst>
              <a:path w="1087754" h="687070">
                <a:moveTo>
                  <a:pt x="1087635" y="0"/>
                </a:moveTo>
                <a:lnTo>
                  <a:pt x="1076896" y="6780"/>
                </a:lnTo>
                <a:lnTo>
                  <a:pt x="0" y="686699"/>
                </a:lnTo>
              </a:path>
            </a:pathLst>
          </a:custGeom>
          <a:ln w="25400">
            <a:solidFill>
              <a:srgbClr val="000000"/>
            </a:solidFill>
          </a:ln>
        </p:spPr>
        <p:txBody>
          <a:bodyPr wrap="square" lIns="0" tIns="0" rIns="0" bIns="0" rtlCol="0"/>
          <a:lstStyle/>
          <a:p>
            <a:endParaRPr/>
          </a:p>
        </p:txBody>
      </p:sp>
      <p:sp>
        <p:nvSpPr>
          <p:cNvPr id="31" name="object 31"/>
          <p:cNvSpPr/>
          <p:nvPr/>
        </p:nvSpPr>
        <p:spPr>
          <a:xfrm>
            <a:off x="5709145" y="4850588"/>
            <a:ext cx="135890" cy="116839"/>
          </a:xfrm>
          <a:custGeom>
            <a:avLst/>
            <a:gdLst/>
            <a:ahLst/>
            <a:cxnLst/>
            <a:rect l="l" t="t" r="r" b="b"/>
            <a:pathLst>
              <a:path w="135889" h="116839">
                <a:moveTo>
                  <a:pt x="135637" y="0"/>
                </a:moveTo>
                <a:lnTo>
                  <a:pt x="0" y="13543"/>
                </a:lnTo>
                <a:lnTo>
                  <a:pt x="65090" y="116635"/>
                </a:lnTo>
                <a:lnTo>
                  <a:pt x="135637" y="0"/>
                </a:lnTo>
                <a:close/>
              </a:path>
            </a:pathLst>
          </a:custGeom>
          <a:solidFill>
            <a:srgbClr val="000000"/>
          </a:solidFill>
        </p:spPr>
        <p:txBody>
          <a:bodyPr wrap="square" lIns="0" tIns="0" rIns="0" bIns="0" rtlCol="0"/>
          <a:lstStyle/>
          <a:p>
            <a:endParaRPr/>
          </a:p>
        </p:txBody>
      </p:sp>
      <p:sp>
        <p:nvSpPr>
          <p:cNvPr id="32" name="object 32"/>
          <p:cNvSpPr/>
          <p:nvPr/>
        </p:nvSpPr>
        <p:spPr>
          <a:xfrm>
            <a:off x="4744066" y="4939488"/>
            <a:ext cx="1113790" cy="699135"/>
          </a:xfrm>
          <a:custGeom>
            <a:avLst/>
            <a:gdLst/>
            <a:ahLst/>
            <a:cxnLst/>
            <a:rect l="l" t="t" r="r" b="b"/>
            <a:pathLst>
              <a:path w="1113789" h="699135">
                <a:moveTo>
                  <a:pt x="1113416" y="0"/>
                </a:moveTo>
                <a:lnTo>
                  <a:pt x="10757" y="691820"/>
                </a:lnTo>
                <a:lnTo>
                  <a:pt x="0" y="698569"/>
                </a:lnTo>
              </a:path>
            </a:pathLst>
          </a:custGeom>
          <a:ln w="25399">
            <a:solidFill>
              <a:srgbClr val="000000"/>
            </a:solidFill>
          </a:ln>
        </p:spPr>
        <p:txBody>
          <a:bodyPr wrap="square" lIns="0" tIns="0" rIns="0" bIns="0" rtlCol="0"/>
          <a:lstStyle/>
          <a:p>
            <a:endParaRPr/>
          </a:p>
        </p:txBody>
      </p:sp>
      <p:sp>
        <p:nvSpPr>
          <p:cNvPr id="33" name="object 33"/>
          <p:cNvSpPr/>
          <p:nvPr/>
        </p:nvSpPr>
        <p:spPr>
          <a:xfrm>
            <a:off x="4651547" y="5579670"/>
            <a:ext cx="135890" cy="116839"/>
          </a:xfrm>
          <a:custGeom>
            <a:avLst/>
            <a:gdLst/>
            <a:ahLst/>
            <a:cxnLst/>
            <a:rect l="l" t="t" r="r" b="b"/>
            <a:pathLst>
              <a:path w="135889" h="116839">
                <a:moveTo>
                  <a:pt x="70877" y="0"/>
                </a:moveTo>
                <a:lnTo>
                  <a:pt x="0" y="116434"/>
                </a:lnTo>
                <a:lnTo>
                  <a:pt x="135674" y="103275"/>
                </a:lnTo>
                <a:lnTo>
                  <a:pt x="70877" y="0"/>
                </a:lnTo>
                <a:close/>
              </a:path>
            </a:pathLst>
          </a:custGeom>
          <a:solidFill>
            <a:srgbClr val="000000"/>
          </a:solidFill>
        </p:spPr>
        <p:txBody>
          <a:bodyPr wrap="square" lIns="0" tIns="0" rIns="0" bIns="0" rtlCol="0"/>
          <a:lstStyle/>
          <a:p>
            <a:endParaRPr/>
          </a:p>
        </p:txBody>
      </p:sp>
      <p:sp>
        <p:nvSpPr>
          <p:cNvPr id="34" name="object 34"/>
          <p:cNvSpPr/>
          <p:nvPr/>
        </p:nvSpPr>
        <p:spPr>
          <a:xfrm>
            <a:off x="7716395" y="3246360"/>
            <a:ext cx="658495" cy="868044"/>
          </a:xfrm>
          <a:custGeom>
            <a:avLst/>
            <a:gdLst/>
            <a:ahLst/>
            <a:cxnLst/>
            <a:rect l="l" t="t" r="r" b="b"/>
            <a:pathLst>
              <a:path w="658495" h="868045">
                <a:moveTo>
                  <a:pt x="0" y="867753"/>
                </a:moveTo>
                <a:lnTo>
                  <a:pt x="650254" y="10120"/>
                </a:lnTo>
                <a:lnTo>
                  <a:pt x="657927" y="0"/>
                </a:lnTo>
              </a:path>
            </a:pathLst>
          </a:custGeom>
          <a:ln w="25400">
            <a:solidFill>
              <a:srgbClr val="000000"/>
            </a:solidFill>
          </a:ln>
        </p:spPr>
        <p:txBody>
          <a:bodyPr wrap="square" lIns="0" tIns="0" rIns="0" bIns="0" rtlCol="0"/>
          <a:lstStyle/>
          <a:p>
            <a:endParaRPr/>
          </a:p>
        </p:txBody>
      </p:sp>
      <p:sp>
        <p:nvSpPr>
          <p:cNvPr id="35" name="object 35"/>
          <p:cNvSpPr/>
          <p:nvPr/>
        </p:nvSpPr>
        <p:spPr>
          <a:xfrm>
            <a:off x="8318073" y="3159329"/>
            <a:ext cx="122555" cy="133985"/>
          </a:xfrm>
          <a:custGeom>
            <a:avLst/>
            <a:gdLst/>
            <a:ahLst/>
            <a:cxnLst/>
            <a:rect l="l" t="t" r="r" b="b"/>
            <a:pathLst>
              <a:path w="122554" h="133985">
                <a:moveTo>
                  <a:pt x="122236" y="0"/>
                </a:moveTo>
                <a:lnTo>
                  <a:pt x="0" y="60321"/>
                </a:lnTo>
                <a:lnTo>
                  <a:pt x="97152" y="133982"/>
                </a:lnTo>
                <a:lnTo>
                  <a:pt x="122236" y="0"/>
                </a:lnTo>
                <a:close/>
              </a:path>
            </a:pathLst>
          </a:custGeom>
          <a:solidFill>
            <a:srgbClr val="000000"/>
          </a:solidFill>
        </p:spPr>
        <p:txBody>
          <a:bodyPr wrap="square" lIns="0" tIns="0" rIns="0" bIns="0" rtlCol="0"/>
          <a:lstStyle/>
          <a:p>
            <a:endParaRPr/>
          </a:p>
        </p:txBody>
      </p:sp>
      <p:sp>
        <p:nvSpPr>
          <p:cNvPr id="36" name="object 36"/>
          <p:cNvSpPr/>
          <p:nvPr/>
        </p:nvSpPr>
        <p:spPr>
          <a:xfrm>
            <a:off x="7794807" y="4218172"/>
            <a:ext cx="772795" cy="1138555"/>
          </a:xfrm>
          <a:custGeom>
            <a:avLst/>
            <a:gdLst/>
            <a:ahLst/>
            <a:cxnLst/>
            <a:rect l="l" t="t" r="r" b="b"/>
            <a:pathLst>
              <a:path w="772795" h="1138554">
                <a:moveTo>
                  <a:pt x="772501" y="1138255"/>
                </a:moveTo>
                <a:lnTo>
                  <a:pt x="7131" y="10508"/>
                </a:lnTo>
                <a:lnTo>
                  <a:pt x="0" y="0"/>
                </a:lnTo>
              </a:path>
            </a:pathLst>
          </a:custGeom>
          <a:ln w="25400">
            <a:solidFill>
              <a:srgbClr val="000000"/>
            </a:solidFill>
          </a:ln>
        </p:spPr>
        <p:txBody>
          <a:bodyPr wrap="square" lIns="0" tIns="0" rIns="0" bIns="0" rtlCol="0"/>
          <a:lstStyle/>
          <a:p>
            <a:endParaRPr/>
          </a:p>
        </p:txBody>
      </p:sp>
      <p:sp>
        <p:nvSpPr>
          <p:cNvPr id="37" name="object 37"/>
          <p:cNvSpPr/>
          <p:nvPr/>
        </p:nvSpPr>
        <p:spPr>
          <a:xfrm>
            <a:off x="7733473" y="4127800"/>
            <a:ext cx="119380" cy="135255"/>
          </a:xfrm>
          <a:custGeom>
            <a:avLst/>
            <a:gdLst/>
            <a:ahLst/>
            <a:cxnLst/>
            <a:rect l="l" t="t" r="r" b="b"/>
            <a:pathLst>
              <a:path w="119379" h="135254">
                <a:moveTo>
                  <a:pt x="0" y="0"/>
                </a:moveTo>
                <a:lnTo>
                  <a:pt x="18025" y="135112"/>
                </a:lnTo>
                <a:lnTo>
                  <a:pt x="118906" y="66648"/>
                </a:lnTo>
                <a:lnTo>
                  <a:pt x="0" y="0"/>
                </a:lnTo>
                <a:close/>
              </a:path>
            </a:pathLst>
          </a:custGeom>
          <a:solidFill>
            <a:srgbClr val="000000"/>
          </a:solidFill>
        </p:spPr>
        <p:txBody>
          <a:bodyPr wrap="square" lIns="0" tIns="0" rIns="0" bIns="0" rtlCol="0"/>
          <a:lstStyle/>
          <a:p>
            <a:endParaRPr/>
          </a:p>
        </p:txBody>
      </p:sp>
    </p:spTree>
    <p:extLst>
      <p:ext uri="{BB962C8B-B14F-4D97-AF65-F5344CB8AC3E}">
        <p14:creationId xmlns:p14="http://schemas.microsoft.com/office/powerpoint/2010/main" val="114589390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SG" sz="4000" dirty="0">
                <a:latin typeface="+mn-lt"/>
              </a:rPr>
              <a:t>Communication stack support on Contiki</a:t>
            </a:r>
          </a:p>
        </p:txBody>
      </p:sp>
      <p:sp>
        <p:nvSpPr>
          <p:cNvPr id="3" name="Content Placeholder 2"/>
          <p:cNvSpPr>
            <a:spLocks noGrp="1"/>
          </p:cNvSpPr>
          <p:nvPr>
            <p:ph idx="1"/>
          </p:nvPr>
        </p:nvSpPr>
        <p:spPr>
          <a:xfrm>
            <a:off x="838200" y="1625600"/>
            <a:ext cx="10816598" cy="4161051"/>
          </a:xfrm>
        </p:spPr>
        <p:txBody>
          <a:bodyPr>
            <a:normAutofit/>
          </a:bodyPr>
          <a:lstStyle/>
          <a:p>
            <a:r>
              <a:rPr lang="en-SG" dirty="0">
                <a:latin typeface="+mj-lt"/>
              </a:rPr>
              <a:t>Provides an implementation of TCP/IP protocol stack for small 8 bit micro-controllers (</a:t>
            </a:r>
            <a:r>
              <a:rPr lang="en-SG" dirty="0" err="1">
                <a:latin typeface="+mj-lt"/>
              </a:rPr>
              <a:t>uIP</a:t>
            </a:r>
            <a:r>
              <a:rPr lang="en-SG" dirty="0">
                <a:latin typeface="+mj-lt"/>
              </a:rPr>
              <a:t>). Written in C and it has the minimum set of features needed for a full TCP/IP stack. </a:t>
            </a:r>
          </a:p>
          <a:p>
            <a:r>
              <a:rPr lang="en-SG" dirty="0">
                <a:solidFill>
                  <a:schemeClr val="tx1">
                    <a:lumMod val="50000"/>
                    <a:lumOff val="50000"/>
                  </a:schemeClr>
                </a:solidFill>
                <a:latin typeface="+mj-lt"/>
              </a:rPr>
              <a:t>Provides RIME, a lightweight layered protocol stack for network-based communication. Rime provides single hop unicast, single hop broadcast, and multi-hop communication support. Applications are allowed to implement protocols that are not present in the Rime stack. </a:t>
            </a:r>
          </a:p>
          <a:p>
            <a:r>
              <a:rPr lang="en-SG" dirty="0">
                <a:latin typeface="+mj-lt"/>
              </a:rPr>
              <a:t>Provide IPv6 routing protocol for low power and lossy networks exists an implementation of RPL called </a:t>
            </a:r>
            <a:r>
              <a:rPr lang="en-SG" dirty="0" err="1">
                <a:latin typeface="+mj-lt"/>
              </a:rPr>
              <a:t>ContikiRPL</a:t>
            </a:r>
            <a:endParaRPr lang="en-SG" dirty="0">
              <a:latin typeface="+mj-lt"/>
            </a:endParaRPr>
          </a:p>
        </p:txBody>
      </p:sp>
      <p:sp>
        <p:nvSpPr>
          <p:cNvPr id="4" name="Slide Number Placeholder 3"/>
          <p:cNvSpPr>
            <a:spLocks noGrp="1"/>
          </p:cNvSpPr>
          <p:nvPr>
            <p:ph type="sldNum" sz="quarter" idx="12"/>
          </p:nvPr>
        </p:nvSpPr>
        <p:spPr/>
        <p:txBody>
          <a:bodyPr/>
          <a:lstStyle/>
          <a:p>
            <a:fld id="{5C6FAEEE-D619-4E65-A0EF-E650D0B3166A}" type="slidenum">
              <a:rPr lang="en-US" smtClean="0"/>
              <a:t>71</a:t>
            </a:fld>
            <a:endParaRPr lang="en-US"/>
          </a:p>
        </p:txBody>
      </p:sp>
    </p:spTree>
    <p:extLst>
      <p:ext uri="{BB962C8B-B14F-4D97-AF65-F5344CB8AC3E}">
        <p14:creationId xmlns:p14="http://schemas.microsoft.com/office/powerpoint/2010/main" val="409265178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1776412" y="6365876"/>
            <a:ext cx="8641080" cy="1905"/>
          </a:xfrm>
          <a:custGeom>
            <a:avLst/>
            <a:gdLst/>
            <a:ahLst/>
            <a:cxnLst/>
            <a:rect l="l" t="t" r="r" b="b"/>
            <a:pathLst>
              <a:path w="8641080" h="1904">
                <a:moveTo>
                  <a:pt x="0" y="0"/>
                </a:moveTo>
                <a:lnTo>
                  <a:pt x="8640762" y="1587"/>
                </a:lnTo>
              </a:path>
            </a:pathLst>
          </a:custGeom>
          <a:ln w="7620">
            <a:solidFill>
              <a:srgbClr val="000000"/>
            </a:solidFill>
          </a:ln>
        </p:spPr>
        <p:txBody>
          <a:bodyPr wrap="square" lIns="0" tIns="0" rIns="0" bIns="0" rtlCol="0"/>
          <a:lstStyle/>
          <a:p>
            <a:endParaRPr/>
          </a:p>
        </p:txBody>
      </p:sp>
      <p:sp>
        <p:nvSpPr>
          <p:cNvPr id="5" name="object 5"/>
          <p:cNvSpPr/>
          <p:nvPr/>
        </p:nvSpPr>
        <p:spPr>
          <a:xfrm>
            <a:off x="2133601" y="2806664"/>
            <a:ext cx="8136255" cy="3518535"/>
          </a:xfrm>
          <a:custGeom>
            <a:avLst/>
            <a:gdLst/>
            <a:ahLst/>
            <a:cxnLst/>
            <a:rect l="l" t="t" r="r" b="b"/>
            <a:pathLst>
              <a:path w="8136255" h="3518535">
                <a:moveTo>
                  <a:pt x="0" y="0"/>
                </a:moveTo>
                <a:lnTo>
                  <a:pt x="8135936" y="0"/>
                </a:lnTo>
                <a:lnTo>
                  <a:pt x="8135936" y="3517937"/>
                </a:lnTo>
                <a:lnTo>
                  <a:pt x="0" y="3517937"/>
                </a:lnTo>
                <a:lnTo>
                  <a:pt x="0" y="0"/>
                </a:lnTo>
                <a:close/>
              </a:path>
            </a:pathLst>
          </a:custGeom>
          <a:solidFill>
            <a:srgbClr val="FACF87">
              <a:alpha val="50979"/>
            </a:srgbClr>
          </a:solidFill>
        </p:spPr>
        <p:txBody>
          <a:bodyPr wrap="square" lIns="0" tIns="0" rIns="0" bIns="0" rtlCol="0"/>
          <a:lstStyle/>
          <a:p>
            <a:endParaRPr/>
          </a:p>
        </p:txBody>
      </p:sp>
      <p:sp>
        <p:nvSpPr>
          <p:cNvPr id="6" name="object 6"/>
          <p:cNvSpPr/>
          <p:nvPr/>
        </p:nvSpPr>
        <p:spPr>
          <a:xfrm>
            <a:off x="2133599" y="2216151"/>
            <a:ext cx="6248400" cy="300355"/>
          </a:xfrm>
          <a:custGeom>
            <a:avLst/>
            <a:gdLst/>
            <a:ahLst/>
            <a:cxnLst/>
            <a:rect l="l" t="t" r="r" b="b"/>
            <a:pathLst>
              <a:path w="6248400" h="300355">
                <a:moveTo>
                  <a:pt x="0" y="0"/>
                </a:moveTo>
                <a:lnTo>
                  <a:pt x="6248400" y="0"/>
                </a:lnTo>
                <a:lnTo>
                  <a:pt x="6248400" y="300038"/>
                </a:lnTo>
                <a:lnTo>
                  <a:pt x="0" y="300038"/>
                </a:lnTo>
                <a:lnTo>
                  <a:pt x="0" y="0"/>
                </a:lnTo>
                <a:close/>
              </a:path>
            </a:pathLst>
          </a:custGeom>
          <a:solidFill>
            <a:srgbClr val="D7D8F2">
              <a:alpha val="50979"/>
            </a:srgbClr>
          </a:solidFill>
        </p:spPr>
        <p:txBody>
          <a:bodyPr wrap="square" lIns="0" tIns="0" rIns="0" bIns="0" rtlCol="0"/>
          <a:lstStyle/>
          <a:p>
            <a:endParaRPr/>
          </a:p>
        </p:txBody>
      </p:sp>
      <p:sp>
        <p:nvSpPr>
          <p:cNvPr id="7" name="object 7"/>
          <p:cNvSpPr/>
          <p:nvPr/>
        </p:nvSpPr>
        <p:spPr>
          <a:xfrm>
            <a:off x="2133600" y="2505835"/>
            <a:ext cx="5206365" cy="300990"/>
          </a:xfrm>
          <a:custGeom>
            <a:avLst/>
            <a:gdLst/>
            <a:ahLst/>
            <a:cxnLst/>
            <a:rect l="l" t="t" r="r" b="b"/>
            <a:pathLst>
              <a:path w="5206365" h="300989">
                <a:moveTo>
                  <a:pt x="0" y="0"/>
                </a:moveTo>
                <a:lnTo>
                  <a:pt x="5205908" y="0"/>
                </a:lnTo>
                <a:lnTo>
                  <a:pt x="5205908" y="300827"/>
                </a:lnTo>
                <a:lnTo>
                  <a:pt x="0" y="300827"/>
                </a:lnTo>
                <a:lnTo>
                  <a:pt x="0" y="0"/>
                </a:lnTo>
                <a:close/>
              </a:path>
            </a:pathLst>
          </a:custGeom>
          <a:solidFill>
            <a:srgbClr val="D4FDD5">
              <a:alpha val="50979"/>
            </a:srgbClr>
          </a:solidFill>
        </p:spPr>
        <p:txBody>
          <a:bodyPr wrap="square" lIns="0" tIns="0" rIns="0" bIns="0" rtlCol="0"/>
          <a:lstStyle/>
          <a:p>
            <a:endParaRPr/>
          </a:p>
        </p:txBody>
      </p:sp>
      <p:sp>
        <p:nvSpPr>
          <p:cNvPr id="9" name="object 9"/>
          <p:cNvSpPr txBox="1"/>
          <p:nvPr/>
        </p:nvSpPr>
        <p:spPr>
          <a:xfrm>
            <a:off x="2184400" y="1536701"/>
            <a:ext cx="6122670" cy="4805931"/>
          </a:xfrm>
          <a:prstGeom prst="rect">
            <a:avLst/>
          </a:prstGeom>
        </p:spPr>
        <p:txBody>
          <a:bodyPr vert="horz" wrap="square" lIns="0" tIns="12700" rIns="0" bIns="0" rtlCol="0">
            <a:spAutoFit/>
          </a:bodyPr>
          <a:lstStyle/>
          <a:p>
            <a:pPr marL="12700">
              <a:spcBef>
                <a:spcPts val="100"/>
              </a:spcBef>
            </a:pPr>
            <a:r>
              <a:rPr sz="1600" b="1" spc="-5" dirty="0">
                <a:latin typeface="Courier New"/>
                <a:cs typeface="Courier New"/>
              </a:rPr>
              <a:t>#include</a:t>
            </a:r>
            <a:r>
              <a:rPr sz="1600" b="1" spc="-10" dirty="0">
                <a:latin typeface="Courier New"/>
                <a:cs typeface="Courier New"/>
              </a:rPr>
              <a:t> </a:t>
            </a:r>
            <a:r>
              <a:rPr sz="1600" b="1" spc="-5" dirty="0">
                <a:latin typeface="Courier New"/>
                <a:cs typeface="Courier New"/>
              </a:rPr>
              <a:t>“</a:t>
            </a:r>
            <a:r>
              <a:rPr sz="1600" b="1" spc="-5" dirty="0">
                <a:solidFill>
                  <a:srgbClr val="FF7C00"/>
                </a:solidFill>
                <a:latin typeface="Courier New"/>
                <a:cs typeface="Courier New"/>
              </a:rPr>
              <a:t>contiki.h</a:t>
            </a:r>
            <a:r>
              <a:rPr sz="1600" b="1" spc="-5" dirty="0">
                <a:latin typeface="Courier New"/>
                <a:cs typeface="Courier New"/>
              </a:rPr>
              <a:t>”</a:t>
            </a:r>
            <a:endParaRPr sz="1600" dirty="0">
              <a:latin typeface="Courier New"/>
              <a:cs typeface="Courier New"/>
            </a:endParaRPr>
          </a:p>
          <a:p>
            <a:pPr>
              <a:spcBef>
                <a:spcPts val="10"/>
              </a:spcBef>
            </a:pPr>
            <a:endParaRPr sz="2600" dirty="0">
              <a:latin typeface="Times New Roman"/>
              <a:cs typeface="Times New Roman"/>
            </a:endParaRPr>
          </a:p>
          <a:p>
            <a:pPr marL="12700" marR="5080">
              <a:lnSpc>
                <a:spcPct val="119800"/>
              </a:lnSpc>
            </a:pPr>
            <a:r>
              <a:rPr sz="1600" b="1" spc="-5" dirty="0">
                <a:latin typeface="Courier New"/>
                <a:cs typeface="Courier New"/>
              </a:rPr>
              <a:t>PROCESS(</a:t>
            </a:r>
            <a:r>
              <a:rPr sz="1600" b="1" spc="-5" dirty="0">
                <a:solidFill>
                  <a:srgbClr val="021CA1"/>
                </a:solidFill>
                <a:latin typeface="Courier New"/>
                <a:cs typeface="Courier New"/>
              </a:rPr>
              <a:t>my_example_process</a:t>
            </a:r>
            <a:r>
              <a:rPr sz="1600" spc="-5" dirty="0">
                <a:latin typeface="Courier New"/>
                <a:cs typeface="Courier New"/>
              </a:rPr>
              <a:t>, “</a:t>
            </a:r>
            <a:r>
              <a:rPr sz="1600" b="1" spc="-5" dirty="0">
                <a:solidFill>
                  <a:srgbClr val="008F00"/>
                </a:solidFill>
                <a:latin typeface="Courier New"/>
                <a:cs typeface="Courier New"/>
              </a:rPr>
              <a:t>my example process</a:t>
            </a:r>
            <a:r>
              <a:rPr sz="1600" b="1" spc="-5" dirty="0">
                <a:latin typeface="Courier New"/>
                <a:cs typeface="Courier New"/>
              </a:rPr>
              <a:t>”);  AUTOSTART_PROCESSES(&amp;</a:t>
            </a:r>
            <a:r>
              <a:rPr sz="1600" b="1" spc="-5" dirty="0">
                <a:solidFill>
                  <a:srgbClr val="021CA1"/>
                </a:solidFill>
                <a:latin typeface="Courier New"/>
                <a:cs typeface="Courier New"/>
              </a:rPr>
              <a:t>my_example_process</a:t>
            </a:r>
            <a:r>
              <a:rPr sz="1600" b="1" spc="-5" dirty="0">
                <a:latin typeface="Courier New"/>
                <a:cs typeface="Courier New"/>
              </a:rPr>
              <a:t>);  PROCESS_THREAD(</a:t>
            </a:r>
            <a:r>
              <a:rPr sz="1600" b="1" spc="-5" dirty="0">
                <a:solidFill>
                  <a:srgbClr val="021CA1"/>
                </a:solidFill>
                <a:latin typeface="Courier New"/>
                <a:cs typeface="Courier New"/>
              </a:rPr>
              <a:t>my_example_process</a:t>
            </a:r>
            <a:r>
              <a:rPr sz="1600" spc="-5" dirty="0">
                <a:latin typeface="Courier New"/>
                <a:cs typeface="Courier New"/>
              </a:rPr>
              <a:t>, </a:t>
            </a:r>
            <a:r>
              <a:rPr sz="1600" b="1" dirty="0">
                <a:solidFill>
                  <a:srgbClr val="6C6C6C"/>
                </a:solidFill>
                <a:latin typeface="Courier New"/>
                <a:cs typeface="Courier New"/>
              </a:rPr>
              <a:t>ev</a:t>
            </a:r>
            <a:r>
              <a:rPr sz="1600" dirty="0">
                <a:latin typeface="Courier New"/>
                <a:cs typeface="Courier New"/>
              </a:rPr>
              <a:t>,</a:t>
            </a:r>
            <a:r>
              <a:rPr sz="1600" spc="10" dirty="0">
                <a:latin typeface="Courier New"/>
                <a:cs typeface="Courier New"/>
              </a:rPr>
              <a:t> </a:t>
            </a:r>
            <a:r>
              <a:rPr sz="1600" b="1" dirty="0">
                <a:solidFill>
                  <a:srgbClr val="6C6C6C"/>
                </a:solidFill>
                <a:latin typeface="Courier New"/>
                <a:cs typeface="Courier New"/>
              </a:rPr>
              <a:t>data</a:t>
            </a:r>
            <a:r>
              <a:rPr sz="1600" b="1" dirty="0">
                <a:latin typeface="Courier New"/>
                <a:cs typeface="Courier New"/>
              </a:rPr>
              <a:t>)</a:t>
            </a:r>
            <a:endParaRPr sz="1600" dirty="0">
              <a:latin typeface="Courier New"/>
              <a:cs typeface="Courier New"/>
            </a:endParaRPr>
          </a:p>
          <a:p>
            <a:pPr marL="12700">
              <a:spcBef>
                <a:spcPts val="380"/>
              </a:spcBef>
            </a:pPr>
            <a:r>
              <a:rPr sz="1600" b="1" dirty="0">
                <a:latin typeface="Courier New"/>
                <a:cs typeface="Courier New"/>
              </a:rPr>
              <a:t>{</a:t>
            </a:r>
            <a:endParaRPr sz="1600" dirty="0">
              <a:latin typeface="Courier New"/>
              <a:cs typeface="Courier New"/>
            </a:endParaRPr>
          </a:p>
          <a:p>
            <a:pPr marL="368300">
              <a:spcBef>
                <a:spcPts val="380"/>
              </a:spcBef>
            </a:pPr>
            <a:r>
              <a:rPr sz="1600" b="1" spc="-5" dirty="0">
                <a:latin typeface="Courier New"/>
                <a:cs typeface="Courier New"/>
              </a:rPr>
              <a:t>PROCESS_BEGIN();</a:t>
            </a:r>
            <a:endParaRPr sz="1600" dirty="0">
              <a:latin typeface="Courier New"/>
              <a:cs typeface="Courier New"/>
            </a:endParaRPr>
          </a:p>
          <a:p>
            <a:pPr marL="368300">
              <a:spcBef>
                <a:spcPts val="380"/>
              </a:spcBef>
            </a:pPr>
            <a:r>
              <a:rPr sz="1600" b="1" spc="-5" dirty="0">
                <a:solidFill>
                  <a:srgbClr val="0433FF"/>
                </a:solidFill>
                <a:latin typeface="Courier New"/>
                <a:cs typeface="Courier New"/>
              </a:rPr>
              <a:t>// initialize statements come</a:t>
            </a:r>
            <a:r>
              <a:rPr sz="1600" b="1" spc="-25" dirty="0">
                <a:solidFill>
                  <a:srgbClr val="0433FF"/>
                </a:solidFill>
                <a:latin typeface="Courier New"/>
                <a:cs typeface="Courier New"/>
              </a:rPr>
              <a:t> </a:t>
            </a:r>
            <a:r>
              <a:rPr sz="1600" b="1" spc="-5" dirty="0">
                <a:solidFill>
                  <a:srgbClr val="0433FF"/>
                </a:solidFill>
                <a:latin typeface="Courier New"/>
                <a:cs typeface="Courier New"/>
              </a:rPr>
              <a:t>here</a:t>
            </a:r>
            <a:endParaRPr sz="1600" dirty="0">
              <a:latin typeface="Courier New"/>
              <a:cs typeface="Courier New"/>
            </a:endParaRPr>
          </a:p>
          <a:p>
            <a:pPr marL="368300" marR="4526915">
              <a:lnSpc>
                <a:spcPct val="119800"/>
              </a:lnSpc>
            </a:pPr>
            <a:r>
              <a:rPr sz="1600" b="1" spc="-5" dirty="0">
                <a:solidFill>
                  <a:srgbClr val="0433FF"/>
                </a:solidFill>
                <a:latin typeface="Courier New"/>
                <a:cs typeface="Courier New"/>
              </a:rPr>
              <a:t>//  </a:t>
            </a:r>
            <a:r>
              <a:rPr sz="1600" b="1" spc="-5" dirty="0">
                <a:latin typeface="Courier New"/>
                <a:cs typeface="Courier New"/>
              </a:rPr>
              <a:t>while(</a:t>
            </a:r>
            <a:r>
              <a:rPr sz="1600" b="1" spc="-5" dirty="0">
                <a:solidFill>
                  <a:srgbClr val="941100"/>
                </a:solidFill>
                <a:latin typeface="Courier New"/>
                <a:cs typeface="Courier New"/>
              </a:rPr>
              <a:t>1</a:t>
            </a:r>
            <a:r>
              <a:rPr sz="1600" b="1" spc="-5" dirty="0">
                <a:latin typeface="Courier New"/>
                <a:cs typeface="Courier New"/>
              </a:rPr>
              <a:t>)</a:t>
            </a:r>
            <a:r>
              <a:rPr sz="1600" b="1" spc="-90" dirty="0">
                <a:latin typeface="Courier New"/>
                <a:cs typeface="Courier New"/>
              </a:rPr>
              <a:t> </a:t>
            </a:r>
            <a:r>
              <a:rPr sz="1600" b="1" dirty="0">
                <a:latin typeface="Courier New"/>
                <a:cs typeface="Courier New"/>
              </a:rPr>
              <a:t>{</a:t>
            </a:r>
            <a:endParaRPr sz="1600" dirty="0">
              <a:latin typeface="Courier New"/>
              <a:cs typeface="Courier New"/>
            </a:endParaRPr>
          </a:p>
          <a:p>
            <a:pPr marL="886460">
              <a:spcBef>
                <a:spcPts val="380"/>
              </a:spcBef>
            </a:pPr>
            <a:r>
              <a:rPr sz="1600" b="1" spc="-5" dirty="0">
                <a:solidFill>
                  <a:srgbClr val="0433FF"/>
                </a:solidFill>
                <a:latin typeface="Courier New"/>
                <a:cs typeface="Courier New"/>
              </a:rPr>
              <a:t>// perform tasks</a:t>
            </a:r>
            <a:r>
              <a:rPr sz="1600" b="1" spc="-90" dirty="0">
                <a:solidFill>
                  <a:srgbClr val="0433FF"/>
                </a:solidFill>
                <a:latin typeface="Courier New"/>
                <a:cs typeface="Courier New"/>
              </a:rPr>
              <a:t> </a:t>
            </a:r>
            <a:r>
              <a:rPr sz="1600" b="1" spc="-5" dirty="0">
                <a:solidFill>
                  <a:srgbClr val="0433FF"/>
                </a:solidFill>
                <a:latin typeface="Courier New"/>
                <a:cs typeface="Courier New"/>
              </a:rPr>
              <a:t>here</a:t>
            </a:r>
            <a:endParaRPr sz="1600" dirty="0">
              <a:latin typeface="Courier New"/>
              <a:cs typeface="Courier New"/>
            </a:endParaRPr>
          </a:p>
          <a:p>
            <a:pPr marL="886460" marR="2667635">
              <a:lnSpc>
                <a:spcPct val="119800"/>
              </a:lnSpc>
            </a:pPr>
            <a:r>
              <a:rPr sz="1600" b="1" spc="-5" dirty="0">
                <a:solidFill>
                  <a:srgbClr val="0433FF"/>
                </a:solidFill>
                <a:latin typeface="Courier New"/>
                <a:cs typeface="Courier New"/>
              </a:rPr>
              <a:t>//  </a:t>
            </a:r>
            <a:r>
              <a:rPr sz="1600" b="1" spc="-5" dirty="0">
                <a:latin typeface="Courier New"/>
                <a:cs typeface="Courier New"/>
              </a:rPr>
              <a:t>PROCESS_WAIT_EVENT();</a:t>
            </a:r>
            <a:endParaRPr sz="1600" dirty="0">
              <a:latin typeface="Courier New"/>
              <a:cs typeface="Courier New"/>
            </a:endParaRPr>
          </a:p>
          <a:p>
            <a:pPr marL="368300" marR="4039235">
              <a:lnSpc>
                <a:spcPct val="119800"/>
              </a:lnSpc>
            </a:pPr>
            <a:r>
              <a:rPr sz="1600" b="1" dirty="0">
                <a:latin typeface="Courier New"/>
                <a:cs typeface="Courier New"/>
              </a:rPr>
              <a:t>}  </a:t>
            </a:r>
            <a:r>
              <a:rPr sz="1600" b="1" spc="-5" dirty="0">
                <a:latin typeface="Courier New"/>
                <a:cs typeface="Courier New"/>
              </a:rPr>
              <a:t>PROCESS_END();</a:t>
            </a:r>
            <a:endParaRPr sz="1600" dirty="0">
              <a:latin typeface="Courier New"/>
              <a:cs typeface="Courier New"/>
            </a:endParaRPr>
          </a:p>
          <a:p>
            <a:pPr marL="12700">
              <a:spcBef>
                <a:spcPts val="380"/>
              </a:spcBef>
            </a:pPr>
            <a:r>
              <a:rPr sz="1600" b="1" dirty="0">
                <a:latin typeface="Courier New"/>
                <a:cs typeface="Courier New"/>
              </a:rPr>
              <a:t>}</a:t>
            </a:r>
            <a:endParaRPr sz="1600" dirty="0">
              <a:latin typeface="Courier New"/>
              <a:cs typeface="Courier New"/>
            </a:endParaRPr>
          </a:p>
        </p:txBody>
      </p:sp>
      <p:sp>
        <p:nvSpPr>
          <p:cNvPr id="14" name="Title 1">
            <a:extLst>
              <a:ext uri="{FF2B5EF4-FFF2-40B4-BE49-F238E27FC236}">
                <a16:creationId xmlns:a16="http://schemas.microsoft.com/office/drawing/2014/main" id="{EF2E2EA9-58D4-1F19-A9FB-589554554F95}"/>
              </a:ext>
            </a:extLst>
          </p:cNvPr>
          <p:cNvSpPr>
            <a:spLocks noGrp="1"/>
          </p:cNvSpPr>
          <p:nvPr>
            <p:ph type="title"/>
          </p:nvPr>
        </p:nvSpPr>
        <p:spPr>
          <a:xfrm>
            <a:off x="838200" y="216023"/>
            <a:ext cx="10515600" cy="1325563"/>
          </a:xfrm>
        </p:spPr>
        <p:txBody>
          <a:bodyPr>
            <a:normAutofit/>
          </a:bodyPr>
          <a:lstStyle/>
          <a:p>
            <a:r>
              <a:rPr lang="en-SG" sz="4000" dirty="0">
                <a:latin typeface="+mn-lt"/>
              </a:rPr>
              <a:t>A generic template of a Contiki program</a:t>
            </a:r>
          </a:p>
        </p:txBody>
      </p:sp>
    </p:spTree>
    <p:extLst>
      <p:ext uri="{BB962C8B-B14F-4D97-AF65-F5344CB8AC3E}">
        <p14:creationId xmlns:p14="http://schemas.microsoft.com/office/powerpoint/2010/main" val="80835776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1776412" y="6365876"/>
            <a:ext cx="8641080" cy="1905"/>
          </a:xfrm>
          <a:custGeom>
            <a:avLst/>
            <a:gdLst/>
            <a:ahLst/>
            <a:cxnLst/>
            <a:rect l="l" t="t" r="r" b="b"/>
            <a:pathLst>
              <a:path w="8641080" h="1904">
                <a:moveTo>
                  <a:pt x="0" y="0"/>
                </a:moveTo>
                <a:lnTo>
                  <a:pt x="8640762" y="1587"/>
                </a:lnTo>
              </a:path>
            </a:pathLst>
          </a:custGeom>
          <a:ln w="7620">
            <a:solidFill>
              <a:srgbClr val="000000"/>
            </a:solidFill>
          </a:ln>
        </p:spPr>
        <p:txBody>
          <a:bodyPr wrap="square" lIns="0" tIns="0" rIns="0" bIns="0" rtlCol="0"/>
          <a:lstStyle/>
          <a:p>
            <a:endParaRPr/>
          </a:p>
        </p:txBody>
      </p:sp>
      <p:sp>
        <p:nvSpPr>
          <p:cNvPr id="5" name="object 5"/>
          <p:cNvSpPr/>
          <p:nvPr/>
        </p:nvSpPr>
        <p:spPr>
          <a:xfrm>
            <a:off x="2119383" y="1550987"/>
            <a:ext cx="2426970" cy="308610"/>
          </a:xfrm>
          <a:custGeom>
            <a:avLst/>
            <a:gdLst/>
            <a:ahLst/>
            <a:cxnLst/>
            <a:rect l="l" t="t" r="r" b="b"/>
            <a:pathLst>
              <a:path w="2426970" h="308610">
                <a:moveTo>
                  <a:pt x="0" y="0"/>
                </a:moveTo>
                <a:lnTo>
                  <a:pt x="2426348" y="0"/>
                </a:lnTo>
                <a:lnTo>
                  <a:pt x="2426348" y="308322"/>
                </a:lnTo>
                <a:lnTo>
                  <a:pt x="0" y="308322"/>
                </a:lnTo>
                <a:lnTo>
                  <a:pt x="0" y="0"/>
                </a:lnTo>
                <a:close/>
              </a:path>
            </a:pathLst>
          </a:custGeom>
          <a:solidFill>
            <a:srgbClr val="FFFB00"/>
          </a:solidFill>
        </p:spPr>
        <p:txBody>
          <a:bodyPr wrap="square" lIns="0" tIns="0" rIns="0" bIns="0" rtlCol="0"/>
          <a:lstStyle/>
          <a:p>
            <a:endParaRPr/>
          </a:p>
        </p:txBody>
      </p:sp>
      <p:sp>
        <p:nvSpPr>
          <p:cNvPr id="11" name="object 11"/>
          <p:cNvSpPr txBox="1"/>
          <p:nvPr/>
        </p:nvSpPr>
        <p:spPr>
          <a:xfrm>
            <a:off x="2540000" y="5456933"/>
            <a:ext cx="1732914" cy="548005"/>
          </a:xfrm>
          <a:prstGeom prst="rect">
            <a:avLst/>
          </a:prstGeom>
        </p:spPr>
        <p:txBody>
          <a:bodyPr vert="horz" wrap="square" lIns="0" tIns="0" rIns="0" bIns="0" rtlCol="0">
            <a:spAutoFit/>
          </a:bodyPr>
          <a:lstStyle/>
          <a:p>
            <a:pPr marL="12700">
              <a:lnSpc>
                <a:spcPts val="1750"/>
              </a:lnSpc>
            </a:pPr>
            <a:r>
              <a:rPr sz="1600" b="1" dirty="0">
                <a:latin typeface="Courier New"/>
                <a:cs typeface="Courier New"/>
              </a:rPr>
              <a:t>}</a:t>
            </a:r>
            <a:endParaRPr sz="1600" dirty="0">
              <a:latin typeface="Courier New"/>
              <a:cs typeface="Courier New"/>
            </a:endParaRPr>
          </a:p>
          <a:p>
            <a:pPr marL="12700">
              <a:spcBef>
                <a:spcPts val="380"/>
              </a:spcBef>
            </a:pPr>
            <a:r>
              <a:rPr sz="1600" b="1" spc="-5" dirty="0">
                <a:latin typeface="Courier New"/>
                <a:cs typeface="Courier New"/>
              </a:rPr>
              <a:t>PROCESS_END();</a:t>
            </a:r>
            <a:endParaRPr sz="1600" dirty="0">
              <a:latin typeface="Courier New"/>
              <a:cs typeface="Courier New"/>
            </a:endParaRPr>
          </a:p>
        </p:txBody>
      </p:sp>
      <p:sp>
        <p:nvSpPr>
          <p:cNvPr id="8" name="object 8"/>
          <p:cNvSpPr txBox="1"/>
          <p:nvPr/>
        </p:nvSpPr>
        <p:spPr>
          <a:xfrm>
            <a:off x="2184400" y="1196339"/>
            <a:ext cx="5513070" cy="2784352"/>
          </a:xfrm>
          <a:prstGeom prst="rect">
            <a:avLst/>
          </a:prstGeom>
        </p:spPr>
        <p:txBody>
          <a:bodyPr vert="horz" wrap="square" lIns="0" tIns="60960" rIns="0" bIns="0" rtlCol="0">
            <a:spAutoFit/>
          </a:bodyPr>
          <a:lstStyle/>
          <a:p>
            <a:pPr marL="12700">
              <a:spcBef>
                <a:spcPts val="480"/>
              </a:spcBef>
            </a:pPr>
            <a:r>
              <a:rPr sz="1600" b="1" spc="-5" dirty="0">
                <a:latin typeface="Courier New"/>
                <a:cs typeface="Courier New"/>
              </a:rPr>
              <a:t>#include</a:t>
            </a:r>
            <a:r>
              <a:rPr sz="1600" b="1" spc="-10" dirty="0">
                <a:latin typeface="Courier New"/>
                <a:cs typeface="Courier New"/>
              </a:rPr>
              <a:t> </a:t>
            </a:r>
            <a:r>
              <a:rPr sz="1600" b="1" spc="-5" dirty="0">
                <a:latin typeface="Courier New"/>
                <a:cs typeface="Courier New"/>
              </a:rPr>
              <a:t>“</a:t>
            </a:r>
            <a:r>
              <a:rPr sz="1600" b="1" spc="-5" dirty="0">
                <a:solidFill>
                  <a:srgbClr val="FF7C00"/>
                </a:solidFill>
                <a:latin typeface="Courier New"/>
                <a:cs typeface="Courier New"/>
              </a:rPr>
              <a:t>contiki.h</a:t>
            </a:r>
            <a:r>
              <a:rPr sz="1600" b="1" spc="-5" dirty="0">
                <a:latin typeface="Courier New"/>
                <a:cs typeface="Courier New"/>
              </a:rPr>
              <a:t>”</a:t>
            </a:r>
            <a:endParaRPr sz="1600" dirty="0">
              <a:latin typeface="Courier New"/>
              <a:cs typeface="Courier New"/>
            </a:endParaRPr>
          </a:p>
          <a:p>
            <a:pPr marL="12700">
              <a:spcBef>
                <a:spcPts val="380"/>
              </a:spcBef>
            </a:pPr>
            <a:r>
              <a:rPr sz="1600" b="1" spc="-5" dirty="0">
                <a:latin typeface="Courier New"/>
                <a:cs typeface="Courier New"/>
              </a:rPr>
              <a:t>#include</a:t>
            </a:r>
            <a:r>
              <a:rPr sz="1600" b="1" spc="-10" dirty="0">
                <a:latin typeface="Courier New"/>
                <a:cs typeface="Courier New"/>
              </a:rPr>
              <a:t> </a:t>
            </a:r>
            <a:r>
              <a:rPr sz="1600" b="1" spc="-5" dirty="0">
                <a:latin typeface="Courier New"/>
                <a:cs typeface="Courier New"/>
              </a:rPr>
              <a:t>&lt;</a:t>
            </a:r>
            <a:r>
              <a:rPr sz="1600" b="1" spc="-5" dirty="0">
                <a:solidFill>
                  <a:srgbClr val="FF7C00"/>
                </a:solidFill>
                <a:latin typeface="Courier New"/>
                <a:cs typeface="Courier New"/>
              </a:rPr>
              <a:t>stdio.h</a:t>
            </a:r>
            <a:r>
              <a:rPr sz="1600" b="1" spc="-5" dirty="0">
                <a:latin typeface="Courier New"/>
                <a:cs typeface="Courier New"/>
              </a:rPr>
              <a:t>&gt;</a:t>
            </a:r>
            <a:endParaRPr sz="1600" dirty="0">
              <a:latin typeface="Courier New"/>
              <a:cs typeface="Courier New"/>
            </a:endParaRPr>
          </a:p>
          <a:p>
            <a:pPr>
              <a:spcBef>
                <a:spcPts val="10"/>
              </a:spcBef>
            </a:pPr>
            <a:endParaRPr sz="2600" dirty="0">
              <a:latin typeface="Times New Roman"/>
              <a:cs typeface="Times New Roman"/>
            </a:endParaRPr>
          </a:p>
          <a:p>
            <a:pPr marL="12700" marR="5080">
              <a:lnSpc>
                <a:spcPct val="119800"/>
              </a:lnSpc>
            </a:pPr>
            <a:r>
              <a:rPr sz="1600" b="1" spc="-5" dirty="0">
                <a:latin typeface="Courier New"/>
                <a:cs typeface="Courier New"/>
              </a:rPr>
              <a:t>PROCESS(</a:t>
            </a:r>
            <a:r>
              <a:rPr sz="1600" b="1" spc="-5" dirty="0">
                <a:solidFill>
                  <a:srgbClr val="021CA1"/>
                </a:solidFill>
                <a:latin typeface="Courier New"/>
                <a:cs typeface="Courier New"/>
              </a:rPr>
              <a:t>hello_world_process</a:t>
            </a:r>
            <a:r>
              <a:rPr sz="1600" spc="-5" dirty="0">
                <a:latin typeface="Courier New"/>
                <a:cs typeface="Courier New"/>
              </a:rPr>
              <a:t>, “</a:t>
            </a:r>
            <a:r>
              <a:rPr sz="1600" b="1" spc="-5" dirty="0">
                <a:solidFill>
                  <a:srgbClr val="008F00"/>
                </a:solidFill>
                <a:latin typeface="Courier New"/>
                <a:cs typeface="Courier New"/>
              </a:rPr>
              <a:t>hello world</a:t>
            </a:r>
            <a:r>
              <a:rPr sz="1600" b="1" spc="-5" dirty="0">
                <a:latin typeface="Courier New"/>
                <a:cs typeface="Courier New"/>
              </a:rPr>
              <a:t>”);  AUTOSTART_PROCESSES(&amp;</a:t>
            </a:r>
            <a:r>
              <a:rPr sz="1600" b="1" spc="-5" dirty="0">
                <a:solidFill>
                  <a:srgbClr val="021CA1"/>
                </a:solidFill>
                <a:latin typeface="Courier New"/>
                <a:cs typeface="Courier New"/>
              </a:rPr>
              <a:t>hello_world_process</a:t>
            </a:r>
            <a:r>
              <a:rPr sz="1600" b="1" spc="-5" dirty="0">
                <a:latin typeface="Courier New"/>
                <a:cs typeface="Courier New"/>
              </a:rPr>
              <a:t>);  PROCESS_THREAD(</a:t>
            </a:r>
            <a:r>
              <a:rPr sz="1600" b="1" spc="-5" dirty="0">
                <a:solidFill>
                  <a:srgbClr val="021CA1"/>
                </a:solidFill>
                <a:latin typeface="Courier New"/>
                <a:cs typeface="Courier New"/>
              </a:rPr>
              <a:t>hello_world_process</a:t>
            </a:r>
            <a:r>
              <a:rPr sz="1600" spc="-5" dirty="0">
                <a:latin typeface="Courier New"/>
                <a:cs typeface="Courier New"/>
              </a:rPr>
              <a:t>, </a:t>
            </a:r>
            <a:r>
              <a:rPr sz="1600" b="1" dirty="0">
                <a:solidFill>
                  <a:srgbClr val="6C6C6C"/>
                </a:solidFill>
                <a:latin typeface="Courier New"/>
                <a:cs typeface="Courier New"/>
              </a:rPr>
              <a:t>ev</a:t>
            </a:r>
            <a:r>
              <a:rPr sz="1600" dirty="0">
                <a:latin typeface="Courier New"/>
                <a:cs typeface="Courier New"/>
              </a:rPr>
              <a:t>,</a:t>
            </a:r>
            <a:r>
              <a:rPr sz="1600" spc="60" dirty="0">
                <a:latin typeface="Courier New"/>
                <a:cs typeface="Courier New"/>
              </a:rPr>
              <a:t> </a:t>
            </a:r>
            <a:r>
              <a:rPr sz="1600" b="1" dirty="0">
                <a:solidFill>
                  <a:srgbClr val="6C6C6C"/>
                </a:solidFill>
                <a:latin typeface="Courier New"/>
                <a:cs typeface="Courier New"/>
              </a:rPr>
              <a:t>data</a:t>
            </a:r>
            <a:r>
              <a:rPr sz="1600" b="1" dirty="0">
                <a:latin typeface="Courier New"/>
                <a:cs typeface="Courier New"/>
              </a:rPr>
              <a:t>)</a:t>
            </a:r>
            <a:endParaRPr sz="1600" dirty="0">
              <a:latin typeface="Courier New"/>
              <a:cs typeface="Courier New"/>
            </a:endParaRPr>
          </a:p>
          <a:p>
            <a:pPr marL="12700">
              <a:spcBef>
                <a:spcPts val="380"/>
              </a:spcBef>
            </a:pPr>
            <a:r>
              <a:rPr sz="1600" b="1" dirty="0">
                <a:latin typeface="Courier New"/>
                <a:cs typeface="Courier New"/>
              </a:rPr>
              <a:t>{</a:t>
            </a:r>
            <a:endParaRPr sz="1600" dirty="0">
              <a:latin typeface="Courier New"/>
              <a:cs typeface="Courier New"/>
            </a:endParaRPr>
          </a:p>
          <a:p>
            <a:pPr marL="368300">
              <a:spcBef>
                <a:spcPts val="380"/>
              </a:spcBef>
            </a:pPr>
            <a:r>
              <a:rPr sz="1600" b="1" spc="-5" dirty="0">
                <a:latin typeface="Courier New"/>
                <a:cs typeface="Courier New"/>
              </a:rPr>
              <a:t>PROCESS_BEGIN();</a:t>
            </a:r>
            <a:endParaRPr sz="1600" dirty="0">
              <a:latin typeface="Courier New"/>
              <a:cs typeface="Courier New"/>
            </a:endParaRPr>
          </a:p>
          <a:p>
            <a:pPr marL="368300">
              <a:spcBef>
                <a:spcPts val="380"/>
              </a:spcBef>
            </a:pPr>
            <a:r>
              <a:rPr sz="1600" b="1" spc="-5" dirty="0">
                <a:solidFill>
                  <a:srgbClr val="0433FF"/>
                </a:solidFill>
                <a:latin typeface="Courier New"/>
                <a:cs typeface="Courier New"/>
              </a:rPr>
              <a:t>// initialize statements come</a:t>
            </a:r>
            <a:r>
              <a:rPr sz="1600" b="1" spc="-35" dirty="0">
                <a:solidFill>
                  <a:srgbClr val="0433FF"/>
                </a:solidFill>
                <a:latin typeface="Courier New"/>
                <a:cs typeface="Courier New"/>
              </a:rPr>
              <a:t> </a:t>
            </a:r>
            <a:r>
              <a:rPr sz="1600" b="1" spc="-5" dirty="0">
                <a:solidFill>
                  <a:srgbClr val="0433FF"/>
                </a:solidFill>
                <a:latin typeface="Courier New"/>
                <a:cs typeface="Courier New"/>
              </a:rPr>
              <a:t>here</a:t>
            </a:r>
            <a:endParaRPr sz="1600" dirty="0">
              <a:latin typeface="Courier New"/>
              <a:cs typeface="Courier New"/>
            </a:endParaRPr>
          </a:p>
        </p:txBody>
      </p:sp>
      <p:sp>
        <p:nvSpPr>
          <p:cNvPr id="9" name="object 9"/>
          <p:cNvSpPr txBox="1"/>
          <p:nvPr/>
        </p:nvSpPr>
        <p:spPr>
          <a:xfrm>
            <a:off x="2488566" y="3960469"/>
            <a:ext cx="3507740" cy="260968"/>
          </a:xfrm>
          <a:prstGeom prst="rect">
            <a:avLst/>
          </a:prstGeom>
          <a:solidFill>
            <a:srgbClr val="FFFB00"/>
          </a:solidFill>
        </p:spPr>
        <p:txBody>
          <a:bodyPr vert="horz" wrap="square" lIns="0" tIns="14604" rIns="0" bIns="0" rtlCol="0">
            <a:spAutoFit/>
          </a:bodyPr>
          <a:lstStyle/>
          <a:p>
            <a:pPr marL="63500">
              <a:spcBef>
                <a:spcPts val="114"/>
              </a:spcBef>
            </a:pPr>
            <a:r>
              <a:rPr sz="1600" b="1" spc="-5" dirty="0">
                <a:latin typeface="Courier New"/>
                <a:cs typeface="Courier New"/>
              </a:rPr>
              <a:t>printf(</a:t>
            </a:r>
            <a:r>
              <a:rPr sz="1600" spc="-5" dirty="0">
                <a:latin typeface="Courier New"/>
                <a:cs typeface="Courier New"/>
              </a:rPr>
              <a:t>“</a:t>
            </a:r>
            <a:r>
              <a:rPr sz="1600" b="1" spc="-5" dirty="0">
                <a:solidFill>
                  <a:srgbClr val="008F00"/>
                </a:solidFill>
                <a:latin typeface="Courier New"/>
                <a:cs typeface="Courier New"/>
              </a:rPr>
              <a:t>Hello</a:t>
            </a:r>
            <a:r>
              <a:rPr sz="1600" b="1" spc="-10" dirty="0">
                <a:solidFill>
                  <a:srgbClr val="008F00"/>
                </a:solidFill>
                <a:latin typeface="Courier New"/>
                <a:cs typeface="Courier New"/>
              </a:rPr>
              <a:t> </a:t>
            </a:r>
            <a:r>
              <a:rPr sz="1600" b="1" spc="-5" dirty="0">
                <a:solidFill>
                  <a:srgbClr val="008F00"/>
                </a:solidFill>
                <a:latin typeface="Courier New"/>
                <a:cs typeface="Courier New"/>
              </a:rPr>
              <a:t>world!\n\r</a:t>
            </a:r>
            <a:r>
              <a:rPr sz="1600" b="1" spc="-5" dirty="0">
                <a:latin typeface="Courier New"/>
                <a:cs typeface="Courier New"/>
              </a:rPr>
              <a:t>”);</a:t>
            </a:r>
            <a:endParaRPr sz="1600">
              <a:latin typeface="Courier New"/>
              <a:cs typeface="Courier New"/>
            </a:endParaRPr>
          </a:p>
        </p:txBody>
      </p:sp>
      <p:sp>
        <p:nvSpPr>
          <p:cNvPr id="10" name="object 10"/>
          <p:cNvSpPr txBox="1"/>
          <p:nvPr/>
        </p:nvSpPr>
        <p:spPr>
          <a:xfrm>
            <a:off x="2540001" y="4206240"/>
            <a:ext cx="3104515" cy="1193800"/>
          </a:xfrm>
          <a:prstGeom prst="rect">
            <a:avLst/>
          </a:prstGeom>
        </p:spPr>
        <p:txBody>
          <a:bodyPr vert="horz" wrap="square" lIns="0" tIns="60960" rIns="0" bIns="0" rtlCol="0">
            <a:spAutoFit/>
          </a:bodyPr>
          <a:lstStyle/>
          <a:p>
            <a:pPr marL="12700">
              <a:spcBef>
                <a:spcPts val="480"/>
              </a:spcBef>
            </a:pPr>
            <a:r>
              <a:rPr sz="1600" b="1" spc="-5" dirty="0">
                <a:latin typeface="Courier New"/>
                <a:cs typeface="Courier New"/>
              </a:rPr>
              <a:t>while(</a:t>
            </a:r>
            <a:r>
              <a:rPr sz="1600" b="1" spc="-5" dirty="0">
                <a:solidFill>
                  <a:srgbClr val="941100"/>
                </a:solidFill>
                <a:latin typeface="Courier New"/>
                <a:cs typeface="Courier New"/>
              </a:rPr>
              <a:t>1</a:t>
            </a:r>
            <a:r>
              <a:rPr sz="1600" b="1" spc="-5" dirty="0">
                <a:latin typeface="Courier New"/>
                <a:cs typeface="Courier New"/>
              </a:rPr>
              <a:t>)</a:t>
            </a:r>
            <a:r>
              <a:rPr sz="1600" b="1" spc="-10" dirty="0">
                <a:latin typeface="Courier New"/>
                <a:cs typeface="Courier New"/>
              </a:rPr>
              <a:t> </a:t>
            </a:r>
            <a:r>
              <a:rPr sz="1600" b="1" dirty="0">
                <a:latin typeface="Courier New"/>
                <a:cs typeface="Courier New"/>
              </a:rPr>
              <a:t>{</a:t>
            </a:r>
            <a:endParaRPr sz="1600" dirty="0">
              <a:latin typeface="Courier New"/>
              <a:cs typeface="Courier New"/>
            </a:endParaRPr>
          </a:p>
          <a:p>
            <a:pPr marL="530860">
              <a:spcBef>
                <a:spcPts val="380"/>
              </a:spcBef>
            </a:pPr>
            <a:r>
              <a:rPr sz="1600" b="1" spc="-5" dirty="0">
                <a:solidFill>
                  <a:srgbClr val="0433FF"/>
                </a:solidFill>
                <a:latin typeface="Courier New"/>
                <a:cs typeface="Courier New"/>
              </a:rPr>
              <a:t>// perform tasks</a:t>
            </a:r>
            <a:r>
              <a:rPr sz="1600" b="1" spc="-90" dirty="0">
                <a:solidFill>
                  <a:srgbClr val="0433FF"/>
                </a:solidFill>
                <a:latin typeface="Courier New"/>
                <a:cs typeface="Courier New"/>
              </a:rPr>
              <a:t> </a:t>
            </a:r>
            <a:r>
              <a:rPr sz="1600" b="1" spc="-5" dirty="0">
                <a:solidFill>
                  <a:srgbClr val="0433FF"/>
                </a:solidFill>
                <a:latin typeface="Courier New"/>
                <a:cs typeface="Courier New"/>
              </a:rPr>
              <a:t>here</a:t>
            </a:r>
            <a:endParaRPr sz="1600" dirty="0">
              <a:latin typeface="Courier New"/>
              <a:cs typeface="Courier New"/>
            </a:endParaRPr>
          </a:p>
          <a:p>
            <a:pPr marL="530860" marR="5080">
              <a:lnSpc>
                <a:spcPct val="119800"/>
              </a:lnSpc>
            </a:pPr>
            <a:r>
              <a:rPr sz="1600" b="1" spc="-5" dirty="0">
                <a:solidFill>
                  <a:srgbClr val="0433FF"/>
                </a:solidFill>
                <a:latin typeface="Courier New"/>
                <a:cs typeface="Courier New"/>
              </a:rPr>
              <a:t>//  </a:t>
            </a:r>
            <a:r>
              <a:rPr sz="1600" b="1" spc="-5" dirty="0">
                <a:latin typeface="Courier New"/>
                <a:cs typeface="Courier New"/>
              </a:rPr>
              <a:t>PROCESS_WAIT_EVENT();</a:t>
            </a:r>
            <a:endParaRPr sz="1600" dirty="0">
              <a:latin typeface="Courier New"/>
              <a:cs typeface="Courier New"/>
            </a:endParaRPr>
          </a:p>
        </p:txBody>
      </p:sp>
      <p:sp>
        <p:nvSpPr>
          <p:cNvPr id="6" name="Title 1">
            <a:extLst>
              <a:ext uri="{FF2B5EF4-FFF2-40B4-BE49-F238E27FC236}">
                <a16:creationId xmlns:a16="http://schemas.microsoft.com/office/drawing/2014/main" id="{B173CA6B-A55E-1670-2947-7BC34A497F2F}"/>
              </a:ext>
            </a:extLst>
          </p:cNvPr>
          <p:cNvSpPr>
            <a:spLocks noGrp="1"/>
          </p:cNvSpPr>
          <p:nvPr>
            <p:ph type="title"/>
          </p:nvPr>
        </p:nvSpPr>
        <p:spPr>
          <a:xfrm>
            <a:off x="578892" y="132397"/>
            <a:ext cx="10515600" cy="1325563"/>
          </a:xfrm>
        </p:spPr>
        <p:txBody>
          <a:bodyPr>
            <a:normAutofit/>
          </a:bodyPr>
          <a:lstStyle/>
          <a:p>
            <a:r>
              <a:rPr lang="en-SG" sz="4000" dirty="0">
                <a:latin typeface="+mn-lt"/>
              </a:rPr>
              <a:t>Contiki operating system: Hello, World!</a:t>
            </a:r>
          </a:p>
        </p:txBody>
      </p:sp>
    </p:spTree>
    <p:extLst>
      <p:ext uri="{BB962C8B-B14F-4D97-AF65-F5344CB8AC3E}">
        <p14:creationId xmlns:p14="http://schemas.microsoft.com/office/powerpoint/2010/main" val="345649615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019E89-91D7-120A-E262-56D9A4F45274}"/>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763C8F4-86E2-A670-4D44-CBF3DCA5B018}"/>
              </a:ext>
            </a:extLst>
          </p:cNvPr>
          <p:cNvSpPr>
            <a:spLocks noGrp="1"/>
          </p:cNvSpPr>
          <p:nvPr>
            <p:ph idx="1"/>
          </p:nvPr>
        </p:nvSpPr>
        <p:spPr>
          <a:xfrm>
            <a:off x="838200" y="1864427"/>
            <a:ext cx="11050138" cy="3129145"/>
          </a:xfrm>
        </p:spPr>
        <p:txBody>
          <a:bodyPr>
            <a:normAutofit/>
          </a:bodyPr>
          <a:lstStyle/>
          <a:p>
            <a:r>
              <a:rPr lang="en-US" dirty="0">
                <a:latin typeface="+mj-lt"/>
                <a:sym typeface="Wingdings" pitchFamily="2" charset="2"/>
              </a:rPr>
              <a:t>Let us recall what was covered in the last lecture</a:t>
            </a:r>
          </a:p>
          <a:p>
            <a:r>
              <a:rPr lang="en-US" dirty="0">
                <a:latin typeface="+mj-lt"/>
              </a:rPr>
              <a:t>Basics of Wireless communication</a:t>
            </a:r>
          </a:p>
          <a:p>
            <a:r>
              <a:rPr lang="en-US" dirty="0">
                <a:latin typeface="+mj-lt"/>
              </a:rPr>
              <a:t>Microcontrollers and storage</a:t>
            </a:r>
          </a:p>
          <a:p>
            <a:r>
              <a:rPr lang="en-US" dirty="0">
                <a:latin typeface="+mj-lt"/>
              </a:rPr>
              <a:t>Contiki operating system</a:t>
            </a:r>
          </a:p>
          <a:p>
            <a:r>
              <a:rPr lang="en-US" b="1" dirty="0">
                <a:latin typeface="+mj-lt"/>
              </a:rPr>
              <a:t>Battery lifespan and radio states</a:t>
            </a:r>
          </a:p>
        </p:txBody>
      </p:sp>
      <p:sp>
        <p:nvSpPr>
          <p:cNvPr id="12" name="Slide Number Placeholder 11">
            <a:extLst>
              <a:ext uri="{FF2B5EF4-FFF2-40B4-BE49-F238E27FC236}">
                <a16:creationId xmlns:a16="http://schemas.microsoft.com/office/drawing/2014/main" id="{A1677961-1F73-6B1D-8F96-1198F9777667}"/>
              </a:ext>
            </a:extLst>
          </p:cNvPr>
          <p:cNvSpPr>
            <a:spLocks noGrp="1"/>
          </p:cNvSpPr>
          <p:nvPr>
            <p:ph type="sldNum" sz="quarter" idx="12"/>
          </p:nvPr>
        </p:nvSpPr>
        <p:spPr/>
        <p:txBody>
          <a:bodyPr/>
          <a:lstStyle/>
          <a:p>
            <a:fld id="{687B7451-1438-CB4A-8106-82A64F1C7D7B}" type="slidenum">
              <a:rPr lang="sv-SE" smtClean="0"/>
              <a:t>74</a:t>
            </a:fld>
            <a:endParaRPr lang="sv-SE" dirty="0"/>
          </a:p>
        </p:txBody>
      </p:sp>
      <p:sp>
        <p:nvSpPr>
          <p:cNvPr id="5" name="Title 4">
            <a:extLst>
              <a:ext uri="{FF2B5EF4-FFF2-40B4-BE49-F238E27FC236}">
                <a16:creationId xmlns:a16="http://schemas.microsoft.com/office/drawing/2014/main" id="{9DFD5886-CDC6-79BF-C75B-C1EA2877879F}"/>
              </a:ext>
            </a:extLst>
          </p:cNvPr>
          <p:cNvSpPr>
            <a:spLocks noGrp="1"/>
          </p:cNvSpPr>
          <p:nvPr>
            <p:ph type="title"/>
          </p:nvPr>
        </p:nvSpPr>
        <p:spPr/>
        <p:txBody>
          <a:bodyPr>
            <a:normAutofit/>
          </a:bodyPr>
          <a:lstStyle/>
          <a:p>
            <a:r>
              <a:rPr lang="en-GB" sz="4000" dirty="0">
                <a:latin typeface="+mn-lt"/>
              </a:rPr>
              <a:t>Roadmap of the lecture today</a:t>
            </a:r>
            <a:endParaRPr lang="en-SE" sz="4000" dirty="0">
              <a:latin typeface="+mn-lt"/>
            </a:endParaRPr>
          </a:p>
        </p:txBody>
      </p:sp>
      <p:sp>
        <p:nvSpPr>
          <p:cNvPr id="2" name="Footer Placeholder 1">
            <a:extLst>
              <a:ext uri="{FF2B5EF4-FFF2-40B4-BE49-F238E27FC236}">
                <a16:creationId xmlns:a16="http://schemas.microsoft.com/office/drawing/2014/main" id="{8A0FFAC0-7F95-C33E-459A-786490DD8E24}"/>
              </a:ext>
            </a:extLst>
          </p:cNvPr>
          <p:cNvSpPr>
            <a:spLocks noGrp="1"/>
          </p:cNvSpPr>
          <p:nvPr>
            <p:ph type="ftr" sz="quarter" idx="11"/>
          </p:nvPr>
        </p:nvSpPr>
        <p:spPr/>
        <p:txBody>
          <a:bodyPr/>
          <a:lstStyle/>
          <a:p>
            <a:r>
              <a:rPr lang="sv-SE" dirty="0" err="1"/>
              <a:t>ambujv@nus.edu.sg</a:t>
            </a:r>
            <a:endParaRPr lang="sv-SE" dirty="0"/>
          </a:p>
        </p:txBody>
      </p:sp>
    </p:spTree>
    <p:extLst>
      <p:ext uri="{BB962C8B-B14F-4D97-AF65-F5344CB8AC3E}">
        <p14:creationId xmlns:p14="http://schemas.microsoft.com/office/powerpoint/2010/main" val="319710216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7331" y="3131066"/>
            <a:ext cx="12037337" cy="1258094"/>
          </a:xfrm>
        </p:spPr>
        <p:txBody>
          <a:bodyPr>
            <a:normAutofit/>
          </a:bodyPr>
          <a:lstStyle/>
          <a:p>
            <a:pPr marL="0" indent="0" algn="ctr">
              <a:buNone/>
            </a:pPr>
            <a:r>
              <a:rPr lang="en-US" sz="4800" dirty="0"/>
              <a:t>Battery-life, Power Consumption</a:t>
            </a:r>
          </a:p>
          <a:p>
            <a:pPr marL="457200" indent="-457200">
              <a:buFont typeface="+mj-lt"/>
              <a:buAutoNum type="arabicPeriod"/>
            </a:pPr>
            <a:endParaRPr lang="en-US" sz="2000" dirty="0">
              <a:latin typeface="+mj-lt"/>
            </a:endParaRPr>
          </a:p>
          <a:p>
            <a:endParaRPr lang="en-US" dirty="0">
              <a:latin typeface="+mj-lt"/>
            </a:endParaRPr>
          </a:p>
        </p:txBody>
      </p:sp>
      <p:sp>
        <p:nvSpPr>
          <p:cNvPr id="12" name="Slide Number Placeholder 11">
            <a:extLst>
              <a:ext uri="{FF2B5EF4-FFF2-40B4-BE49-F238E27FC236}">
                <a16:creationId xmlns:a16="http://schemas.microsoft.com/office/drawing/2014/main" id="{9E4C5F5A-700B-44FB-9E95-6F4C5C125A8E}"/>
              </a:ext>
            </a:extLst>
          </p:cNvPr>
          <p:cNvSpPr>
            <a:spLocks noGrp="1"/>
          </p:cNvSpPr>
          <p:nvPr>
            <p:ph type="sldNum" sz="quarter" idx="12"/>
          </p:nvPr>
        </p:nvSpPr>
        <p:spPr/>
        <p:txBody>
          <a:bodyPr/>
          <a:lstStyle/>
          <a:p>
            <a:fld id="{687B7451-1438-CB4A-8106-82A64F1C7D7B}" type="slidenum">
              <a:rPr lang="sv-SE" smtClean="0"/>
              <a:t>75</a:t>
            </a:fld>
            <a:endParaRPr lang="sv-SE"/>
          </a:p>
        </p:txBody>
      </p:sp>
      <p:sp>
        <p:nvSpPr>
          <p:cNvPr id="2" name="Footer Placeholder 1">
            <a:extLst>
              <a:ext uri="{FF2B5EF4-FFF2-40B4-BE49-F238E27FC236}">
                <a16:creationId xmlns:a16="http://schemas.microsoft.com/office/drawing/2014/main" id="{4BF8FC63-B61F-4084-9936-C126CAD461C4}"/>
              </a:ext>
            </a:extLst>
          </p:cNvPr>
          <p:cNvSpPr>
            <a:spLocks noGrp="1"/>
          </p:cNvSpPr>
          <p:nvPr>
            <p:ph type="ftr" sz="quarter" idx="11"/>
          </p:nvPr>
        </p:nvSpPr>
        <p:spPr/>
        <p:txBody>
          <a:bodyPr/>
          <a:lstStyle/>
          <a:p>
            <a:r>
              <a:rPr lang="sv-SE" dirty="0" err="1"/>
              <a:t>ambujv@nus.edu.sg</a:t>
            </a:r>
            <a:endParaRPr lang="sv-SE" dirty="0"/>
          </a:p>
        </p:txBody>
      </p:sp>
    </p:spTree>
    <p:extLst>
      <p:ext uri="{BB962C8B-B14F-4D97-AF65-F5344CB8AC3E}">
        <p14:creationId xmlns:p14="http://schemas.microsoft.com/office/powerpoint/2010/main" val="331592361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8346" y="284968"/>
            <a:ext cx="9601200" cy="1198418"/>
          </a:xfrm>
        </p:spPr>
        <p:txBody>
          <a:bodyPr>
            <a:normAutofit/>
          </a:bodyPr>
          <a:lstStyle/>
          <a:p>
            <a:r>
              <a:rPr lang="en-US" sz="4000" dirty="0">
                <a:latin typeface="+mn-lt"/>
              </a:rPr>
              <a:t>Terms/Units (Quick Revision)</a:t>
            </a:r>
          </a:p>
        </p:txBody>
      </p:sp>
      <p:sp>
        <p:nvSpPr>
          <p:cNvPr id="3" name="Content Placeholder 2"/>
          <p:cNvSpPr>
            <a:spLocks noGrp="1"/>
          </p:cNvSpPr>
          <p:nvPr>
            <p:ph idx="1"/>
          </p:nvPr>
        </p:nvSpPr>
        <p:spPr>
          <a:xfrm>
            <a:off x="1008346" y="1676192"/>
            <a:ext cx="9712126" cy="4225637"/>
          </a:xfrm>
        </p:spPr>
        <p:txBody>
          <a:bodyPr>
            <a:normAutofit/>
          </a:bodyPr>
          <a:lstStyle/>
          <a:p>
            <a:r>
              <a:rPr lang="en-US" b="1" dirty="0">
                <a:latin typeface="+mj-lt"/>
              </a:rPr>
              <a:t>Voltage: </a:t>
            </a:r>
            <a:r>
              <a:rPr lang="en-US" dirty="0">
                <a:latin typeface="+mj-lt"/>
              </a:rPr>
              <a:t>Volts (V): the SI unit of electromotive force</a:t>
            </a:r>
          </a:p>
          <a:p>
            <a:r>
              <a:rPr lang="en-US" b="1" dirty="0">
                <a:latin typeface="+mj-lt"/>
              </a:rPr>
              <a:t>Current: </a:t>
            </a:r>
            <a:r>
              <a:rPr lang="en-US" dirty="0">
                <a:latin typeface="+mj-lt"/>
              </a:rPr>
              <a:t>Ampere or “amp” (A) is the SI unit of electric current </a:t>
            </a:r>
          </a:p>
          <a:p>
            <a:r>
              <a:rPr lang="en-US" sz="2400" b="1" dirty="0">
                <a:latin typeface="+mj-lt"/>
              </a:rPr>
              <a:t>Power (W): </a:t>
            </a:r>
            <a:r>
              <a:rPr lang="en-US" sz="2400" dirty="0">
                <a:latin typeface="+mj-lt"/>
              </a:rPr>
              <a:t>volts (V) x amps (A)</a:t>
            </a:r>
          </a:p>
          <a:p>
            <a:r>
              <a:rPr lang="en-US" b="1" dirty="0">
                <a:latin typeface="+mj-lt"/>
              </a:rPr>
              <a:t>Energy (Joule): </a:t>
            </a:r>
            <a:r>
              <a:rPr lang="en-US" dirty="0">
                <a:latin typeface="+mj-lt"/>
              </a:rPr>
              <a:t>Power x Time.</a:t>
            </a:r>
          </a:p>
          <a:p>
            <a:endParaRPr lang="en-US" sz="2400" dirty="0">
              <a:latin typeface="+mj-lt"/>
            </a:endParaRPr>
          </a:p>
          <a:p>
            <a:r>
              <a:rPr lang="en-US" dirty="0">
                <a:latin typeface="+mj-lt"/>
              </a:rPr>
              <a:t>Example</a:t>
            </a:r>
            <a:r>
              <a:rPr lang="en-US" sz="2400" dirty="0">
                <a:latin typeface="+mj-lt"/>
              </a:rPr>
              <a:t>:</a:t>
            </a:r>
          </a:p>
          <a:p>
            <a:pPr lvl="1"/>
            <a:r>
              <a:rPr lang="en-US" sz="2800" dirty="0">
                <a:latin typeface="+mj-lt"/>
              </a:rPr>
              <a:t>A device running at 1V draws 1A. </a:t>
            </a:r>
          </a:p>
          <a:p>
            <a:pPr lvl="2"/>
            <a:r>
              <a:rPr lang="en-US" sz="2400" dirty="0">
                <a:latin typeface="+mj-lt"/>
              </a:rPr>
              <a:t>The power consumption is therefore 1W</a:t>
            </a:r>
          </a:p>
          <a:p>
            <a:pPr lvl="2"/>
            <a:r>
              <a:rPr lang="en-US" sz="2400" dirty="0">
                <a:latin typeface="+mj-lt"/>
              </a:rPr>
              <a:t>Energy consumed in 1s is 1J</a:t>
            </a:r>
          </a:p>
        </p:txBody>
      </p:sp>
      <p:sp>
        <p:nvSpPr>
          <p:cNvPr id="5" name="Slide Number Placeholder 4"/>
          <p:cNvSpPr>
            <a:spLocks noGrp="1"/>
          </p:cNvSpPr>
          <p:nvPr>
            <p:ph type="sldNum" sz="quarter" idx="12"/>
          </p:nvPr>
        </p:nvSpPr>
        <p:spPr/>
        <p:txBody>
          <a:bodyPr/>
          <a:lstStyle/>
          <a:p>
            <a:fld id="{5C6FAEEE-D619-4E65-A0EF-E650D0B3166A}" type="slidenum">
              <a:rPr lang="en-US" smtClean="0"/>
              <a:t>76</a:t>
            </a:fld>
            <a:endParaRPr lang="en-US"/>
          </a:p>
        </p:txBody>
      </p:sp>
    </p:spTree>
    <p:extLst>
      <p:ext uri="{BB962C8B-B14F-4D97-AF65-F5344CB8AC3E}">
        <p14:creationId xmlns:p14="http://schemas.microsoft.com/office/powerpoint/2010/main" val="123468125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3992" y="359061"/>
            <a:ext cx="10899560" cy="755073"/>
          </a:xfrm>
        </p:spPr>
        <p:txBody>
          <a:bodyPr>
            <a:normAutofit/>
          </a:bodyPr>
          <a:lstStyle/>
          <a:p>
            <a:r>
              <a:rPr lang="en-US" sz="4000" dirty="0">
                <a:latin typeface="+mn-lt"/>
              </a:rPr>
              <a:t>How do you measure lifespan of a battery?</a:t>
            </a:r>
            <a:endParaRPr lang="en-SG" sz="4000" dirty="0">
              <a:latin typeface="+mn-lt"/>
            </a:endParaRPr>
          </a:p>
        </p:txBody>
      </p:sp>
      <p:sp>
        <p:nvSpPr>
          <p:cNvPr id="3" name="Content Placeholder 2"/>
          <p:cNvSpPr>
            <a:spLocks noGrp="1"/>
          </p:cNvSpPr>
          <p:nvPr>
            <p:ph idx="1"/>
          </p:nvPr>
        </p:nvSpPr>
        <p:spPr>
          <a:xfrm>
            <a:off x="1014845" y="1361677"/>
            <a:ext cx="10338955" cy="4973782"/>
          </a:xfrm>
        </p:spPr>
        <p:txBody>
          <a:bodyPr>
            <a:normAutofit/>
          </a:bodyPr>
          <a:lstStyle/>
          <a:p>
            <a:r>
              <a:rPr lang="en-US" dirty="0">
                <a:latin typeface="+mj-lt"/>
              </a:rPr>
              <a:t>The </a:t>
            </a:r>
            <a:r>
              <a:rPr lang="en-US" b="1" dirty="0">
                <a:latin typeface="+mj-lt"/>
              </a:rPr>
              <a:t>watt</a:t>
            </a:r>
            <a:r>
              <a:rPr lang="en-US" dirty="0">
                <a:latin typeface="+mj-lt"/>
              </a:rPr>
              <a:t>-</a:t>
            </a:r>
            <a:r>
              <a:rPr lang="en-US" b="1" dirty="0">
                <a:latin typeface="+mj-lt"/>
              </a:rPr>
              <a:t>hour</a:t>
            </a:r>
            <a:r>
              <a:rPr lang="en-US" dirty="0">
                <a:latin typeface="+mj-lt"/>
              </a:rPr>
              <a:t> (symbolized </a:t>
            </a:r>
            <a:r>
              <a:rPr lang="en-US" dirty="0" err="1">
                <a:latin typeface="+mj-lt"/>
              </a:rPr>
              <a:t>Wh</a:t>
            </a:r>
            <a:r>
              <a:rPr lang="en-US" dirty="0">
                <a:latin typeface="+mj-lt"/>
              </a:rPr>
              <a:t>) is a unit of energy equivalent to one </a:t>
            </a:r>
            <a:r>
              <a:rPr lang="en-US" b="1" dirty="0">
                <a:latin typeface="+mj-lt"/>
              </a:rPr>
              <a:t>watt</a:t>
            </a:r>
            <a:r>
              <a:rPr lang="en-US" dirty="0">
                <a:latin typeface="+mj-lt"/>
              </a:rPr>
              <a:t> (1 W) of power that is expended for one </a:t>
            </a:r>
            <a:r>
              <a:rPr lang="en-US" b="1" dirty="0">
                <a:latin typeface="+mj-lt"/>
              </a:rPr>
              <a:t>hour</a:t>
            </a:r>
            <a:r>
              <a:rPr lang="en-US" dirty="0">
                <a:latin typeface="+mj-lt"/>
              </a:rPr>
              <a:t> (1 h) of time.</a:t>
            </a:r>
          </a:p>
          <a:p>
            <a:pPr lvl="1"/>
            <a:r>
              <a:rPr lang="en-US" sz="2400" dirty="0">
                <a:latin typeface="+mj-lt"/>
              </a:rPr>
              <a:t>Dell Latitude E7440 Laptop (3 cell): 34Wh - provides 1W for 34 hours.</a:t>
            </a:r>
          </a:p>
          <a:p>
            <a:pPr lvl="1"/>
            <a:r>
              <a:rPr lang="en-US" sz="2400" dirty="0">
                <a:latin typeface="+mj-lt"/>
              </a:rPr>
              <a:t>iPad2: 25 watt-hour</a:t>
            </a:r>
          </a:p>
          <a:p>
            <a:pPr lvl="1"/>
            <a:endParaRPr lang="en-US" sz="2400" dirty="0">
              <a:latin typeface="+mj-lt"/>
            </a:endParaRPr>
          </a:p>
          <a:p>
            <a:r>
              <a:rPr lang="en-US" sz="2400" dirty="0">
                <a:latin typeface="+mj-lt"/>
              </a:rPr>
              <a:t>An </a:t>
            </a:r>
            <a:r>
              <a:rPr lang="en-US" sz="2400" b="1" dirty="0">
                <a:latin typeface="+mj-lt"/>
              </a:rPr>
              <a:t>ampere-hour</a:t>
            </a:r>
            <a:r>
              <a:rPr lang="en-US" sz="2400" dirty="0">
                <a:latin typeface="+mj-lt"/>
              </a:rPr>
              <a:t> or </a:t>
            </a:r>
            <a:r>
              <a:rPr lang="en-US" sz="2400" b="1" dirty="0">
                <a:latin typeface="+mj-lt"/>
              </a:rPr>
              <a:t>amp-hour</a:t>
            </a:r>
            <a:r>
              <a:rPr lang="en-US" sz="2400" dirty="0">
                <a:latin typeface="+mj-lt"/>
              </a:rPr>
              <a:t> (</a:t>
            </a:r>
            <a:r>
              <a:rPr lang="en-US" sz="2400" b="1" dirty="0">
                <a:latin typeface="+mj-lt"/>
              </a:rPr>
              <a:t>Ah</a:t>
            </a:r>
            <a:r>
              <a:rPr lang="en-US" sz="2400" dirty="0">
                <a:latin typeface="+mj-lt"/>
              </a:rPr>
              <a:t>) is a unit of electric charge equal to the charge transferred by a steady current of 1A flowing for one hour:</a:t>
            </a:r>
          </a:p>
          <a:p>
            <a:endParaRPr lang="en-US" sz="2400" dirty="0">
              <a:latin typeface="+mj-lt"/>
            </a:endParaRPr>
          </a:p>
          <a:p>
            <a:pPr lvl="1"/>
            <a:r>
              <a:rPr lang="en-US" sz="2400" dirty="0">
                <a:latin typeface="+mj-lt"/>
              </a:rPr>
              <a:t>iPad2 6930mAh, voltage = 25Wh/6.9Ah = 3.6V</a:t>
            </a:r>
          </a:p>
          <a:p>
            <a:pPr lvl="1"/>
            <a:r>
              <a:rPr lang="en-US" sz="2400" dirty="0">
                <a:latin typeface="+mj-lt"/>
              </a:rPr>
              <a:t>Samsung S4: 2600mAh (3.7V), 9.62Wh</a:t>
            </a:r>
          </a:p>
          <a:p>
            <a:pPr lvl="1"/>
            <a:r>
              <a:rPr lang="en-US" sz="2400" dirty="0">
                <a:latin typeface="+mj-lt"/>
              </a:rPr>
              <a:t>AA Energizer Alkaline: 2500 </a:t>
            </a:r>
            <a:r>
              <a:rPr lang="en-US" sz="2400" dirty="0" err="1">
                <a:latin typeface="+mj-lt"/>
              </a:rPr>
              <a:t>mAh</a:t>
            </a:r>
            <a:r>
              <a:rPr lang="en-US" sz="2400" dirty="0">
                <a:latin typeface="+mj-lt"/>
              </a:rPr>
              <a:t> (1.5V), 3.75Wh</a:t>
            </a:r>
          </a:p>
          <a:p>
            <a:pPr lvl="1"/>
            <a:r>
              <a:rPr lang="en-US" sz="2400" dirty="0">
                <a:latin typeface="+mj-lt"/>
              </a:rPr>
              <a:t>Calculator Battery (CR2032): 225 </a:t>
            </a:r>
            <a:r>
              <a:rPr lang="en-US" sz="2400" dirty="0" err="1">
                <a:latin typeface="+mj-lt"/>
              </a:rPr>
              <a:t>mAh</a:t>
            </a:r>
            <a:r>
              <a:rPr lang="en-US" sz="2400" dirty="0">
                <a:latin typeface="+mj-lt"/>
              </a:rPr>
              <a:t> (3V), 0.675Wh</a:t>
            </a:r>
          </a:p>
        </p:txBody>
      </p:sp>
      <p:pic>
        <p:nvPicPr>
          <p:cNvPr id="7170" name="Picture 2" descr="https://upload.wikimedia.org/wikipedia/commons/4/4d/Battery-lithium-cr2032.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886373" y="4462758"/>
            <a:ext cx="1410278" cy="1234974"/>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2"/>
          </p:nvPr>
        </p:nvSpPr>
        <p:spPr/>
        <p:txBody>
          <a:bodyPr/>
          <a:lstStyle/>
          <a:p>
            <a:fld id="{5C6FAEEE-D619-4E65-A0EF-E650D0B3166A}" type="slidenum">
              <a:rPr lang="en-US" smtClean="0"/>
              <a:t>77</a:t>
            </a:fld>
            <a:endParaRPr lang="en-US"/>
          </a:p>
        </p:txBody>
      </p:sp>
    </p:spTree>
    <p:extLst>
      <p:ext uri="{BB962C8B-B14F-4D97-AF65-F5344CB8AC3E}">
        <p14:creationId xmlns:p14="http://schemas.microsoft.com/office/powerpoint/2010/main" val="3914701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A7232C-3940-4BF6-D6DB-BDAB49A30B51}"/>
              </a:ext>
            </a:extLst>
          </p:cNvPr>
          <p:cNvSpPr>
            <a:spLocks noGrp="1"/>
          </p:cNvSpPr>
          <p:nvPr>
            <p:ph type="title"/>
          </p:nvPr>
        </p:nvSpPr>
        <p:spPr/>
        <p:txBody>
          <a:bodyPr>
            <a:normAutofit/>
          </a:bodyPr>
          <a:lstStyle/>
          <a:p>
            <a:r>
              <a:rPr lang="en-US" sz="4000" dirty="0">
                <a:latin typeface="+mn-lt"/>
              </a:rPr>
              <a:t>What is the capacity of the battery?</a:t>
            </a:r>
          </a:p>
        </p:txBody>
      </p:sp>
      <p:sp>
        <p:nvSpPr>
          <p:cNvPr id="3" name="Content Placeholder 2">
            <a:extLst>
              <a:ext uri="{FF2B5EF4-FFF2-40B4-BE49-F238E27FC236}">
                <a16:creationId xmlns:a16="http://schemas.microsoft.com/office/drawing/2014/main" id="{7D5E74A7-5F14-2409-338E-CD102B5150B4}"/>
              </a:ext>
            </a:extLst>
          </p:cNvPr>
          <p:cNvSpPr>
            <a:spLocks noGrp="1"/>
          </p:cNvSpPr>
          <p:nvPr>
            <p:ph idx="1"/>
          </p:nvPr>
        </p:nvSpPr>
        <p:spPr>
          <a:xfrm>
            <a:off x="838200" y="1825625"/>
            <a:ext cx="11353800" cy="4351338"/>
          </a:xfrm>
        </p:spPr>
        <p:txBody>
          <a:bodyPr/>
          <a:lstStyle/>
          <a:p>
            <a:r>
              <a:rPr lang="en-US" dirty="0">
                <a:latin typeface="+mj-lt"/>
              </a:rPr>
              <a:t>How do we calculate the lifetime of the battery in IoT devices?</a:t>
            </a:r>
          </a:p>
          <a:p>
            <a:r>
              <a:rPr lang="en-US" dirty="0">
                <a:latin typeface="+mj-lt"/>
              </a:rPr>
              <a:t>We express battery capacity commonly in milliampere-hour (</a:t>
            </a:r>
            <a:r>
              <a:rPr lang="en-US" dirty="0" err="1">
                <a:latin typeface="+mj-lt"/>
              </a:rPr>
              <a:t>mAH</a:t>
            </a:r>
            <a:r>
              <a:rPr lang="en-US" dirty="0">
                <a:latin typeface="+mj-lt"/>
              </a:rPr>
              <a:t>)</a:t>
            </a:r>
          </a:p>
          <a:p>
            <a:r>
              <a:rPr lang="en-US" dirty="0">
                <a:latin typeface="+mj-lt"/>
              </a:rPr>
              <a:t>Coin cell (CR2032): 240 </a:t>
            </a:r>
            <a:r>
              <a:rPr lang="en-US" dirty="0" err="1">
                <a:latin typeface="+mj-lt"/>
              </a:rPr>
              <a:t>mAh</a:t>
            </a:r>
            <a:r>
              <a:rPr lang="en-US" dirty="0">
                <a:latin typeface="+mj-lt"/>
              </a:rPr>
              <a:t>,  Flexible battery (Molex): 10 </a:t>
            </a:r>
            <a:r>
              <a:rPr lang="en-US" dirty="0" err="1">
                <a:latin typeface="+mj-lt"/>
              </a:rPr>
              <a:t>mAh</a:t>
            </a:r>
            <a:endParaRPr lang="en-US" dirty="0">
              <a:latin typeface="+mj-lt"/>
            </a:endParaRPr>
          </a:p>
          <a:p>
            <a:r>
              <a:rPr lang="en-US" dirty="0">
                <a:latin typeface="+mj-lt"/>
              </a:rPr>
              <a:t>How long would battery last under different device load:</a:t>
            </a:r>
          </a:p>
          <a:p>
            <a:endParaRPr lang="en-US" dirty="0">
              <a:latin typeface="+mj-lt"/>
            </a:endParaRPr>
          </a:p>
          <a:p>
            <a:pPr marL="0" indent="0">
              <a:buNone/>
            </a:pPr>
            <a:endParaRPr lang="en-US" dirty="0">
              <a:latin typeface="+mj-lt"/>
            </a:endParaRPr>
          </a:p>
        </p:txBody>
      </p:sp>
      <p:sp>
        <p:nvSpPr>
          <p:cNvPr id="5" name="Slide Number Placeholder 4">
            <a:extLst>
              <a:ext uri="{FF2B5EF4-FFF2-40B4-BE49-F238E27FC236}">
                <a16:creationId xmlns:a16="http://schemas.microsoft.com/office/drawing/2014/main" id="{45A40824-4938-F14E-3234-BF98B86D7F24}"/>
              </a:ext>
            </a:extLst>
          </p:cNvPr>
          <p:cNvSpPr>
            <a:spLocks noGrp="1"/>
          </p:cNvSpPr>
          <p:nvPr>
            <p:ph type="sldNum" sz="quarter" idx="12"/>
          </p:nvPr>
        </p:nvSpPr>
        <p:spPr/>
        <p:txBody>
          <a:bodyPr/>
          <a:lstStyle/>
          <a:p>
            <a:fld id="{687B7451-1438-CB4A-8106-82A64F1C7D7B}" type="slidenum">
              <a:rPr lang="sv-SE" smtClean="0"/>
              <a:pPr/>
              <a:t>78</a:t>
            </a:fld>
            <a:endParaRPr lang="sv-SE" dirty="0"/>
          </a:p>
        </p:txBody>
      </p:sp>
      <p:pic>
        <p:nvPicPr>
          <p:cNvPr id="7" name="Picture 6" descr="A picture containing text&#10;&#10;Description automatically generated">
            <a:extLst>
              <a:ext uri="{FF2B5EF4-FFF2-40B4-BE49-F238E27FC236}">
                <a16:creationId xmlns:a16="http://schemas.microsoft.com/office/drawing/2014/main" id="{2A339078-DD08-4D66-E1CB-630E5378A589}"/>
              </a:ext>
            </a:extLst>
          </p:cNvPr>
          <p:cNvPicPr>
            <a:picLocks noChangeAspect="1"/>
          </p:cNvPicPr>
          <p:nvPr/>
        </p:nvPicPr>
        <p:blipFill>
          <a:blip r:embed="rId3"/>
          <a:stretch>
            <a:fillRect/>
          </a:stretch>
        </p:blipFill>
        <p:spPr>
          <a:xfrm>
            <a:off x="9904114" y="4001294"/>
            <a:ext cx="1541408" cy="1541408"/>
          </a:xfrm>
          <a:prstGeom prst="rect">
            <a:avLst/>
          </a:prstGeom>
        </p:spPr>
      </p:pic>
      <p:sp>
        <p:nvSpPr>
          <p:cNvPr id="10" name="TextBox 9">
            <a:extLst>
              <a:ext uri="{FF2B5EF4-FFF2-40B4-BE49-F238E27FC236}">
                <a16:creationId xmlns:a16="http://schemas.microsoft.com/office/drawing/2014/main" id="{CEE9A399-127D-7F96-92CD-C881535DCDD0}"/>
              </a:ext>
            </a:extLst>
          </p:cNvPr>
          <p:cNvSpPr txBox="1"/>
          <p:nvPr/>
        </p:nvSpPr>
        <p:spPr>
          <a:xfrm>
            <a:off x="9774317" y="5468656"/>
            <a:ext cx="1801005" cy="584775"/>
          </a:xfrm>
          <a:prstGeom prst="rect">
            <a:avLst/>
          </a:prstGeom>
          <a:noFill/>
        </p:spPr>
        <p:txBody>
          <a:bodyPr wrap="square" rtlCol="0">
            <a:spAutoFit/>
          </a:bodyPr>
          <a:lstStyle/>
          <a:p>
            <a:pPr algn="ctr"/>
            <a:r>
              <a:rPr lang="en-US" sz="1600" dirty="0">
                <a:latin typeface="+mj-lt"/>
              </a:rPr>
              <a:t>Coin cell battery</a:t>
            </a:r>
          </a:p>
          <a:p>
            <a:pPr algn="ctr"/>
            <a:r>
              <a:rPr lang="en-US" sz="1600" dirty="0">
                <a:latin typeface="+mj-lt"/>
              </a:rPr>
              <a:t>CR 2032 (240 </a:t>
            </a:r>
            <a:r>
              <a:rPr lang="en-US" sz="1600" dirty="0" err="1">
                <a:latin typeface="+mj-lt"/>
              </a:rPr>
              <a:t>mAh</a:t>
            </a:r>
            <a:r>
              <a:rPr lang="en-US" sz="1600" dirty="0">
                <a:latin typeface="+mj-lt"/>
              </a:rPr>
              <a:t>)</a:t>
            </a:r>
          </a:p>
        </p:txBody>
      </p:sp>
      <p:graphicFrame>
        <p:nvGraphicFramePr>
          <p:cNvPr id="11" name="Table 11">
            <a:extLst>
              <a:ext uri="{FF2B5EF4-FFF2-40B4-BE49-F238E27FC236}">
                <a16:creationId xmlns:a16="http://schemas.microsoft.com/office/drawing/2014/main" id="{E2DBC9D3-69ED-A724-8754-F8671CC673DE}"/>
              </a:ext>
            </a:extLst>
          </p:cNvPr>
          <p:cNvGraphicFramePr>
            <a:graphicFrameLocks noGrp="1"/>
          </p:cNvGraphicFramePr>
          <p:nvPr/>
        </p:nvGraphicFramePr>
        <p:xfrm>
          <a:off x="1029639" y="4198521"/>
          <a:ext cx="8128000" cy="148336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3150888019"/>
                    </a:ext>
                  </a:extLst>
                </a:gridCol>
                <a:gridCol w="4064000">
                  <a:extLst>
                    <a:ext uri="{9D8B030D-6E8A-4147-A177-3AD203B41FA5}">
                      <a16:colId xmlns:a16="http://schemas.microsoft.com/office/drawing/2014/main" val="2250743876"/>
                    </a:ext>
                  </a:extLst>
                </a:gridCol>
              </a:tblGrid>
              <a:tr h="370840">
                <a:tc>
                  <a:txBody>
                    <a:bodyPr/>
                    <a:lstStyle/>
                    <a:p>
                      <a:pPr algn="ctr"/>
                      <a:r>
                        <a:rPr lang="en-US" dirty="0"/>
                        <a:t>Current drawn</a:t>
                      </a:r>
                    </a:p>
                  </a:txBody>
                  <a:tcPr/>
                </a:tc>
                <a:tc>
                  <a:txBody>
                    <a:bodyPr/>
                    <a:lstStyle/>
                    <a:p>
                      <a:pPr algn="ctr"/>
                      <a:r>
                        <a:rPr lang="en-US" dirty="0"/>
                        <a:t>Lifetime</a:t>
                      </a:r>
                    </a:p>
                  </a:txBody>
                  <a:tcPr/>
                </a:tc>
                <a:extLst>
                  <a:ext uri="{0D108BD9-81ED-4DB2-BD59-A6C34878D82A}">
                    <a16:rowId xmlns:a16="http://schemas.microsoft.com/office/drawing/2014/main" val="3043593061"/>
                  </a:ext>
                </a:extLst>
              </a:tr>
              <a:tr h="370840">
                <a:tc>
                  <a:txBody>
                    <a:bodyPr/>
                    <a:lstStyle/>
                    <a:p>
                      <a:pPr algn="ctr"/>
                      <a:r>
                        <a:rPr lang="en-US" dirty="0"/>
                        <a:t>240 mA</a:t>
                      </a:r>
                    </a:p>
                  </a:txBody>
                  <a:tcPr/>
                </a:tc>
                <a:tc>
                  <a:txBody>
                    <a:bodyPr/>
                    <a:lstStyle/>
                    <a:p>
                      <a:pPr algn="ctr"/>
                      <a:r>
                        <a:rPr lang="en-US" dirty="0"/>
                        <a:t>1 h</a:t>
                      </a:r>
                    </a:p>
                  </a:txBody>
                  <a:tcPr/>
                </a:tc>
                <a:extLst>
                  <a:ext uri="{0D108BD9-81ED-4DB2-BD59-A6C34878D82A}">
                    <a16:rowId xmlns:a16="http://schemas.microsoft.com/office/drawing/2014/main" val="945296689"/>
                  </a:ext>
                </a:extLst>
              </a:tr>
              <a:tr h="370840">
                <a:tc>
                  <a:txBody>
                    <a:bodyPr/>
                    <a:lstStyle/>
                    <a:p>
                      <a:pPr algn="ctr"/>
                      <a:r>
                        <a:rPr lang="en-US" dirty="0"/>
                        <a:t>120 mA</a:t>
                      </a:r>
                    </a:p>
                  </a:txBody>
                  <a:tcPr/>
                </a:tc>
                <a:tc>
                  <a:txBody>
                    <a:bodyPr/>
                    <a:lstStyle/>
                    <a:p>
                      <a:pPr algn="ctr"/>
                      <a:r>
                        <a:rPr lang="en-US" dirty="0"/>
                        <a:t>2 h</a:t>
                      </a:r>
                    </a:p>
                  </a:txBody>
                  <a:tcPr/>
                </a:tc>
                <a:extLst>
                  <a:ext uri="{0D108BD9-81ED-4DB2-BD59-A6C34878D82A}">
                    <a16:rowId xmlns:a16="http://schemas.microsoft.com/office/drawing/2014/main" val="4005716356"/>
                  </a:ext>
                </a:extLst>
              </a:tr>
              <a:tr h="370840">
                <a:tc>
                  <a:txBody>
                    <a:bodyPr/>
                    <a:lstStyle/>
                    <a:p>
                      <a:pPr algn="ctr"/>
                      <a:r>
                        <a:rPr lang="en-US" dirty="0"/>
                        <a:t>1 mA</a:t>
                      </a:r>
                    </a:p>
                  </a:txBody>
                  <a:tcPr/>
                </a:tc>
                <a:tc>
                  <a:txBody>
                    <a:bodyPr/>
                    <a:lstStyle/>
                    <a:p>
                      <a:pPr algn="ctr"/>
                      <a:r>
                        <a:rPr lang="en-US" dirty="0"/>
                        <a:t>240 h</a:t>
                      </a:r>
                    </a:p>
                  </a:txBody>
                  <a:tcPr/>
                </a:tc>
                <a:extLst>
                  <a:ext uri="{0D108BD9-81ED-4DB2-BD59-A6C34878D82A}">
                    <a16:rowId xmlns:a16="http://schemas.microsoft.com/office/drawing/2014/main" val="3704965096"/>
                  </a:ext>
                </a:extLst>
              </a:tr>
            </a:tbl>
          </a:graphicData>
        </a:graphic>
      </p:graphicFrame>
      <p:sp>
        <p:nvSpPr>
          <p:cNvPr id="8" name="Footer Placeholder 1">
            <a:extLst>
              <a:ext uri="{FF2B5EF4-FFF2-40B4-BE49-F238E27FC236}">
                <a16:creationId xmlns:a16="http://schemas.microsoft.com/office/drawing/2014/main" id="{C532525A-A990-33F7-5C40-588DBE36D35C}"/>
              </a:ext>
            </a:extLst>
          </p:cNvPr>
          <p:cNvSpPr>
            <a:spLocks noGrp="1"/>
          </p:cNvSpPr>
          <p:nvPr>
            <p:ph type="ftr" sz="quarter" idx="11"/>
          </p:nvPr>
        </p:nvSpPr>
        <p:spPr>
          <a:xfrm>
            <a:off x="4038600" y="6356350"/>
            <a:ext cx="4114800" cy="365125"/>
          </a:xfrm>
        </p:spPr>
        <p:txBody>
          <a:bodyPr/>
          <a:lstStyle/>
          <a:p>
            <a:r>
              <a:rPr lang="sv-SE" dirty="0" err="1"/>
              <a:t>ambujv@nus.edu.sg</a:t>
            </a:r>
            <a:endParaRPr lang="sv-SE" dirty="0"/>
          </a:p>
        </p:txBody>
      </p:sp>
    </p:spTree>
    <p:extLst>
      <p:ext uri="{BB962C8B-B14F-4D97-AF65-F5344CB8AC3E}">
        <p14:creationId xmlns:p14="http://schemas.microsoft.com/office/powerpoint/2010/main" val="21769693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A7232C-3940-4BF6-D6DB-BDAB49A30B51}"/>
              </a:ext>
            </a:extLst>
          </p:cNvPr>
          <p:cNvSpPr>
            <a:spLocks noGrp="1"/>
          </p:cNvSpPr>
          <p:nvPr>
            <p:ph type="title"/>
          </p:nvPr>
        </p:nvSpPr>
        <p:spPr/>
        <p:txBody>
          <a:bodyPr>
            <a:normAutofit/>
          </a:bodyPr>
          <a:lstStyle/>
          <a:p>
            <a:r>
              <a:rPr lang="en-US" dirty="0">
                <a:latin typeface="+mn-lt"/>
              </a:rPr>
              <a:t>E</a:t>
            </a:r>
            <a:r>
              <a:rPr lang="en-US" sz="4000" dirty="0">
                <a:latin typeface="+mn-lt"/>
              </a:rPr>
              <a:t>xpected lifespan of a battery in an IoT devices?</a:t>
            </a:r>
          </a:p>
        </p:txBody>
      </p:sp>
      <p:sp>
        <p:nvSpPr>
          <p:cNvPr id="3" name="Content Placeholder 2">
            <a:extLst>
              <a:ext uri="{FF2B5EF4-FFF2-40B4-BE49-F238E27FC236}">
                <a16:creationId xmlns:a16="http://schemas.microsoft.com/office/drawing/2014/main" id="{7D5E74A7-5F14-2409-338E-CD102B5150B4}"/>
              </a:ext>
            </a:extLst>
          </p:cNvPr>
          <p:cNvSpPr>
            <a:spLocks noGrp="1"/>
          </p:cNvSpPr>
          <p:nvPr>
            <p:ph idx="1"/>
          </p:nvPr>
        </p:nvSpPr>
        <p:spPr>
          <a:xfrm>
            <a:off x="838200" y="1568775"/>
            <a:ext cx="11353800" cy="4676797"/>
          </a:xfrm>
        </p:spPr>
        <p:txBody>
          <a:bodyPr/>
          <a:lstStyle/>
          <a:p>
            <a:r>
              <a:rPr lang="en-US" dirty="0">
                <a:latin typeface="+mj-lt"/>
              </a:rPr>
              <a:t>Coin cell (CR2032): 240 </a:t>
            </a:r>
            <a:r>
              <a:rPr lang="en-US" dirty="0" err="1">
                <a:latin typeface="+mj-lt"/>
              </a:rPr>
              <a:t>mAh</a:t>
            </a:r>
            <a:r>
              <a:rPr lang="en-US" dirty="0">
                <a:latin typeface="+mj-lt"/>
              </a:rPr>
              <a:t>,  Flexible battery (Molex): 10 </a:t>
            </a:r>
            <a:r>
              <a:rPr lang="en-US" dirty="0" err="1">
                <a:latin typeface="+mj-lt"/>
              </a:rPr>
              <a:t>mAh</a:t>
            </a:r>
            <a:endParaRPr lang="en-US" dirty="0">
              <a:latin typeface="+mj-lt"/>
            </a:endParaRPr>
          </a:p>
          <a:p>
            <a:endParaRPr lang="en-US" dirty="0">
              <a:latin typeface="+mj-lt"/>
            </a:endParaRPr>
          </a:p>
          <a:p>
            <a:endParaRPr lang="en-US" dirty="0">
              <a:latin typeface="+mj-lt"/>
            </a:endParaRPr>
          </a:p>
          <a:p>
            <a:endParaRPr lang="en-US" dirty="0">
              <a:latin typeface="+mj-lt"/>
            </a:endParaRPr>
          </a:p>
          <a:p>
            <a:pPr marL="0" indent="0">
              <a:buNone/>
            </a:pPr>
            <a:endParaRPr lang="en-US" dirty="0">
              <a:latin typeface="+mj-lt"/>
            </a:endParaRPr>
          </a:p>
          <a:p>
            <a:r>
              <a:rPr lang="en-US" dirty="0">
                <a:latin typeface="+mj-lt"/>
              </a:rPr>
              <a:t> What is the battery life under different device loads:</a:t>
            </a:r>
          </a:p>
          <a:p>
            <a:endParaRPr lang="en-US" dirty="0">
              <a:latin typeface="+mj-lt"/>
            </a:endParaRPr>
          </a:p>
          <a:p>
            <a:pPr marL="0" indent="0">
              <a:buNone/>
            </a:pPr>
            <a:endParaRPr lang="en-US" dirty="0">
              <a:latin typeface="+mj-lt"/>
            </a:endParaRPr>
          </a:p>
        </p:txBody>
      </p:sp>
      <p:sp>
        <p:nvSpPr>
          <p:cNvPr id="5" name="Slide Number Placeholder 4">
            <a:extLst>
              <a:ext uri="{FF2B5EF4-FFF2-40B4-BE49-F238E27FC236}">
                <a16:creationId xmlns:a16="http://schemas.microsoft.com/office/drawing/2014/main" id="{45A40824-4938-F14E-3234-BF98B86D7F24}"/>
              </a:ext>
            </a:extLst>
          </p:cNvPr>
          <p:cNvSpPr>
            <a:spLocks noGrp="1"/>
          </p:cNvSpPr>
          <p:nvPr>
            <p:ph type="sldNum" sz="quarter" idx="12"/>
          </p:nvPr>
        </p:nvSpPr>
        <p:spPr/>
        <p:txBody>
          <a:bodyPr/>
          <a:lstStyle/>
          <a:p>
            <a:fld id="{687B7451-1438-CB4A-8106-82A64F1C7D7B}" type="slidenum">
              <a:rPr lang="sv-SE" smtClean="0"/>
              <a:pPr/>
              <a:t>79</a:t>
            </a:fld>
            <a:endParaRPr lang="sv-SE" dirty="0"/>
          </a:p>
        </p:txBody>
      </p:sp>
      <p:pic>
        <p:nvPicPr>
          <p:cNvPr id="7" name="Picture 6" descr="A picture containing text&#10;&#10;Description automatically generated">
            <a:extLst>
              <a:ext uri="{FF2B5EF4-FFF2-40B4-BE49-F238E27FC236}">
                <a16:creationId xmlns:a16="http://schemas.microsoft.com/office/drawing/2014/main" id="{2A339078-DD08-4D66-E1CB-630E5378A589}"/>
              </a:ext>
            </a:extLst>
          </p:cNvPr>
          <p:cNvPicPr>
            <a:picLocks noChangeAspect="1"/>
          </p:cNvPicPr>
          <p:nvPr/>
        </p:nvPicPr>
        <p:blipFill>
          <a:blip r:embed="rId3"/>
          <a:stretch>
            <a:fillRect/>
          </a:stretch>
        </p:blipFill>
        <p:spPr>
          <a:xfrm>
            <a:off x="2814263" y="2198073"/>
            <a:ext cx="1305672" cy="1305672"/>
          </a:xfrm>
          <a:prstGeom prst="rect">
            <a:avLst/>
          </a:prstGeom>
        </p:spPr>
      </p:pic>
      <p:sp>
        <p:nvSpPr>
          <p:cNvPr id="10" name="TextBox 9">
            <a:extLst>
              <a:ext uri="{FF2B5EF4-FFF2-40B4-BE49-F238E27FC236}">
                <a16:creationId xmlns:a16="http://schemas.microsoft.com/office/drawing/2014/main" id="{CEE9A399-127D-7F96-92CD-C881535DCDD0}"/>
              </a:ext>
            </a:extLst>
          </p:cNvPr>
          <p:cNvSpPr txBox="1"/>
          <p:nvPr/>
        </p:nvSpPr>
        <p:spPr>
          <a:xfrm>
            <a:off x="2566597" y="3528099"/>
            <a:ext cx="1801005" cy="584775"/>
          </a:xfrm>
          <a:prstGeom prst="rect">
            <a:avLst/>
          </a:prstGeom>
          <a:noFill/>
        </p:spPr>
        <p:txBody>
          <a:bodyPr wrap="square" rtlCol="0">
            <a:spAutoFit/>
          </a:bodyPr>
          <a:lstStyle/>
          <a:p>
            <a:pPr algn="ctr"/>
            <a:r>
              <a:rPr lang="en-US" sz="1600" dirty="0">
                <a:latin typeface="+mj-lt"/>
              </a:rPr>
              <a:t>Coin cell battery</a:t>
            </a:r>
          </a:p>
          <a:p>
            <a:pPr algn="ctr"/>
            <a:r>
              <a:rPr lang="en-US" sz="1600" dirty="0">
                <a:latin typeface="+mj-lt"/>
              </a:rPr>
              <a:t>CR 2032 (240 </a:t>
            </a:r>
            <a:r>
              <a:rPr lang="en-US" sz="1600" dirty="0" err="1">
                <a:latin typeface="+mj-lt"/>
              </a:rPr>
              <a:t>mAh</a:t>
            </a:r>
            <a:r>
              <a:rPr lang="en-US" sz="1600" dirty="0">
                <a:latin typeface="+mj-lt"/>
              </a:rPr>
              <a:t>)</a:t>
            </a:r>
          </a:p>
        </p:txBody>
      </p:sp>
      <p:pic>
        <p:nvPicPr>
          <p:cNvPr id="8" name="Picture 7">
            <a:extLst>
              <a:ext uri="{FF2B5EF4-FFF2-40B4-BE49-F238E27FC236}">
                <a16:creationId xmlns:a16="http://schemas.microsoft.com/office/drawing/2014/main" id="{E941EB82-3BF0-AC52-B701-09BC8257E0A5}"/>
              </a:ext>
            </a:extLst>
          </p:cNvPr>
          <p:cNvPicPr>
            <a:picLocks noChangeAspect="1"/>
          </p:cNvPicPr>
          <p:nvPr/>
        </p:nvPicPr>
        <p:blipFill>
          <a:blip r:embed="rId4"/>
          <a:stretch>
            <a:fillRect/>
          </a:stretch>
        </p:blipFill>
        <p:spPr>
          <a:xfrm>
            <a:off x="6356755" y="2215373"/>
            <a:ext cx="2347749" cy="1320609"/>
          </a:xfrm>
          <a:prstGeom prst="rect">
            <a:avLst/>
          </a:prstGeom>
        </p:spPr>
      </p:pic>
      <p:sp>
        <p:nvSpPr>
          <p:cNvPr id="12" name="TextBox 11">
            <a:extLst>
              <a:ext uri="{FF2B5EF4-FFF2-40B4-BE49-F238E27FC236}">
                <a16:creationId xmlns:a16="http://schemas.microsoft.com/office/drawing/2014/main" id="{A7D25AF9-DCA4-D4F3-4945-FBA53D2C8269}"/>
              </a:ext>
            </a:extLst>
          </p:cNvPr>
          <p:cNvSpPr txBox="1"/>
          <p:nvPr/>
        </p:nvSpPr>
        <p:spPr>
          <a:xfrm>
            <a:off x="6184259" y="3556673"/>
            <a:ext cx="2692739" cy="584775"/>
          </a:xfrm>
          <a:prstGeom prst="rect">
            <a:avLst/>
          </a:prstGeom>
          <a:noFill/>
        </p:spPr>
        <p:txBody>
          <a:bodyPr wrap="square" rtlCol="0">
            <a:spAutoFit/>
          </a:bodyPr>
          <a:lstStyle/>
          <a:p>
            <a:pPr algn="ctr"/>
            <a:r>
              <a:rPr lang="en-US" sz="1600" dirty="0">
                <a:latin typeface="+mj-lt"/>
              </a:rPr>
              <a:t>Flexible Battery</a:t>
            </a:r>
          </a:p>
          <a:p>
            <a:pPr algn="ctr"/>
            <a:r>
              <a:rPr lang="en-US" sz="1600" dirty="0">
                <a:latin typeface="+mj-lt"/>
              </a:rPr>
              <a:t>(10 </a:t>
            </a:r>
            <a:r>
              <a:rPr lang="en-US" sz="1600" dirty="0" err="1">
                <a:latin typeface="+mj-lt"/>
              </a:rPr>
              <a:t>mAh</a:t>
            </a:r>
            <a:r>
              <a:rPr lang="en-US" sz="1600" dirty="0">
                <a:latin typeface="+mj-lt"/>
              </a:rPr>
              <a:t>)</a:t>
            </a:r>
          </a:p>
        </p:txBody>
      </p:sp>
      <p:graphicFrame>
        <p:nvGraphicFramePr>
          <p:cNvPr id="9" name="Table 12">
            <a:extLst>
              <a:ext uri="{FF2B5EF4-FFF2-40B4-BE49-F238E27FC236}">
                <a16:creationId xmlns:a16="http://schemas.microsoft.com/office/drawing/2014/main" id="{561DD723-536F-6899-5502-A0950570654C}"/>
              </a:ext>
            </a:extLst>
          </p:cNvPr>
          <p:cNvGraphicFramePr>
            <a:graphicFrameLocks noGrp="1"/>
          </p:cNvGraphicFramePr>
          <p:nvPr/>
        </p:nvGraphicFramePr>
        <p:xfrm>
          <a:off x="1910299" y="4631824"/>
          <a:ext cx="8128000" cy="2009427"/>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3053880666"/>
                    </a:ext>
                  </a:extLst>
                </a:gridCol>
                <a:gridCol w="4064000">
                  <a:extLst>
                    <a:ext uri="{9D8B030D-6E8A-4147-A177-3AD203B41FA5}">
                      <a16:colId xmlns:a16="http://schemas.microsoft.com/office/drawing/2014/main" val="4082166559"/>
                    </a:ext>
                  </a:extLst>
                </a:gridCol>
              </a:tblGrid>
              <a:tr h="526067">
                <a:tc>
                  <a:txBody>
                    <a:bodyPr/>
                    <a:lstStyle/>
                    <a:p>
                      <a:pPr algn="ctr"/>
                      <a:r>
                        <a:rPr lang="en-US" dirty="0"/>
                        <a:t>Component</a:t>
                      </a:r>
                    </a:p>
                  </a:txBody>
                  <a:tcPr/>
                </a:tc>
                <a:tc>
                  <a:txBody>
                    <a:bodyPr/>
                    <a:lstStyle/>
                    <a:p>
                      <a:pPr algn="ctr"/>
                      <a:r>
                        <a:rPr lang="en-US" dirty="0"/>
                        <a:t>Current draw</a:t>
                      </a:r>
                    </a:p>
                  </a:txBody>
                  <a:tcPr/>
                </a:tc>
                <a:extLst>
                  <a:ext uri="{0D108BD9-81ED-4DB2-BD59-A6C34878D82A}">
                    <a16:rowId xmlns:a16="http://schemas.microsoft.com/office/drawing/2014/main" val="2267531671"/>
                  </a:ext>
                </a:extLst>
              </a:tr>
              <a:tr h="370840">
                <a:tc>
                  <a:txBody>
                    <a:bodyPr/>
                    <a:lstStyle/>
                    <a:p>
                      <a:pPr algn="ctr"/>
                      <a:r>
                        <a:rPr lang="en-US" dirty="0"/>
                        <a:t>Microcontroller</a:t>
                      </a:r>
                    </a:p>
                  </a:txBody>
                  <a:tcPr/>
                </a:tc>
                <a:tc>
                  <a:txBody>
                    <a:bodyPr/>
                    <a:lstStyle/>
                    <a:p>
                      <a:pPr algn="ctr"/>
                      <a:r>
                        <a:rPr lang="en-US" dirty="0"/>
                        <a:t>200  </a:t>
                      </a:r>
                      <a:r>
                        <a:rPr lang="en-US" dirty="0" err="1"/>
                        <a:t>uA</a:t>
                      </a:r>
                      <a:endParaRPr lang="en-US" dirty="0"/>
                    </a:p>
                  </a:txBody>
                  <a:tcPr/>
                </a:tc>
                <a:extLst>
                  <a:ext uri="{0D108BD9-81ED-4DB2-BD59-A6C34878D82A}">
                    <a16:rowId xmlns:a16="http://schemas.microsoft.com/office/drawing/2014/main" val="386629158"/>
                  </a:ext>
                </a:extLst>
              </a:tr>
              <a:tr h="370840">
                <a:tc>
                  <a:txBody>
                    <a:bodyPr/>
                    <a:lstStyle/>
                    <a:p>
                      <a:pPr algn="ctr"/>
                      <a:r>
                        <a:rPr lang="en-US" dirty="0"/>
                        <a:t>Accelerometer </a:t>
                      </a:r>
                    </a:p>
                  </a:txBody>
                  <a:tcPr/>
                </a:tc>
                <a:tc>
                  <a:txBody>
                    <a:bodyPr/>
                    <a:lstStyle/>
                    <a:p>
                      <a:pPr algn="ctr"/>
                      <a:r>
                        <a:rPr lang="en-US" dirty="0"/>
                        <a:t>10 </a:t>
                      </a:r>
                      <a:r>
                        <a:rPr lang="en-US" dirty="0" err="1"/>
                        <a:t>uA</a:t>
                      </a:r>
                      <a:endParaRPr lang="en-US" dirty="0"/>
                    </a:p>
                  </a:txBody>
                  <a:tcPr/>
                </a:tc>
                <a:extLst>
                  <a:ext uri="{0D108BD9-81ED-4DB2-BD59-A6C34878D82A}">
                    <a16:rowId xmlns:a16="http://schemas.microsoft.com/office/drawing/2014/main" val="601860936"/>
                  </a:ext>
                </a:extLst>
              </a:tr>
              <a:tr h="370840">
                <a:tc>
                  <a:txBody>
                    <a:bodyPr/>
                    <a:lstStyle/>
                    <a:p>
                      <a:pPr algn="ctr"/>
                      <a:r>
                        <a:rPr lang="en-US" dirty="0" err="1"/>
                        <a:t>WiFi</a:t>
                      </a:r>
                      <a:r>
                        <a:rPr lang="en-US" dirty="0"/>
                        <a:t> Radio</a:t>
                      </a:r>
                    </a:p>
                  </a:txBody>
                  <a:tcPr/>
                </a:tc>
                <a:tc>
                  <a:txBody>
                    <a:bodyPr/>
                    <a:lstStyle/>
                    <a:p>
                      <a:pPr algn="ctr"/>
                      <a:r>
                        <a:rPr lang="en-US" dirty="0"/>
                        <a:t>15 mA</a:t>
                      </a:r>
                    </a:p>
                  </a:txBody>
                  <a:tcPr/>
                </a:tc>
                <a:extLst>
                  <a:ext uri="{0D108BD9-81ED-4DB2-BD59-A6C34878D82A}">
                    <a16:rowId xmlns:a16="http://schemas.microsoft.com/office/drawing/2014/main" val="3705024106"/>
                  </a:ext>
                </a:extLst>
              </a:tr>
              <a:tr h="370840">
                <a:tc>
                  <a:txBody>
                    <a:bodyPr/>
                    <a:lstStyle/>
                    <a:p>
                      <a:pPr algn="ctr"/>
                      <a:r>
                        <a:rPr lang="en-US" dirty="0"/>
                        <a:t>Bluetooth radio</a:t>
                      </a:r>
                    </a:p>
                  </a:txBody>
                  <a:tcPr/>
                </a:tc>
                <a:tc>
                  <a:txBody>
                    <a:bodyPr/>
                    <a:lstStyle/>
                    <a:p>
                      <a:pPr algn="ctr"/>
                      <a:r>
                        <a:rPr lang="en-US" dirty="0"/>
                        <a:t>1 mA</a:t>
                      </a:r>
                    </a:p>
                  </a:txBody>
                  <a:tcPr/>
                </a:tc>
                <a:extLst>
                  <a:ext uri="{0D108BD9-81ED-4DB2-BD59-A6C34878D82A}">
                    <a16:rowId xmlns:a16="http://schemas.microsoft.com/office/drawing/2014/main" val="2633445922"/>
                  </a:ext>
                </a:extLst>
              </a:tr>
            </a:tbl>
          </a:graphicData>
        </a:graphic>
      </p:graphicFrame>
    </p:spTree>
    <p:extLst>
      <p:ext uri="{BB962C8B-B14F-4D97-AF65-F5344CB8AC3E}">
        <p14:creationId xmlns:p14="http://schemas.microsoft.com/office/powerpoint/2010/main" val="15475692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A29E63-EC13-7E87-89C1-BC77B031B615}"/>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587B414-3C71-ADF8-0370-02A4C7EBF896}"/>
              </a:ext>
            </a:extLst>
          </p:cNvPr>
          <p:cNvSpPr>
            <a:spLocks noGrp="1"/>
          </p:cNvSpPr>
          <p:nvPr>
            <p:ph idx="1"/>
          </p:nvPr>
        </p:nvSpPr>
        <p:spPr>
          <a:xfrm>
            <a:off x="325063" y="3123203"/>
            <a:ext cx="11541874" cy="1693324"/>
          </a:xfrm>
        </p:spPr>
        <p:txBody>
          <a:bodyPr>
            <a:normAutofit/>
          </a:bodyPr>
          <a:lstStyle/>
          <a:p>
            <a:pPr marL="0" indent="0" algn="ctr">
              <a:buNone/>
            </a:pPr>
            <a:r>
              <a:rPr lang="en-US" sz="4800" dirty="0"/>
              <a:t>Let us recall what we covered in last lecture</a:t>
            </a:r>
          </a:p>
          <a:p>
            <a:pPr marL="457200" indent="-457200">
              <a:buFont typeface="+mj-lt"/>
              <a:buAutoNum type="arabicPeriod"/>
            </a:pPr>
            <a:endParaRPr lang="en-US" sz="2000" dirty="0">
              <a:latin typeface="+mj-lt"/>
            </a:endParaRPr>
          </a:p>
          <a:p>
            <a:endParaRPr lang="en-US" dirty="0">
              <a:latin typeface="+mj-lt"/>
            </a:endParaRPr>
          </a:p>
        </p:txBody>
      </p:sp>
      <p:sp>
        <p:nvSpPr>
          <p:cNvPr id="12" name="Slide Number Placeholder 11">
            <a:extLst>
              <a:ext uri="{FF2B5EF4-FFF2-40B4-BE49-F238E27FC236}">
                <a16:creationId xmlns:a16="http://schemas.microsoft.com/office/drawing/2014/main" id="{29541A08-194F-8AFB-8479-BC835F470883}"/>
              </a:ext>
            </a:extLst>
          </p:cNvPr>
          <p:cNvSpPr>
            <a:spLocks noGrp="1"/>
          </p:cNvSpPr>
          <p:nvPr>
            <p:ph type="sldNum" sz="quarter" idx="12"/>
          </p:nvPr>
        </p:nvSpPr>
        <p:spPr/>
        <p:txBody>
          <a:bodyPr/>
          <a:lstStyle/>
          <a:p>
            <a:fld id="{687B7451-1438-CB4A-8106-82A64F1C7D7B}" type="slidenum">
              <a:rPr lang="sv-SE" smtClean="0"/>
              <a:t>8</a:t>
            </a:fld>
            <a:endParaRPr lang="sv-SE"/>
          </a:p>
        </p:txBody>
      </p:sp>
      <p:sp>
        <p:nvSpPr>
          <p:cNvPr id="2" name="Footer Placeholder 1">
            <a:extLst>
              <a:ext uri="{FF2B5EF4-FFF2-40B4-BE49-F238E27FC236}">
                <a16:creationId xmlns:a16="http://schemas.microsoft.com/office/drawing/2014/main" id="{66026C30-3D8B-4996-0516-1A89D11CFED1}"/>
              </a:ext>
            </a:extLst>
          </p:cNvPr>
          <p:cNvSpPr>
            <a:spLocks noGrp="1"/>
          </p:cNvSpPr>
          <p:nvPr>
            <p:ph type="ftr" sz="quarter" idx="11"/>
          </p:nvPr>
        </p:nvSpPr>
        <p:spPr/>
        <p:txBody>
          <a:bodyPr/>
          <a:lstStyle/>
          <a:p>
            <a:r>
              <a:rPr lang="sv-SE" dirty="0" err="1"/>
              <a:t>ambujv@nus.edu.sg</a:t>
            </a:r>
            <a:endParaRPr lang="sv-SE" dirty="0"/>
          </a:p>
        </p:txBody>
      </p:sp>
    </p:spTree>
    <p:extLst>
      <p:ext uri="{BB962C8B-B14F-4D97-AF65-F5344CB8AC3E}">
        <p14:creationId xmlns:p14="http://schemas.microsoft.com/office/powerpoint/2010/main" val="334569317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A7232C-3940-4BF6-D6DB-BDAB49A30B51}"/>
              </a:ext>
            </a:extLst>
          </p:cNvPr>
          <p:cNvSpPr>
            <a:spLocks noGrp="1"/>
          </p:cNvSpPr>
          <p:nvPr>
            <p:ph type="title"/>
          </p:nvPr>
        </p:nvSpPr>
        <p:spPr/>
        <p:txBody>
          <a:bodyPr>
            <a:normAutofit/>
          </a:bodyPr>
          <a:lstStyle/>
          <a:p>
            <a:r>
              <a:rPr lang="en-US" dirty="0">
                <a:latin typeface="+mn-lt"/>
              </a:rPr>
              <a:t>E</a:t>
            </a:r>
            <a:r>
              <a:rPr lang="en-US" sz="4000" dirty="0">
                <a:latin typeface="+mn-lt"/>
              </a:rPr>
              <a:t>xpected lifespan of a battery in an IoT devices?</a:t>
            </a:r>
          </a:p>
        </p:txBody>
      </p:sp>
      <p:sp>
        <p:nvSpPr>
          <p:cNvPr id="3" name="Content Placeholder 2">
            <a:extLst>
              <a:ext uri="{FF2B5EF4-FFF2-40B4-BE49-F238E27FC236}">
                <a16:creationId xmlns:a16="http://schemas.microsoft.com/office/drawing/2014/main" id="{7D5E74A7-5F14-2409-338E-CD102B5150B4}"/>
              </a:ext>
            </a:extLst>
          </p:cNvPr>
          <p:cNvSpPr>
            <a:spLocks noGrp="1"/>
          </p:cNvSpPr>
          <p:nvPr>
            <p:ph idx="1"/>
          </p:nvPr>
        </p:nvSpPr>
        <p:spPr>
          <a:xfrm>
            <a:off x="838200" y="1568775"/>
            <a:ext cx="11353800" cy="4676797"/>
          </a:xfrm>
        </p:spPr>
        <p:txBody>
          <a:bodyPr/>
          <a:lstStyle/>
          <a:p>
            <a:r>
              <a:rPr lang="en-US" dirty="0">
                <a:latin typeface="+mj-lt"/>
              </a:rPr>
              <a:t>Coin cell (CR2032): 240 </a:t>
            </a:r>
            <a:r>
              <a:rPr lang="en-US" dirty="0" err="1">
                <a:latin typeface="+mj-lt"/>
              </a:rPr>
              <a:t>mAh</a:t>
            </a:r>
            <a:r>
              <a:rPr lang="en-US" dirty="0">
                <a:latin typeface="+mj-lt"/>
              </a:rPr>
              <a:t>,  Flexible battery (Molex): 10 </a:t>
            </a:r>
            <a:r>
              <a:rPr lang="en-US" dirty="0" err="1">
                <a:latin typeface="+mj-lt"/>
              </a:rPr>
              <a:t>mAh</a:t>
            </a:r>
            <a:endParaRPr lang="en-US" dirty="0">
              <a:latin typeface="+mj-lt"/>
            </a:endParaRPr>
          </a:p>
          <a:p>
            <a:endParaRPr lang="en-US" dirty="0">
              <a:latin typeface="+mj-lt"/>
            </a:endParaRPr>
          </a:p>
          <a:p>
            <a:endParaRPr lang="en-US" dirty="0">
              <a:latin typeface="+mj-lt"/>
            </a:endParaRPr>
          </a:p>
          <a:p>
            <a:endParaRPr lang="en-US" dirty="0">
              <a:latin typeface="+mj-lt"/>
            </a:endParaRPr>
          </a:p>
          <a:p>
            <a:pPr marL="0" indent="0">
              <a:buNone/>
            </a:pPr>
            <a:endParaRPr lang="en-US" dirty="0">
              <a:latin typeface="+mj-lt"/>
            </a:endParaRPr>
          </a:p>
          <a:p>
            <a:r>
              <a:rPr lang="en-US" dirty="0">
                <a:latin typeface="+mj-lt"/>
              </a:rPr>
              <a:t> What is the battery life under different device loads:</a:t>
            </a:r>
          </a:p>
          <a:p>
            <a:endParaRPr lang="en-US" dirty="0">
              <a:latin typeface="+mj-lt"/>
            </a:endParaRPr>
          </a:p>
          <a:p>
            <a:endParaRPr lang="en-US" dirty="0">
              <a:latin typeface="+mj-lt"/>
            </a:endParaRPr>
          </a:p>
          <a:p>
            <a:pPr marL="0" indent="0">
              <a:buNone/>
            </a:pPr>
            <a:endParaRPr lang="en-US" dirty="0">
              <a:latin typeface="+mj-lt"/>
            </a:endParaRPr>
          </a:p>
        </p:txBody>
      </p:sp>
      <p:sp>
        <p:nvSpPr>
          <p:cNvPr id="5" name="Slide Number Placeholder 4">
            <a:extLst>
              <a:ext uri="{FF2B5EF4-FFF2-40B4-BE49-F238E27FC236}">
                <a16:creationId xmlns:a16="http://schemas.microsoft.com/office/drawing/2014/main" id="{45A40824-4938-F14E-3234-BF98B86D7F24}"/>
              </a:ext>
            </a:extLst>
          </p:cNvPr>
          <p:cNvSpPr>
            <a:spLocks noGrp="1"/>
          </p:cNvSpPr>
          <p:nvPr>
            <p:ph type="sldNum" sz="quarter" idx="12"/>
          </p:nvPr>
        </p:nvSpPr>
        <p:spPr/>
        <p:txBody>
          <a:bodyPr/>
          <a:lstStyle/>
          <a:p>
            <a:fld id="{687B7451-1438-CB4A-8106-82A64F1C7D7B}" type="slidenum">
              <a:rPr lang="sv-SE" smtClean="0"/>
              <a:pPr/>
              <a:t>80</a:t>
            </a:fld>
            <a:endParaRPr lang="sv-SE" dirty="0"/>
          </a:p>
        </p:txBody>
      </p:sp>
      <p:pic>
        <p:nvPicPr>
          <p:cNvPr id="7" name="Picture 6" descr="A picture containing text&#10;&#10;Description automatically generated">
            <a:extLst>
              <a:ext uri="{FF2B5EF4-FFF2-40B4-BE49-F238E27FC236}">
                <a16:creationId xmlns:a16="http://schemas.microsoft.com/office/drawing/2014/main" id="{2A339078-DD08-4D66-E1CB-630E5378A589}"/>
              </a:ext>
            </a:extLst>
          </p:cNvPr>
          <p:cNvPicPr>
            <a:picLocks noChangeAspect="1"/>
          </p:cNvPicPr>
          <p:nvPr/>
        </p:nvPicPr>
        <p:blipFill>
          <a:blip r:embed="rId3"/>
          <a:stretch>
            <a:fillRect/>
          </a:stretch>
        </p:blipFill>
        <p:spPr>
          <a:xfrm>
            <a:off x="2664797" y="2159045"/>
            <a:ext cx="1305672" cy="1305672"/>
          </a:xfrm>
          <a:prstGeom prst="rect">
            <a:avLst/>
          </a:prstGeom>
        </p:spPr>
      </p:pic>
      <p:sp>
        <p:nvSpPr>
          <p:cNvPr id="10" name="TextBox 9">
            <a:extLst>
              <a:ext uri="{FF2B5EF4-FFF2-40B4-BE49-F238E27FC236}">
                <a16:creationId xmlns:a16="http://schemas.microsoft.com/office/drawing/2014/main" id="{CEE9A399-127D-7F96-92CD-C881535DCDD0}"/>
              </a:ext>
            </a:extLst>
          </p:cNvPr>
          <p:cNvSpPr txBox="1"/>
          <p:nvPr/>
        </p:nvSpPr>
        <p:spPr>
          <a:xfrm>
            <a:off x="2417130" y="3464717"/>
            <a:ext cx="1801005" cy="584775"/>
          </a:xfrm>
          <a:prstGeom prst="rect">
            <a:avLst/>
          </a:prstGeom>
          <a:noFill/>
        </p:spPr>
        <p:txBody>
          <a:bodyPr wrap="square" rtlCol="0">
            <a:spAutoFit/>
          </a:bodyPr>
          <a:lstStyle/>
          <a:p>
            <a:pPr algn="ctr"/>
            <a:r>
              <a:rPr lang="en-US" sz="1600" dirty="0">
                <a:latin typeface="+mj-lt"/>
              </a:rPr>
              <a:t>Coin cell battery</a:t>
            </a:r>
          </a:p>
          <a:p>
            <a:pPr algn="ctr"/>
            <a:r>
              <a:rPr lang="en-US" sz="1600" dirty="0">
                <a:latin typeface="+mj-lt"/>
              </a:rPr>
              <a:t>CR 2032 (240 </a:t>
            </a:r>
            <a:r>
              <a:rPr lang="en-US" sz="1600" dirty="0" err="1">
                <a:latin typeface="+mj-lt"/>
              </a:rPr>
              <a:t>mAh</a:t>
            </a:r>
            <a:r>
              <a:rPr lang="en-US" sz="1600" dirty="0">
                <a:latin typeface="+mj-lt"/>
              </a:rPr>
              <a:t>)</a:t>
            </a:r>
          </a:p>
        </p:txBody>
      </p:sp>
      <p:pic>
        <p:nvPicPr>
          <p:cNvPr id="8" name="Picture 7">
            <a:extLst>
              <a:ext uri="{FF2B5EF4-FFF2-40B4-BE49-F238E27FC236}">
                <a16:creationId xmlns:a16="http://schemas.microsoft.com/office/drawing/2014/main" id="{E941EB82-3BF0-AC52-B701-09BC8257E0A5}"/>
              </a:ext>
            </a:extLst>
          </p:cNvPr>
          <p:cNvPicPr>
            <a:picLocks noChangeAspect="1"/>
          </p:cNvPicPr>
          <p:nvPr/>
        </p:nvPicPr>
        <p:blipFill>
          <a:blip r:embed="rId4"/>
          <a:stretch>
            <a:fillRect/>
          </a:stretch>
        </p:blipFill>
        <p:spPr>
          <a:xfrm>
            <a:off x="6515100" y="2224769"/>
            <a:ext cx="2347749" cy="1320609"/>
          </a:xfrm>
          <a:prstGeom prst="rect">
            <a:avLst/>
          </a:prstGeom>
        </p:spPr>
      </p:pic>
      <p:sp>
        <p:nvSpPr>
          <p:cNvPr id="12" name="TextBox 11">
            <a:extLst>
              <a:ext uri="{FF2B5EF4-FFF2-40B4-BE49-F238E27FC236}">
                <a16:creationId xmlns:a16="http://schemas.microsoft.com/office/drawing/2014/main" id="{A7D25AF9-DCA4-D4F3-4945-FBA53D2C8269}"/>
              </a:ext>
            </a:extLst>
          </p:cNvPr>
          <p:cNvSpPr txBox="1"/>
          <p:nvPr/>
        </p:nvSpPr>
        <p:spPr>
          <a:xfrm>
            <a:off x="6261218" y="3545378"/>
            <a:ext cx="2692739" cy="584775"/>
          </a:xfrm>
          <a:prstGeom prst="rect">
            <a:avLst/>
          </a:prstGeom>
          <a:noFill/>
        </p:spPr>
        <p:txBody>
          <a:bodyPr wrap="square" rtlCol="0">
            <a:spAutoFit/>
          </a:bodyPr>
          <a:lstStyle/>
          <a:p>
            <a:pPr algn="ctr"/>
            <a:r>
              <a:rPr lang="en-US" sz="1600" dirty="0">
                <a:latin typeface="+mj-lt"/>
              </a:rPr>
              <a:t>Flexible Battery</a:t>
            </a:r>
          </a:p>
          <a:p>
            <a:pPr algn="ctr"/>
            <a:r>
              <a:rPr lang="en-US" sz="1600" dirty="0">
                <a:latin typeface="+mj-lt"/>
              </a:rPr>
              <a:t>(10 </a:t>
            </a:r>
            <a:r>
              <a:rPr lang="en-US" sz="1600" dirty="0" err="1">
                <a:latin typeface="+mj-lt"/>
              </a:rPr>
              <a:t>mAh</a:t>
            </a:r>
            <a:r>
              <a:rPr lang="en-US" sz="1600" dirty="0">
                <a:latin typeface="+mj-lt"/>
              </a:rPr>
              <a:t>)</a:t>
            </a:r>
          </a:p>
        </p:txBody>
      </p:sp>
      <p:graphicFrame>
        <p:nvGraphicFramePr>
          <p:cNvPr id="9" name="Table 12">
            <a:extLst>
              <a:ext uri="{FF2B5EF4-FFF2-40B4-BE49-F238E27FC236}">
                <a16:creationId xmlns:a16="http://schemas.microsoft.com/office/drawing/2014/main" id="{561DD723-536F-6899-5502-A0950570654C}"/>
              </a:ext>
            </a:extLst>
          </p:cNvPr>
          <p:cNvGraphicFramePr>
            <a:graphicFrameLocks noGrp="1"/>
          </p:cNvGraphicFramePr>
          <p:nvPr/>
        </p:nvGraphicFramePr>
        <p:xfrm>
          <a:off x="901816" y="4704502"/>
          <a:ext cx="10451984" cy="2009427"/>
        </p:xfrm>
        <a:graphic>
          <a:graphicData uri="http://schemas.openxmlformats.org/drawingml/2006/table">
            <a:tbl>
              <a:tblPr firstRow="1" bandRow="1">
                <a:tableStyleId>{5C22544A-7EE6-4342-B048-85BDC9FD1C3A}</a:tableStyleId>
              </a:tblPr>
              <a:tblGrid>
                <a:gridCol w="2612996">
                  <a:extLst>
                    <a:ext uri="{9D8B030D-6E8A-4147-A177-3AD203B41FA5}">
                      <a16:colId xmlns:a16="http://schemas.microsoft.com/office/drawing/2014/main" val="3053880666"/>
                    </a:ext>
                  </a:extLst>
                </a:gridCol>
                <a:gridCol w="2612996">
                  <a:extLst>
                    <a:ext uri="{9D8B030D-6E8A-4147-A177-3AD203B41FA5}">
                      <a16:colId xmlns:a16="http://schemas.microsoft.com/office/drawing/2014/main" val="4082166559"/>
                    </a:ext>
                  </a:extLst>
                </a:gridCol>
                <a:gridCol w="2612996">
                  <a:extLst>
                    <a:ext uri="{9D8B030D-6E8A-4147-A177-3AD203B41FA5}">
                      <a16:colId xmlns:a16="http://schemas.microsoft.com/office/drawing/2014/main" val="2154374108"/>
                    </a:ext>
                  </a:extLst>
                </a:gridCol>
                <a:gridCol w="2612996">
                  <a:extLst>
                    <a:ext uri="{9D8B030D-6E8A-4147-A177-3AD203B41FA5}">
                      <a16:colId xmlns:a16="http://schemas.microsoft.com/office/drawing/2014/main" val="580035228"/>
                    </a:ext>
                  </a:extLst>
                </a:gridCol>
              </a:tblGrid>
              <a:tr h="526067">
                <a:tc>
                  <a:txBody>
                    <a:bodyPr/>
                    <a:lstStyle/>
                    <a:p>
                      <a:pPr algn="ctr"/>
                      <a:r>
                        <a:rPr lang="en-US" dirty="0"/>
                        <a:t>Component</a:t>
                      </a:r>
                    </a:p>
                  </a:txBody>
                  <a:tcPr/>
                </a:tc>
                <a:tc>
                  <a:txBody>
                    <a:bodyPr/>
                    <a:lstStyle/>
                    <a:p>
                      <a:pPr algn="ctr"/>
                      <a:r>
                        <a:rPr lang="en-US" dirty="0"/>
                        <a:t>Current draw</a:t>
                      </a:r>
                    </a:p>
                  </a:txBody>
                  <a:tcPr/>
                </a:tc>
                <a:tc>
                  <a:txBody>
                    <a:bodyPr/>
                    <a:lstStyle/>
                    <a:p>
                      <a:pPr algn="ctr"/>
                      <a:r>
                        <a:rPr lang="en-US" dirty="0"/>
                        <a:t>Flexible Battery</a:t>
                      </a:r>
                    </a:p>
                  </a:txBody>
                  <a:tcPr/>
                </a:tc>
                <a:tc>
                  <a:txBody>
                    <a:bodyPr/>
                    <a:lstStyle/>
                    <a:p>
                      <a:pPr algn="ctr"/>
                      <a:r>
                        <a:rPr lang="en-US" dirty="0"/>
                        <a:t>Coin cell</a:t>
                      </a:r>
                    </a:p>
                  </a:txBody>
                  <a:tcPr/>
                </a:tc>
                <a:extLst>
                  <a:ext uri="{0D108BD9-81ED-4DB2-BD59-A6C34878D82A}">
                    <a16:rowId xmlns:a16="http://schemas.microsoft.com/office/drawing/2014/main" val="2267531671"/>
                  </a:ext>
                </a:extLst>
              </a:tr>
              <a:tr h="370840">
                <a:tc>
                  <a:txBody>
                    <a:bodyPr/>
                    <a:lstStyle/>
                    <a:p>
                      <a:pPr algn="ctr"/>
                      <a:r>
                        <a:rPr lang="en-US" dirty="0"/>
                        <a:t>Microcontroller</a:t>
                      </a:r>
                    </a:p>
                  </a:txBody>
                  <a:tcPr/>
                </a:tc>
                <a:tc>
                  <a:txBody>
                    <a:bodyPr/>
                    <a:lstStyle/>
                    <a:p>
                      <a:pPr algn="ctr"/>
                      <a:r>
                        <a:rPr lang="en-US" dirty="0"/>
                        <a:t>200  </a:t>
                      </a:r>
                      <a:r>
                        <a:rPr lang="en-US" dirty="0" err="1"/>
                        <a:t>uA</a:t>
                      </a:r>
                      <a:endParaRPr lang="en-US" dirty="0"/>
                    </a:p>
                  </a:txBody>
                  <a:tcPr/>
                </a:tc>
                <a:tc>
                  <a:txBody>
                    <a:bodyPr/>
                    <a:lstStyle/>
                    <a:p>
                      <a:pPr algn="ctr"/>
                      <a:r>
                        <a:rPr lang="en-US" dirty="0"/>
                        <a:t>50 h</a:t>
                      </a:r>
                    </a:p>
                  </a:txBody>
                  <a:tcPr/>
                </a:tc>
                <a:tc>
                  <a:txBody>
                    <a:bodyPr/>
                    <a:lstStyle/>
                    <a:p>
                      <a:pPr algn="ctr"/>
                      <a:r>
                        <a:rPr lang="en-US" dirty="0"/>
                        <a:t>1200 h</a:t>
                      </a:r>
                    </a:p>
                  </a:txBody>
                  <a:tcPr/>
                </a:tc>
                <a:extLst>
                  <a:ext uri="{0D108BD9-81ED-4DB2-BD59-A6C34878D82A}">
                    <a16:rowId xmlns:a16="http://schemas.microsoft.com/office/drawing/2014/main" val="386629158"/>
                  </a:ext>
                </a:extLst>
              </a:tr>
              <a:tr h="370840">
                <a:tc>
                  <a:txBody>
                    <a:bodyPr/>
                    <a:lstStyle/>
                    <a:p>
                      <a:pPr algn="ctr"/>
                      <a:r>
                        <a:rPr lang="en-US" dirty="0"/>
                        <a:t>Accelerometer </a:t>
                      </a:r>
                    </a:p>
                  </a:txBody>
                  <a:tcPr/>
                </a:tc>
                <a:tc>
                  <a:txBody>
                    <a:bodyPr/>
                    <a:lstStyle/>
                    <a:p>
                      <a:pPr algn="ctr"/>
                      <a:r>
                        <a:rPr lang="en-US" dirty="0"/>
                        <a:t>10 </a:t>
                      </a:r>
                      <a:r>
                        <a:rPr lang="en-US" dirty="0" err="1"/>
                        <a:t>uA</a:t>
                      </a:r>
                      <a:endParaRPr lang="en-US" dirty="0"/>
                    </a:p>
                  </a:txBody>
                  <a:tcPr/>
                </a:tc>
                <a:tc>
                  <a:txBody>
                    <a:bodyPr/>
                    <a:lstStyle/>
                    <a:p>
                      <a:pPr algn="ctr"/>
                      <a:r>
                        <a:rPr lang="en-US" dirty="0"/>
                        <a:t>1000 h</a:t>
                      </a:r>
                    </a:p>
                  </a:txBody>
                  <a:tcPr/>
                </a:tc>
                <a:tc>
                  <a:txBody>
                    <a:bodyPr/>
                    <a:lstStyle/>
                    <a:p>
                      <a:pPr algn="ctr"/>
                      <a:r>
                        <a:rPr lang="en-US" dirty="0"/>
                        <a:t>24000</a:t>
                      </a:r>
                    </a:p>
                  </a:txBody>
                  <a:tcPr/>
                </a:tc>
                <a:extLst>
                  <a:ext uri="{0D108BD9-81ED-4DB2-BD59-A6C34878D82A}">
                    <a16:rowId xmlns:a16="http://schemas.microsoft.com/office/drawing/2014/main" val="601860936"/>
                  </a:ext>
                </a:extLst>
              </a:tr>
              <a:tr h="370840">
                <a:tc>
                  <a:txBody>
                    <a:bodyPr/>
                    <a:lstStyle/>
                    <a:p>
                      <a:pPr algn="ctr"/>
                      <a:r>
                        <a:rPr lang="en-US" dirty="0" err="1"/>
                        <a:t>WiFi</a:t>
                      </a:r>
                      <a:r>
                        <a:rPr lang="en-US" dirty="0"/>
                        <a:t> Radio</a:t>
                      </a:r>
                    </a:p>
                  </a:txBody>
                  <a:tcPr/>
                </a:tc>
                <a:tc>
                  <a:txBody>
                    <a:bodyPr/>
                    <a:lstStyle/>
                    <a:p>
                      <a:pPr algn="ctr"/>
                      <a:r>
                        <a:rPr lang="en-US" dirty="0"/>
                        <a:t>15 mA</a:t>
                      </a:r>
                    </a:p>
                  </a:txBody>
                  <a:tcPr/>
                </a:tc>
                <a:tc>
                  <a:txBody>
                    <a:bodyPr/>
                    <a:lstStyle/>
                    <a:p>
                      <a:pPr algn="ctr"/>
                      <a:r>
                        <a:rPr lang="en-US" dirty="0"/>
                        <a:t>45 mins</a:t>
                      </a:r>
                    </a:p>
                  </a:txBody>
                  <a:tcPr/>
                </a:tc>
                <a:tc>
                  <a:txBody>
                    <a:bodyPr/>
                    <a:lstStyle/>
                    <a:p>
                      <a:pPr algn="ctr"/>
                      <a:r>
                        <a:rPr lang="en-US" dirty="0"/>
                        <a:t>16 h</a:t>
                      </a:r>
                    </a:p>
                  </a:txBody>
                  <a:tcPr/>
                </a:tc>
                <a:extLst>
                  <a:ext uri="{0D108BD9-81ED-4DB2-BD59-A6C34878D82A}">
                    <a16:rowId xmlns:a16="http://schemas.microsoft.com/office/drawing/2014/main" val="3705024106"/>
                  </a:ext>
                </a:extLst>
              </a:tr>
              <a:tr h="370840">
                <a:tc>
                  <a:txBody>
                    <a:bodyPr/>
                    <a:lstStyle/>
                    <a:p>
                      <a:pPr algn="ctr"/>
                      <a:r>
                        <a:rPr lang="en-US" dirty="0"/>
                        <a:t>Bluetooth radio</a:t>
                      </a:r>
                    </a:p>
                  </a:txBody>
                  <a:tcPr/>
                </a:tc>
                <a:tc>
                  <a:txBody>
                    <a:bodyPr/>
                    <a:lstStyle/>
                    <a:p>
                      <a:pPr algn="ctr"/>
                      <a:r>
                        <a:rPr lang="en-US" dirty="0"/>
                        <a:t>1 mA</a:t>
                      </a:r>
                    </a:p>
                  </a:txBody>
                  <a:tcPr/>
                </a:tc>
                <a:tc>
                  <a:txBody>
                    <a:bodyPr/>
                    <a:lstStyle/>
                    <a:p>
                      <a:pPr algn="ctr"/>
                      <a:r>
                        <a:rPr lang="en-US" dirty="0"/>
                        <a:t>10 h</a:t>
                      </a:r>
                    </a:p>
                  </a:txBody>
                  <a:tcPr/>
                </a:tc>
                <a:tc>
                  <a:txBody>
                    <a:bodyPr/>
                    <a:lstStyle/>
                    <a:p>
                      <a:pPr algn="ctr"/>
                      <a:r>
                        <a:rPr lang="en-US" dirty="0"/>
                        <a:t>240 h</a:t>
                      </a:r>
                    </a:p>
                  </a:txBody>
                  <a:tcPr/>
                </a:tc>
                <a:extLst>
                  <a:ext uri="{0D108BD9-81ED-4DB2-BD59-A6C34878D82A}">
                    <a16:rowId xmlns:a16="http://schemas.microsoft.com/office/drawing/2014/main" val="2633445922"/>
                  </a:ext>
                </a:extLst>
              </a:tr>
            </a:tbl>
          </a:graphicData>
        </a:graphic>
      </p:graphicFrame>
    </p:spTree>
    <p:extLst>
      <p:ext uri="{BB962C8B-B14F-4D97-AF65-F5344CB8AC3E}">
        <p14:creationId xmlns:p14="http://schemas.microsoft.com/office/powerpoint/2010/main" val="125183550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p:cNvSpPr>
            <a:spLocks noGrp="1"/>
          </p:cNvSpPr>
          <p:nvPr>
            <p:ph type="title"/>
          </p:nvPr>
        </p:nvSpPr>
        <p:spPr>
          <a:xfrm>
            <a:off x="505659" y="69454"/>
            <a:ext cx="10607405" cy="1485900"/>
          </a:xfrm>
        </p:spPr>
        <p:txBody>
          <a:bodyPr/>
          <a:lstStyle/>
          <a:p>
            <a:pPr eaLnBrk="1" hangingPunct="1"/>
            <a:r>
              <a:rPr lang="en-US" sz="4000" dirty="0">
                <a:latin typeface="+mn-lt"/>
              </a:rPr>
              <a:t>Lifespan estimation for wireless networking</a:t>
            </a:r>
            <a:endParaRPr lang="en-SG" sz="4000" dirty="0">
              <a:latin typeface="+mn-lt"/>
            </a:endParaRPr>
          </a:p>
        </p:txBody>
      </p:sp>
      <p:pic>
        <p:nvPicPr>
          <p:cNvPr id="29701" name="Picture 6"/>
          <p:cNvPicPr>
            <a:picLocks noChangeAspect="1" noChangeArrowheads="1"/>
          </p:cNvPicPr>
          <p:nvPr/>
        </p:nvPicPr>
        <p:blipFill>
          <a:blip r:embed="rId2" cstate="print"/>
          <a:srcRect/>
          <a:stretch>
            <a:fillRect/>
          </a:stretch>
        </p:blipFill>
        <p:spPr bwMode="auto">
          <a:xfrm>
            <a:off x="3154896" y="1362298"/>
            <a:ext cx="5324086" cy="1958240"/>
          </a:xfrm>
          <a:prstGeom prst="rect">
            <a:avLst/>
          </a:prstGeom>
          <a:noFill/>
          <a:ln w="9525">
            <a:noFill/>
            <a:miter lim="800000"/>
            <a:headEnd/>
            <a:tailEnd/>
          </a:ln>
        </p:spPr>
      </p:pic>
      <p:sp>
        <p:nvSpPr>
          <p:cNvPr id="2" name="TextBox 1"/>
          <p:cNvSpPr txBox="1"/>
          <p:nvPr/>
        </p:nvSpPr>
        <p:spPr>
          <a:xfrm>
            <a:off x="670858" y="3446060"/>
            <a:ext cx="11204367" cy="3170099"/>
          </a:xfrm>
          <a:prstGeom prst="rect">
            <a:avLst/>
          </a:prstGeom>
          <a:noFill/>
        </p:spPr>
        <p:txBody>
          <a:bodyPr wrap="square" rtlCol="0">
            <a:spAutoFit/>
          </a:bodyPr>
          <a:lstStyle/>
          <a:p>
            <a:r>
              <a:rPr lang="en-US" sz="2800" dirty="0">
                <a:latin typeface="+mj-lt"/>
              </a:rPr>
              <a:t>A mobile device with a capacity 9.62Wh transmits continuously on:</a:t>
            </a:r>
          </a:p>
          <a:p>
            <a:pPr marL="285750" indent="-285750">
              <a:buFont typeface="Arial" panose="020B0604020202020204" pitchFamily="34" charset="0"/>
              <a:buChar char="•"/>
            </a:pPr>
            <a:r>
              <a:rPr lang="en-US" sz="2400" dirty="0" err="1">
                <a:latin typeface="+mj-lt"/>
              </a:rPr>
              <a:t>WiFi</a:t>
            </a:r>
            <a:r>
              <a:rPr lang="en-US" sz="2400" dirty="0">
                <a:latin typeface="+mj-lt"/>
              </a:rPr>
              <a:t>: </a:t>
            </a:r>
          </a:p>
          <a:p>
            <a:pPr marL="742950" lvl="1" indent="-285750">
              <a:buFont typeface="Arial" panose="020B0604020202020204" pitchFamily="34" charset="0"/>
              <a:buChar char="•"/>
            </a:pPr>
            <a:r>
              <a:rPr lang="en-US" sz="2000" dirty="0">
                <a:latin typeface="+mj-lt"/>
              </a:rPr>
              <a:t>Considering only network energy consumption</a:t>
            </a:r>
          </a:p>
          <a:p>
            <a:pPr marL="742950" lvl="1" indent="-285750">
              <a:buFont typeface="Arial" panose="020B0604020202020204" pitchFamily="34" charset="0"/>
              <a:buChar char="•"/>
            </a:pPr>
            <a:r>
              <a:rPr lang="en-US" sz="2000" dirty="0">
                <a:latin typeface="+mj-lt"/>
              </a:rPr>
              <a:t>Power consumption: 3.3V*219mA = 722.7 </a:t>
            </a:r>
            <a:r>
              <a:rPr lang="en-US" sz="2000" dirty="0" err="1">
                <a:latin typeface="+mj-lt"/>
              </a:rPr>
              <a:t>mW</a:t>
            </a:r>
            <a:endParaRPr lang="en-US" sz="2000" dirty="0">
              <a:latin typeface="+mj-lt"/>
            </a:endParaRPr>
          </a:p>
          <a:p>
            <a:pPr marL="742950" lvl="1" indent="-285750">
              <a:buFont typeface="Arial" panose="020B0604020202020204" pitchFamily="34" charset="0"/>
              <a:buChar char="•"/>
            </a:pPr>
            <a:r>
              <a:rPr lang="en-US" sz="2000" dirty="0">
                <a:latin typeface="+mj-lt"/>
              </a:rPr>
              <a:t>Duration =  9.62/0.7227 = 13.3hrs</a:t>
            </a:r>
          </a:p>
          <a:p>
            <a:pPr marL="742950" lvl="1" indent="-285750">
              <a:buFont typeface="Arial" panose="020B0604020202020204" pitchFamily="34" charset="0"/>
              <a:buChar char="•"/>
            </a:pPr>
            <a:r>
              <a:rPr lang="en-US" sz="2000" dirty="0">
                <a:latin typeface="+mj-lt"/>
              </a:rPr>
              <a:t>In practice, the duration is much shorter due to other components</a:t>
            </a:r>
          </a:p>
          <a:p>
            <a:pPr marL="285750" indent="-285750">
              <a:buFont typeface="Arial" panose="020B0604020202020204" pitchFamily="34" charset="0"/>
              <a:buChar char="•"/>
            </a:pPr>
            <a:r>
              <a:rPr lang="en-US" sz="2400" dirty="0">
                <a:latin typeface="+mj-lt"/>
              </a:rPr>
              <a:t>Bluetooth: (1.8V * 57mA = 102.6mW)</a:t>
            </a:r>
          </a:p>
          <a:p>
            <a:pPr marL="742950" lvl="1" indent="-285750">
              <a:buFont typeface="Arial" panose="020B0604020202020204" pitchFamily="34" charset="0"/>
              <a:buChar char="•"/>
            </a:pPr>
            <a:r>
              <a:rPr lang="en-US" sz="2400" dirty="0">
                <a:latin typeface="+mj-lt"/>
              </a:rPr>
              <a:t>Duration = 9.62/(1.8*0.057) = 93.76hrs</a:t>
            </a:r>
          </a:p>
          <a:p>
            <a:pPr lvl="1"/>
            <a:endParaRPr lang="en-US" sz="2000" dirty="0"/>
          </a:p>
        </p:txBody>
      </p:sp>
      <p:sp>
        <p:nvSpPr>
          <p:cNvPr id="3" name="Rectangle 2"/>
          <p:cNvSpPr/>
          <p:nvPr/>
        </p:nvSpPr>
        <p:spPr>
          <a:xfrm>
            <a:off x="7772400" y="2092036"/>
            <a:ext cx="706582" cy="49876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4558145" y="2092036"/>
            <a:ext cx="706582" cy="49876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2"/>
          </p:nvPr>
        </p:nvSpPr>
        <p:spPr/>
        <p:txBody>
          <a:bodyPr/>
          <a:lstStyle/>
          <a:p>
            <a:fld id="{5C6FAEEE-D619-4E65-A0EF-E650D0B3166A}" type="slidenum">
              <a:rPr lang="en-US" smtClean="0"/>
              <a:t>81</a:t>
            </a:fld>
            <a:endParaRPr lang="en-US"/>
          </a:p>
        </p:txBody>
      </p:sp>
    </p:spTree>
    <p:extLst>
      <p:ext uri="{BB962C8B-B14F-4D97-AF65-F5344CB8AC3E}">
        <p14:creationId xmlns:p14="http://schemas.microsoft.com/office/powerpoint/2010/main" val="3195066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9"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Grp="1" noChangeAspect="1" noChangeArrowheads="1"/>
          </p:cNvPicPr>
          <p:nvPr>
            <p:ph idx="1"/>
          </p:nvPr>
        </p:nvPicPr>
        <p:blipFill>
          <a:blip r:embed="rId3" cstate="print"/>
          <a:srcRect/>
          <a:stretch>
            <a:fillRect/>
          </a:stretch>
        </p:blipFill>
        <p:spPr bwMode="auto">
          <a:xfrm>
            <a:off x="3647057" y="2748968"/>
            <a:ext cx="4897885" cy="2957939"/>
          </a:xfrm>
          <a:prstGeom prst="rect">
            <a:avLst/>
          </a:prstGeom>
          <a:noFill/>
          <a:ln w="9525">
            <a:noFill/>
            <a:miter lim="800000"/>
            <a:headEnd/>
            <a:tailEnd/>
          </a:ln>
        </p:spPr>
      </p:pic>
      <p:sp>
        <p:nvSpPr>
          <p:cNvPr id="3" name="TextBox 2"/>
          <p:cNvSpPr txBox="1"/>
          <p:nvPr/>
        </p:nvSpPr>
        <p:spPr>
          <a:xfrm>
            <a:off x="623232" y="1425899"/>
            <a:ext cx="11242697" cy="954107"/>
          </a:xfrm>
          <a:prstGeom prst="rect">
            <a:avLst/>
          </a:prstGeom>
          <a:noFill/>
        </p:spPr>
        <p:txBody>
          <a:bodyPr wrap="square" rtlCol="0">
            <a:spAutoFit/>
          </a:bodyPr>
          <a:lstStyle/>
          <a:p>
            <a:pPr marL="342900" indent="-342900">
              <a:buFont typeface="Arial" panose="020B0604020202020204" pitchFamily="34" charset="0"/>
              <a:buChar char="•"/>
            </a:pPr>
            <a:r>
              <a:rPr lang="en-US" sz="2400" dirty="0">
                <a:latin typeface="+mj-lt"/>
              </a:rPr>
              <a:t>Devices </a:t>
            </a:r>
            <a:r>
              <a:rPr lang="en-US" sz="2800" b="1" dirty="0">
                <a:latin typeface="+mj-lt"/>
              </a:rPr>
              <a:t>rarely</a:t>
            </a:r>
            <a:r>
              <a:rPr lang="en-US" sz="2400" dirty="0">
                <a:latin typeface="+mj-lt"/>
              </a:rPr>
              <a:t> transmit continuously.</a:t>
            </a:r>
          </a:p>
          <a:p>
            <a:pPr marL="342900" indent="-342900">
              <a:buFont typeface="Arial" panose="020B0604020202020204" pitchFamily="34" charset="0"/>
              <a:buChar char="•"/>
            </a:pPr>
            <a:r>
              <a:rPr lang="en-US" sz="2800" dirty="0">
                <a:latin typeface="+mj-lt"/>
              </a:rPr>
              <a:t>Having different </a:t>
            </a:r>
            <a:r>
              <a:rPr lang="en-US" sz="2800" b="1" dirty="0">
                <a:latin typeface="+mj-lt"/>
                <a:hlinkClick r:id="rId4" action="ppaction://hlinksldjump">
                  <a:extLst>
                    <a:ext uri="{A12FA001-AC4F-418D-AE19-62706E023703}">
                      <ahyp:hlinkClr xmlns:ahyp="http://schemas.microsoft.com/office/drawing/2018/hyperlinkcolor" val="tx"/>
                    </a:ext>
                  </a:extLst>
                </a:hlinkClick>
              </a:rPr>
              <a:t>power states </a:t>
            </a:r>
            <a:r>
              <a:rPr lang="en-US" sz="2800" dirty="0">
                <a:latin typeface="+mj-lt"/>
              </a:rPr>
              <a:t>allow power consumption to be reduced</a:t>
            </a:r>
          </a:p>
        </p:txBody>
      </p:sp>
      <p:sp>
        <p:nvSpPr>
          <p:cNvPr id="4" name="Slide Number Placeholder 3"/>
          <p:cNvSpPr>
            <a:spLocks noGrp="1"/>
          </p:cNvSpPr>
          <p:nvPr>
            <p:ph type="sldNum" sz="quarter" idx="12"/>
          </p:nvPr>
        </p:nvSpPr>
        <p:spPr/>
        <p:txBody>
          <a:bodyPr/>
          <a:lstStyle/>
          <a:p>
            <a:fld id="{5C6FAEEE-D619-4E65-A0EF-E650D0B3166A}" type="slidenum">
              <a:rPr lang="en-US" smtClean="0"/>
              <a:t>82</a:t>
            </a:fld>
            <a:endParaRPr lang="en-US"/>
          </a:p>
        </p:txBody>
      </p:sp>
      <p:sp>
        <p:nvSpPr>
          <p:cNvPr id="5" name="Rectangle 4">
            <a:extLst>
              <a:ext uri="{FF2B5EF4-FFF2-40B4-BE49-F238E27FC236}">
                <a16:creationId xmlns:a16="http://schemas.microsoft.com/office/drawing/2014/main" id="{EF1A7023-247D-4E58-8474-D16CBC2BA653}"/>
              </a:ext>
            </a:extLst>
          </p:cNvPr>
          <p:cNvSpPr/>
          <p:nvPr/>
        </p:nvSpPr>
        <p:spPr>
          <a:xfrm>
            <a:off x="1274618" y="6075869"/>
            <a:ext cx="10591311" cy="584775"/>
          </a:xfrm>
          <a:prstGeom prst="rect">
            <a:avLst/>
          </a:prstGeom>
        </p:spPr>
        <p:txBody>
          <a:bodyPr wrap="square">
            <a:spAutoFit/>
          </a:bodyPr>
          <a:lstStyle/>
          <a:p>
            <a:pPr marL="342900" lvl="1" indent="-342900">
              <a:buClr>
                <a:schemeClr val="folHlink"/>
              </a:buClr>
              <a:buSzPct val="60000"/>
            </a:pPr>
            <a:r>
              <a:rPr lang="en-SG" sz="1600" dirty="0"/>
              <a:t>Ashish Sharma, Vishnu </a:t>
            </a:r>
            <a:r>
              <a:rPr lang="en-SG" sz="1600" dirty="0" err="1"/>
              <a:t>Navda</a:t>
            </a:r>
            <a:r>
              <a:rPr lang="en-SG" sz="1600" dirty="0"/>
              <a:t>, Ramachandran </a:t>
            </a:r>
            <a:r>
              <a:rPr lang="en-SG" sz="1600" dirty="0" err="1"/>
              <a:t>Ramjee</a:t>
            </a:r>
            <a:r>
              <a:rPr lang="en-SG" sz="1600" dirty="0"/>
              <a:t>, Venkat Padmanabhan, and Elizabeth Belding, Cool-Tether: Energy Efficient On-the-fly </a:t>
            </a:r>
            <a:r>
              <a:rPr lang="en-SG" sz="1600" dirty="0" err="1"/>
              <a:t>WiFi</a:t>
            </a:r>
            <a:r>
              <a:rPr lang="en-SG" sz="1600" dirty="0"/>
              <a:t> Hot-spots using Mobile Phones, in </a:t>
            </a:r>
            <a:r>
              <a:rPr lang="en-SG" sz="1600" dirty="0" err="1"/>
              <a:t>CoNEXT</a:t>
            </a:r>
            <a:r>
              <a:rPr lang="en-SG" sz="1600" dirty="0"/>
              <a:t> 2009. </a:t>
            </a:r>
          </a:p>
        </p:txBody>
      </p:sp>
      <p:sp>
        <p:nvSpPr>
          <p:cNvPr id="8" name="Title 1">
            <a:extLst>
              <a:ext uri="{FF2B5EF4-FFF2-40B4-BE49-F238E27FC236}">
                <a16:creationId xmlns:a16="http://schemas.microsoft.com/office/drawing/2014/main" id="{C20286DD-4B42-1C0E-BBFA-DBF8CEB728B0}"/>
              </a:ext>
            </a:extLst>
          </p:cNvPr>
          <p:cNvSpPr txBox="1">
            <a:spLocks/>
          </p:cNvSpPr>
          <p:nvPr/>
        </p:nvSpPr>
        <p:spPr>
          <a:xfrm>
            <a:off x="593168" y="136572"/>
            <a:ext cx="11242697" cy="14859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chemeClr val="tx1"/>
                </a:solidFill>
                <a:latin typeface="+mj-lt"/>
                <a:ea typeface="+mj-ea"/>
                <a:cs typeface="+mj-cs"/>
              </a:defRPr>
            </a:lvl1pPr>
          </a:lstStyle>
          <a:p>
            <a:r>
              <a:rPr lang="en-US" dirty="0">
                <a:latin typeface="+mn-lt"/>
              </a:rPr>
              <a:t>Different transmission states for wireless networking</a:t>
            </a:r>
            <a:endParaRPr lang="en-SG" dirty="0">
              <a:latin typeface="+mn-lt"/>
            </a:endParaRPr>
          </a:p>
        </p:txBody>
      </p:sp>
    </p:spTree>
    <p:extLst>
      <p:ext uri="{BB962C8B-B14F-4D97-AF65-F5344CB8AC3E}">
        <p14:creationId xmlns:p14="http://schemas.microsoft.com/office/powerpoint/2010/main" val="4188608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7568" y="122925"/>
            <a:ext cx="11902040" cy="1485900"/>
          </a:xfrm>
        </p:spPr>
        <p:txBody>
          <a:bodyPr>
            <a:normAutofit/>
          </a:bodyPr>
          <a:lstStyle/>
          <a:p>
            <a:r>
              <a:rPr lang="en-US" sz="4000" dirty="0">
                <a:latin typeface="+mn-lt"/>
              </a:rPr>
              <a:t>Wi-Fi power consumption on a Samsung Galaxy S4</a:t>
            </a:r>
          </a:p>
        </p:txBody>
      </p:sp>
      <p:sp>
        <p:nvSpPr>
          <p:cNvPr id="5" name="Slide Number Placeholder 4"/>
          <p:cNvSpPr>
            <a:spLocks noGrp="1"/>
          </p:cNvSpPr>
          <p:nvPr>
            <p:ph type="sldNum" sz="quarter" idx="12"/>
          </p:nvPr>
        </p:nvSpPr>
        <p:spPr/>
        <p:txBody>
          <a:bodyPr/>
          <a:lstStyle/>
          <a:p>
            <a:fld id="{5C6FAEEE-D619-4E65-A0EF-E650D0B3166A}" type="slidenum">
              <a:rPr lang="en-US" smtClean="0"/>
              <a:t>83</a:t>
            </a:fld>
            <a:endParaRPr lang="en-US"/>
          </a:p>
        </p:txBody>
      </p:sp>
      <p:pic>
        <p:nvPicPr>
          <p:cNvPr id="8" name="Picture 7"/>
          <p:cNvPicPr>
            <a:picLocks noChangeAspect="1"/>
          </p:cNvPicPr>
          <p:nvPr/>
        </p:nvPicPr>
        <p:blipFill>
          <a:blip r:embed="rId2"/>
          <a:stretch>
            <a:fillRect/>
          </a:stretch>
        </p:blipFill>
        <p:spPr>
          <a:xfrm>
            <a:off x="1371599" y="1359457"/>
            <a:ext cx="9866411" cy="3317214"/>
          </a:xfrm>
          <a:prstGeom prst="rect">
            <a:avLst/>
          </a:prstGeom>
        </p:spPr>
      </p:pic>
      <p:sp>
        <p:nvSpPr>
          <p:cNvPr id="10" name="TextBox 9"/>
          <p:cNvSpPr txBox="1"/>
          <p:nvPr/>
        </p:nvSpPr>
        <p:spPr>
          <a:xfrm>
            <a:off x="707568" y="4964864"/>
            <a:ext cx="10646232" cy="1384995"/>
          </a:xfrm>
          <a:prstGeom prst="rect">
            <a:avLst/>
          </a:prstGeom>
          <a:noFill/>
        </p:spPr>
        <p:txBody>
          <a:bodyPr wrap="square" rtlCol="0">
            <a:spAutoFit/>
          </a:bodyPr>
          <a:lstStyle/>
          <a:p>
            <a:pPr marL="342900" indent="-342900">
              <a:buFont typeface="Arial" panose="020B0604020202020204" pitchFamily="34" charset="0"/>
              <a:buChar char="•"/>
            </a:pPr>
            <a:r>
              <a:rPr lang="en-US" sz="2800" dirty="0" err="1">
                <a:latin typeface="+mj-lt"/>
              </a:rPr>
              <a:t>WiFi</a:t>
            </a:r>
            <a:r>
              <a:rPr lang="en-US" sz="2800" dirty="0">
                <a:latin typeface="+mj-lt"/>
              </a:rPr>
              <a:t> state transition for beacon communication is (relatively) fast</a:t>
            </a:r>
          </a:p>
          <a:p>
            <a:pPr marL="342900" indent="-342900">
              <a:buFont typeface="Arial" panose="020B0604020202020204" pitchFamily="34" charset="0"/>
              <a:buChar char="•"/>
            </a:pPr>
            <a:r>
              <a:rPr lang="en-US" sz="2800" dirty="0">
                <a:latin typeface="+mj-lt"/>
              </a:rPr>
              <a:t>However, state transition for data communication is (still) slow due to driver/software overhead</a:t>
            </a:r>
          </a:p>
        </p:txBody>
      </p:sp>
    </p:spTree>
    <p:extLst>
      <p:ext uri="{BB962C8B-B14F-4D97-AF65-F5344CB8AC3E}">
        <p14:creationId xmlns:p14="http://schemas.microsoft.com/office/powerpoint/2010/main" val="328316057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37262"/>
            <a:ext cx="11430000" cy="1485900"/>
          </a:xfrm>
        </p:spPr>
        <p:txBody>
          <a:bodyPr>
            <a:normAutofit/>
          </a:bodyPr>
          <a:lstStyle/>
          <a:p>
            <a:r>
              <a:rPr lang="en-US" sz="4000" dirty="0">
                <a:latin typeface="+mn-lt"/>
              </a:rPr>
              <a:t>Let us look at a Bluetooth Low Energy (CC2640) radio</a:t>
            </a:r>
          </a:p>
        </p:txBody>
      </p:sp>
      <p:sp>
        <p:nvSpPr>
          <p:cNvPr id="3" name="Content Placeholder 2"/>
          <p:cNvSpPr>
            <a:spLocks noGrp="1"/>
          </p:cNvSpPr>
          <p:nvPr>
            <p:ph idx="1"/>
          </p:nvPr>
        </p:nvSpPr>
        <p:spPr>
          <a:xfrm>
            <a:off x="591562" y="2071000"/>
            <a:ext cx="9562214" cy="2963839"/>
          </a:xfrm>
        </p:spPr>
        <p:txBody>
          <a:bodyPr>
            <a:normAutofit/>
          </a:bodyPr>
          <a:lstStyle/>
          <a:p>
            <a:r>
              <a:rPr lang="en-US" sz="2800" dirty="0" err="1">
                <a:latin typeface="+mj-lt"/>
              </a:rPr>
              <a:t>Tx</a:t>
            </a:r>
            <a:r>
              <a:rPr lang="en-US" sz="2800" dirty="0">
                <a:latin typeface="+mj-lt"/>
              </a:rPr>
              <a:t> Current: ~ 6.1mA (0dBm) </a:t>
            </a:r>
          </a:p>
          <a:p>
            <a:r>
              <a:rPr lang="en-US" sz="2800" dirty="0" err="1">
                <a:latin typeface="+mj-lt"/>
              </a:rPr>
              <a:t>Tx</a:t>
            </a:r>
            <a:r>
              <a:rPr lang="en-US" sz="2800" dirty="0">
                <a:latin typeface="+mj-lt"/>
              </a:rPr>
              <a:t> Current: ~ 15mA </a:t>
            </a:r>
          </a:p>
          <a:p>
            <a:r>
              <a:rPr lang="en-US" sz="2800" dirty="0">
                <a:latin typeface="+mj-lt"/>
              </a:rPr>
              <a:t>Latency: 3 </a:t>
            </a:r>
            <a:r>
              <a:rPr lang="en-US" sz="2800" dirty="0" err="1">
                <a:latin typeface="+mj-lt"/>
              </a:rPr>
              <a:t>ms</a:t>
            </a:r>
            <a:r>
              <a:rPr lang="en-US" sz="2800" dirty="0">
                <a:latin typeface="+mj-lt"/>
              </a:rPr>
              <a:t> </a:t>
            </a:r>
          </a:p>
          <a:p>
            <a:r>
              <a:rPr lang="en-US" sz="2800" dirty="0">
                <a:latin typeface="+mj-lt"/>
              </a:rPr>
              <a:t>Sleep current ~ 1µA </a:t>
            </a:r>
          </a:p>
          <a:p>
            <a:r>
              <a:rPr lang="en-US" sz="2800" dirty="0">
                <a:latin typeface="+mj-lt"/>
              </a:rPr>
              <a:t>Designed for sending small chunks of data</a:t>
            </a:r>
          </a:p>
          <a:p>
            <a:endParaRPr lang="en-SG" dirty="0">
              <a:latin typeface="+mj-lt"/>
            </a:endParaRPr>
          </a:p>
          <a:p>
            <a:endParaRPr lang="en-US" sz="2800" dirty="0"/>
          </a:p>
          <a:p>
            <a:pPr marL="0" indent="0">
              <a:buNone/>
            </a:pPr>
            <a:endParaRPr lang="en-US" sz="2800" dirty="0"/>
          </a:p>
          <a:p>
            <a:pPr marL="0" indent="0">
              <a:buNone/>
            </a:pPr>
            <a:endParaRPr lang="en-US" sz="2800" dirty="0"/>
          </a:p>
        </p:txBody>
      </p:sp>
      <p:sp>
        <p:nvSpPr>
          <p:cNvPr id="4" name="Slide Number Placeholder 3"/>
          <p:cNvSpPr>
            <a:spLocks noGrp="1"/>
          </p:cNvSpPr>
          <p:nvPr>
            <p:ph type="sldNum" sz="quarter" idx="12"/>
          </p:nvPr>
        </p:nvSpPr>
        <p:spPr/>
        <p:txBody>
          <a:bodyPr/>
          <a:lstStyle/>
          <a:p>
            <a:fld id="{69E57DC2-970A-4B3E-BB1C-7A09969E49DF}" type="slidenum">
              <a:rPr lang="en-US" smtClean="0"/>
              <a:t>84</a:t>
            </a:fld>
            <a:endParaRPr lang="en-US" dirty="0"/>
          </a:p>
        </p:txBody>
      </p:sp>
    </p:spTree>
    <p:extLst>
      <p:ext uri="{BB962C8B-B14F-4D97-AF65-F5344CB8AC3E}">
        <p14:creationId xmlns:p14="http://schemas.microsoft.com/office/powerpoint/2010/main" val="290096600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5538" name="Rectangle 2"/>
          <p:cNvSpPr>
            <a:spLocks noGrp="1" noChangeArrowheads="1"/>
          </p:cNvSpPr>
          <p:nvPr>
            <p:ph type="title"/>
          </p:nvPr>
        </p:nvSpPr>
        <p:spPr>
          <a:xfrm>
            <a:off x="602207" y="271130"/>
            <a:ext cx="10987585" cy="1485900"/>
          </a:xfrm>
        </p:spPr>
        <p:txBody>
          <a:bodyPr>
            <a:normAutofit/>
          </a:bodyPr>
          <a:lstStyle/>
          <a:p>
            <a:r>
              <a:rPr lang="en-US" sz="4000" dirty="0">
                <a:latin typeface="+mn-lt"/>
              </a:rPr>
              <a:t>Classical embedded sensor platform: Current Consumption (MICA2 Sensor node)</a:t>
            </a:r>
          </a:p>
        </p:txBody>
      </p:sp>
      <p:pic>
        <p:nvPicPr>
          <p:cNvPr id="4098" name="Picture 2"/>
          <p:cNvPicPr>
            <a:picLocks noChangeAspect="1" noChangeArrowheads="1"/>
          </p:cNvPicPr>
          <p:nvPr/>
        </p:nvPicPr>
        <p:blipFill>
          <a:blip r:embed="rId3" cstate="print"/>
          <a:srcRect/>
          <a:stretch>
            <a:fillRect/>
          </a:stretch>
        </p:blipFill>
        <p:spPr bwMode="auto">
          <a:xfrm>
            <a:off x="1076513" y="1883135"/>
            <a:ext cx="5530006" cy="4655777"/>
          </a:xfrm>
          <a:prstGeom prst="rect">
            <a:avLst/>
          </a:prstGeom>
          <a:noFill/>
          <a:ln w="9525">
            <a:noFill/>
            <a:miter lim="800000"/>
            <a:headEnd/>
            <a:tailEnd/>
          </a:ln>
        </p:spPr>
      </p:pic>
      <p:sp>
        <p:nvSpPr>
          <p:cNvPr id="3" name="Slide Number Placeholder 2"/>
          <p:cNvSpPr>
            <a:spLocks noGrp="1"/>
          </p:cNvSpPr>
          <p:nvPr>
            <p:ph type="sldNum" sz="quarter" idx="12"/>
          </p:nvPr>
        </p:nvSpPr>
        <p:spPr/>
        <p:txBody>
          <a:bodyPr/>
          <a:lstStyle/>
          <a:p>
            <a:fld id="{5C6FAEEE-D619-4E65-A0EF-E650D0B3166A}" type="slidenum">
              <a:rPr lang="en-US" smtClean="0"/>
              <a:t>85</a:t>
            </a:fld>
            <a:endParaRPr lang="en-US"/>
          </a:p>
        </p:txBody>
      </p:sp>
      <p:sp>
        <p:nvSpPr>
          <p:cNvPr id="4" name="TextBox 3">
            <a:extLst>
              <a:ext uri="{FF2B5EF4-FFF2-40B4-BE49-F238E27FC236}">
                <a16:creationId xmlns:a16="http://schemas.microsoft.com/office/drawing/2014/main" id="{1A383D0A-9956-459B-A7A0-6CAE304DACF9}"/>
              </a:ext>
            </a:extLst>
          </p:cNvPr>
          <p:cNvSpPr txBox="1"/>
          <p:nvPr/>
        </p:nvSpPr>
        <p:spPr>
          <a:xfrm>
            <a:off x="7289991" y="2826028"/>
            <a:ext cx="3572540" cy="1384995"/>
          </a:xfrm>
          <a:prstGeom prst="rect">
            <a:avLst/>
          </a:prstGeom>
          <a:noFill/>
        </p:spPr>
        <p:txBody>
          <a:bodyPr wrap="square" rtlCol="0">
            <a:spAutoFit/>
          </a:bodyPr>
          <a:lstStyle/>
          <a:p>
            <a:pPr algn="ctr"/>
            <a:r>
              <a:rPr lang="en-SG" sz="2800" dirty="0">
                <a:latin typeface="+mj-lt"/>
              </a:rPr>
              <a:t>What are the desirable properties for radio to operate in low power?</a:t>
            </a:r>
          </a:p>
        </p:txBody>
      </p:sp>
    </p:spTree>
    <p:extLst>
      <p:ext uri="{BB962C8B-B14F-4D97-AF65-F5344CB8AC3E}">
        <p14:creationId xmlns:p14="http://schemas.microsoft.com/office/powerpoint/2010/main" val="96958067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a:xfrm>
            <a:off x="726708" y="253483"/>
            <a:ext cx="9601200" cy="1485900"/>
          </a:xfrm>
        </p:spPr>
        <p:txBody>
          <a:bodyPr>
            <a:normAutofit/>
          </a:bodyPr>
          <a:lstStyle/>
          <a:p>
            <a:r>
              <a:rPr lang="en-US" sz="4000" dirty="0">
                <a:latin typeface="+mn-lt"/>
              </a:rPr>
              <a:t>Example of Different Radio States </a:t>
            </a:r>
            <a:endParaRPr lang="en-SG" sz="4000" dirty="0">
              <a:latin typeface="+mn-lt"/>
            </a:endParaRPr>
          </a:p>
        </p:txBody>
      </p:sp>
      <p:pic>
        <p:nvPicPr>
          <p:cNvPr id="6147" name="Picture 2"/>
          <p:cNvPicPr>
            <a:picLocks noGrp="1" noChangeAspect="1" noChangeArrowheads="1"/>
          </p:cNvPicPr>
          <p:nvPr>
            <p:ph sz="quarter" idx="1"/>
          </p:nvPr>
        </p:nvPicPr>
        <p:blipFill>
          <a:blip r:embed="rId2" cstate="print"/>
          <a:srcRect/>
          <a:stretch>
            <a:fillRect/>
          </a:stretch>
        </p:blipFill>
        <p:spPr>
          <a:xfrm>
            <a:off x="2526143" y="2168525"/>
            <a:ext cx="7292113" cy="4185805"/>
          </a:xfrm>
        </p:spPr>
      </p:pic>
      <p:sp>
        <p:nvSpPr>
          <p:cNvPr id="2" name="TextBox 1"/>
          <p:cNvSpPr txBox="1"/>
          <p:nvPr/>
        </p:nvSpPr>
        <p:spPr>
          <a:xfrm>
            <a:off x="726708" y="1476901"/>
            <a:ext cx="10355274" cy="954107"/>
          </a:xfrm>
          <a:prstGeom prst="rect">
            <a:avLst/>
          </a:prstGeom>
          <a:noFill/>
        </p:spPr>
        <p:txBody>
          <a:bodyPr wrap="square" rtlCol="0">
            <a:spAutoFit/>
          </a:bodyPr>
          <a:lstStyle/>
          <a:p>
            <a:r>
              <a:rPr lang="en-US" sz="2800" dirty="0">
                <a:latin typeface="+mj-lt"/>
              </a:rPr>
              <a:t>Energy conserved by placing the radio transceivers into low power states when they are not active</a:t>
            </a:r>
          </a:p>
        </p:txBody>
      </p:sp>
      <p:sp>
        <p:nvSpPr>
          <p:cNvPr id="3" name="Slide Number Placeholder 2"/>
          <p:cNvSpPr>
            <a:spLocks noGrp="1"/>
          </p:cNvSpPr>
          <p:nvPr>
            <p:ph type="sldNum" sz="quarter" idx="12"/>
          </p:nvPr>
        </p:nvSpPr>
        <p:spPr/>
        <p:txBody>
          <a:bodyPr/>
          <a:lstStyle/>
          <a:p>
            <a:fld id="{5C6FAEEE-D619-4E65-A0EF-E650D0B3166A}" type="slidenum">
              <a:rPr lang="en-US" smtClean="0"/>
              <a:t>86</a:t>
            </a:fld>
            <a:endParaRPr lang="en-US"/>
          </a:p>
        </p:txBody>
      </p:sp>
    </p:spTree>
    <p:extLst>
      <p:ext uri="{BB962C8B-B14F-4D97-AF65-F5344CB8AC3E}">
        <p14:creationId xmlns:p14="http://schemas.microsoft.com/office/powerpoint/2010/main" val="37970433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9450" y="282106"/>
            <a:ext cx="10935511" cy="909320"/>
          </a:xfrm>
        </p:spPr>
        <p:txBody>
          <a:bodyPr>
            <a:normAutofit/>
          </a:bodyPr>
          <a:lstStyle/>
          <a:p>
            <a:r>
              <a:rPr lang="en-US" dirty="0">
                <a:latin typeface="+mn-lt"/>
              </a:rPr>
              <a:t>Different radio states of CC2650 (sensor tag)</a:t>
            </a:r>
            <a:endParaRPr lang="en-SG" dirty="0">
              <a:latin typeface="+mn-lt"/>
            </a:endParaRPr>
          </a:p>
        </p:txBody>
      </p:sp>
      <p:pic>
        <p:nvPicPr>
          <p:cNvPr id="5" name="Content Placeholder 4"/>
          <p:cNvPicPr>
            <a:picLocks noGrp="1" noChangeAspect="1"/>
          </p:cNvPicPr>
          <p:nvPr>
            <p:ph idx="1"/>
          </p:nvPr>
        </p:nvPicPr>
        <p:blipFill>
          <a:blip r:embed="rId3"/>
          <a:stretch>
            <a:fillRect/>
          </a:stretch>
        </p:blipFill>
        <p:spPr>
          <a:xfrm>
            <a:off x="569451" y="1263710"/>
            <a:ext cx="11053098" cy="2677656"/>
          </a:xfrm>
          <a:prstGeom prst="rect">
            <a:avLst/>
          </a:prstGeom>
        </p:spPr>
      </p:pic>
      <p:sp>
        <p:nvSpPr>
          <p:cNvPr id="4" name="Slide Number Placeholder 3"/>
          <p:cNvSpPr>
            <a:spLocks noGrp="1"/>
          </p:cNvSpPr>
          <p:nvPr>
            <p:ph type="sldNum" sz="quarter" idx="12"/>
          </p:nvPr>
        </p:nvSpPr>
        <p:spPr>
          <a:xfrm>
            <a:off x="9908670" y="6344421"/>
            <a:ext cx="1596292" cy="404614"/>
          </a:xfrm>
        </p:spPr>
        <p:txBody>
          <a:bodyPr/>
          <a:lstStyle/>
          <a:p>
            <a:fld id="{5C6FAEEE-D619-4E65-A0EF-E650D0B3166A}" type="slidenum">
              <a:rPr lang="en-US" smtClean="0"/>
              <a:t>87</a:t>
            </a:fld>
            <a:endParaRPr lang="en-US"/>
          </a:p>
        </p:txBody>
      </p:sp>
      <p:sp>
        <p:nvSpPr>
          <p:cNvPr id="8" name="Rectangle 7"/>
          <p:cNvSpPr/>
          <p:nvPr/>
        </p:nvSpPr>
        <p:spPr>
          <a:xfrm>
            <a:off x="822960" y="4013650"/>
            <a:ext cx="11277026" cy="2677656"/>
          </a:xfrm>
          <a:prstGeom prst="rect">
            <a:avLst/>
          </a:prstGeom>
        </p:spPr>
        <p:txBody>
          <a:bodyPr wrap="square">
            <a:spAutoFit/>
          </a:bodyPr>
          <a:lstStyle/>
          <a:p>
            <a:r>
              <a:rPr lang="en-SG" sz="2400" dirty="0">
                <a:latin typeface="+mj-lt"/>
              </a:rPr>
              <a:t>ARM Cortex-M3: </a:t>
            </a:r>
            <a:r>
              <a:rPr lang="en-US" sz="2400" dirty="0">
                <a:latin typeface="+mj-lt"/>
              </a:rPr>
              <a:t>operating frequency up to 48MHz, current in ACTIVE state varies from 1.45mA to 3mA</a:t>
            </a:r>
          </a:p>
          <a:p>
            <a:endParaRPr lang="en-US" sz="2400" dirty="0">
              <a:latin typeface="+mj-lt"/>
            </a:endParaRPr>
          </a:p>
          <a:p>
            <a:r>
              <a:rPr lang="en-US" sz="2400" dirty="0">
                <a:latin typeface="+mj-lt"/>
              </a:rPr>
              <a:t>For comparison,</a:t>
            </a:r>
          </a:p>
          <a:p>
            <a:pPr marL="800100" lvl="1" indent="-342900">
              <a:buFont typeface="Arial" panose="020B0604020202020204" pitchFamily="34" charset="0"/>
              <a:buChar char="•"/>
            </a:pPr>
            <a:r>
              <a:rPr lang="en-US" sz="2400" dirty="0" err="1">
                <a:latin typeface="+mj-lt"/>
              </a:rPr>
              <a:t>RaspberryPi</a:t>
            </a:r>
            <a:r>
              <a:rPr lang="en-US" sz="2400" dirty="0">
                <a:latin typeface="+mj-lt"/>
              </a:rPr>
              <a:t> 3 (</a:t>
            </a:r>
            <a:r>
              <a:rPr lang="en-SG" sz="2400" dirty="0">
                <a:latin typeface="+mj-lt"/>
              </a:rPr>
              <a:t>ARM Cortex-A53)</a:t>
            </a:r>
            <a:r>
              <a:rPr lang="en-US" sz="2400" dirty="0">
                <a:latin typeface="+mj-lt"/>
              </a:rPr>
              <a:t>: 1W - 2W</a:t>
            </a:r>
          </a:p>
          <a:p>
            <a:pPr marL="800100" lvl="1" indent="-342900">
              <a:buFont typeface="Arial" panose="020B0604020202020204" pitchFamily="34" charset="0"/>
              <a:buChar char="•"/>
            </a:pPr>
            <a:r>
              <a:rPr lang="en-US" sz="2400" dirty="0">
                <a:latin typeface="+mj-lt"/>
                <a:hlinkClick r:id="rId4"/>
              </a:rPr>
              <a:t>I7-7600U@2.8GHz</a:t>
            </a:r>
            <a:r>
              <a:rPr lang="en-US" sz="2400" dirty="0">
                <a:latin typeface="+mj-lt"/>
              </a:rPr>
              <a:t> (laptop): 7.5W (down), 15W (typical), 25W (up)</a:t>
            </a:r>
          </a:p>
          <a:p>
            <a:pPr marL="800100" lvl="1" indent="-342900">
              <a:buFont typeface="Arial" panose="020B0604020202020204" pitchFamily="34" charset="0"/>
              <a:buChar char="•"/>
            </a:pPr>
            <a:r>
              <a:rPr lang="en-US" sz="2400" dirty="0">
                <a:latin typeface="+mj-lt"/>
                <a:hlinkClick r:id="rId5"/>
              </a:rPr>
              <a:t>I7-7700@3.6GHz</a:t>
            </a:r>
            <a:r>
              <a:rPr lang="en-US" sz="2400" dirty="0">
                <a:latin typeface="+mj-lt"/>
              </a:rPr>
              <a:t> (desktop): 65W (typical)</a:t>
            </a:r>
            <a:endParaRPr lang="en-SG" sz="2400" dirty="0">
              <a:latin typeface="+mj-lt"/>
            </a:endParaRPr>
          </a:p>
        </p:txBody>
      </p:sp>
    </p:spTree>
    <p:extLst>
      <p:ext uri="{BB962C8B-B14F-4D97-AF65-F5344CB8AC3E}">
        <p14:creationId xmlns:p14="http://schemas.microsoft.com/office/powerpoint/2010/main" val="25595142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AC4681-4BDD-7076-0783-9A0FEF9F13F4}"/>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3BFA9D5-BE4C-D9B6-D63E-BBACAD00E3F6}"/>
              </a:ext>
            </a:extLst>
          </p:cNvPr>
          <p:cNvSpPr>
            <a:spLocks noGrp="1"/>
          </p:cNvSpPr>
          <p:nvPr>
            <p:ph idx="1"/>
          </p:nvPr>
        </p:nvSpPr>
        <p:spPr>
          <a:xfrm>
            <a:off x="838200" y="1864427"/>
            <a:ext cx="11050138" cy="3129145"/>
          </a:xfrm>
        </p:spPr>
        <p:txBody>
          <a:bodyPr>
            <a:normAutofit/>
          </a:bodyPr>
          <a:lstStyle/>
          <a:p>
            <a:r>
              <a:rPr lang="en-US" dirty="0">
                <a:latin typeface="+mj-lt"/>
                <a:sym typeface="Wingdings" pitchFamily="2" charset="2"/>
              </a:rPr>
              <a:t>Let us recall what was covered in the last lecture</a:t>
            </a:r>
          </a:p>
          <a:p>
            <a:r>
              <a:rPr lang="en-US" dirty="0">
                <a:latin typeface="+mj-lt"/>
              </a:rPr>
              <a:t>Basics of Wireless communication</a:t>
            </a:r>
          </a:p>
          <a:p>
            <a:r>
              <a:rPr lang="en-US" dirty="0">
                <a:latin typeface="+mj-lt"/>
              </a:rPr>
              <a:t>Microcontrollers and storage</a:t>
            </a:r>
          </a:p>
          <a:p>
            <a:r>
              <a:rPr lang="en-US" dirty="0">
                <a:latin typeface="+mj-lt"/>
              </a:rPr>
              <a:t>Contiki operating system</a:t>
            </a:r>
          </a:p>
          <a:p>
            <a:r>
              <a:rPr lang="en-US" dirty="0">
                <a:latin typeface="+mj-lt"/>
              </a:rPr>
              <a:t>Battery lifespan and radio states</a:t>
            </a:r>
          </a:p>
        </p:txBody>
      </p:sp>
      <p:sp>
        <p:nvSpPr>
          <p:cNvPr id="12" name="Slide Number Placeholder 11">
            <a:extLst>
              <a:ext uri="{FF2B5EF4-FFF2-40B4-BE49-F238E27FC236}">
                <a16:creationId xmlns:a16="http://schemas.microsoft.com/office/drawing/2014/main" id="{7E859C3C-AD6C-5B57-978B-F061D30699EB}"/>
              </a:ext>
            </a:extLst>
          </p:cNvPr>
          <p:cNvSpPr>
            <a:spLocks noGrp="1"/>
          </p:cNvSpPr>
          <p:nvPr>
            <p:ph type="sldNum" sz="quarter" idx="12"/>
          </p:nvPr>
        </p:nvSpPr>
        <p:spPr/>
        <p:txBody>
          <a:bodyPr/>
          <a:lstStyle/>
          <a:p>
            <a:fld id="{687B7451-1438-CB4A-8106-82A64F1C7D7B}" type="slidenum">
              <a:rPr lang="sv-SE" smtClean="0"/>
              <a:t>88</a:t>
            </a:fld>
            <a:endParaRPr lang="sv-SE" dirty="0"/>
          </a:p>
        </p:txBody>
      </p:sp>
      <p:sp>
        <p:nvSpPr>
          <p:cNvPr id="5" name="Title 4">
            <a:extLst>
              <a:ext uri="{FF2B5EF4-FFF2-40B4-BE49-F238E27FC236}">
                <a16:creationId xmlns:a16="http://schemas.microsoft.com/office/drawing/2014/main" id="{74BBEFFD-DD0A-96DC-7DE1-DDE2B887436D}"/>
              </a:ext>
            </a:extLst>
          </p:cNvPr>
          <p:cNvSpPr>
            <a:spLocks noGrp="1"/>
          </p:cNvSpPr>
          <p:nvPr>
            <p:ph type="title"/>
          </p:nvPr>
        </p:nvSpPr>
        <p:spPr/>
        <p:txBody>
          <a:bodyPr>
            <a:normAutofit/>
          </a:bodyPr>
          <a:lstStyle/>
          <a:p>
            <a:r>
              <a:rPr lang="en-GB" sz="4000" dirty="0">
                <a:latin typeface="+mn-lt"/>
              </a:rPr>
              <a:t>Roadmap of the lecture today</a:t>
            </a:r>
            <a:endParaRPr lang="en-SE" sz="4000" dirty="0">
              <a:latin typeface="+mn-lt"/>
            </a:endParaRPr>
          </a:p>
        </p:txBody>
      </p:sp>
      <p:sp>
        <p:nvSpPr>
          <p:cNvPr id="2" name="Footer Placeholder 1">
            <a:extLst>
              <a:ext uri="{FF2B5EF4-FFF2-40B4-BE49-F238E27FC236}">
                <a16:creationId xmlns:a16="http://schemas.microsoft.com/office/drawing/2014/main" id="{E1F3A762-75CE-AAD7-A4DE-7A3B5AB34EC5}"/>
              </a:ext>
            </a:extLst>
          </p:cNvPr>
          <p:cNvSpPr>
            <a:spLocks noGrp="1"/>
          </p:cNvSpPr>
          <p:nvPr>
            <p:ph type="ftr" sz="quarter" idx="11"/>
          </p:nvPr>
        </p:nvSpPr>
        <p:spPr/>
        <p:txBody>
          <a:bodyPr/>
          <a:lstStyle/>
          <a:p>
            <a:r>
              <a:rPr lang="sv-SE" dirty="0" err="1"/>
              <a:t>ambujv@nus.edu.sg</a:t>
            </a:r>
            <a:endParaRPr lang="sv-SE" dirty="0"/>
          </a:p>
        </p:txBody>
      </p:sp>
    </p:spTree>
    <p:extLst>
      <p:ext uri="{BB962C8B-B14F-4D97-AF65-F5344CB8AC3E}">
        <p14:creationId xmlns:p14="http://schemas.microsoft.com/office/powerpoint/2010/main" val="282586877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094373" y="1994565"/>
            <a:ext cx="8003247" cy="1509963"/>
          </a:xfrm>
        </p:spPr>
        <p:txBody>
          <a:bodyPr>
            <a:normAutofit fontScale="90000"/>
          </a:bodyPr>
          <a:lstStyle/>
          <a:p>
            <a:r>
              <a:rPr lang="en-GB" sz="8000" u="none" strike="noStrike" dirty="0">
                <a:effectLst/>
                <a:latin typeface="+mn-lt"/>
              </a:rPr>
              <a:t>Wireless Networking</a:t>
            </a:r>
            <a:endParaRPr lang="en-US" sz="62500" dirty="0">
              <a:latin typeface="+mn-lt"/>
            </a:endParaRPr>
          </a:p>
        </p:txBody>
      </p:sp>
      <p:sp>
        <p:nvSpPr>
          <p:cNvPr id="3" name="Subtitle 2"/>
          <p:cNvSpPr>
            <a:spLocks noGrp="1"/>
          </p:cNvSpPr>
          <p:nvPr>
            <p:ph type="subTitle" idx="1"/>
          </p:nvPr>
        </p:nvSpPr>
        <p:spPr>
          <a:xfrm>
            <a:off x="2994648" y="4039445"/>
            <a:ext cx="6202696" cy="2229859"/>
          </a:xfrm>
        </p:spPr>
        <p:txBody>
          <a:bodyPr>
            <a:normAutofit/>
          </a:bodyPr>
          <a:lstStyle/>
          <a:p>
            <a:r>
              <a:rPr lang="en-US" sz="4800" dirty="0">
                <a:latin typeface="+mj-lt"/>
              </a:rPr>
              <a:t>Ambuj Varshney</a:t>
            </a:r>
          </a:p>
          <a:p>
            <a:r>
              <a:rPr lang="en-US" sz="2800" dirty="0">
                <a:latin typeface="+mj-lt"/>
                <a:hlinkClick r:id="rId3"/>
              </a:rPr>
              <a:t>ambujv@nus.edu.sg</a:t>
            </a:r>
            <a:endParaRPr lang="en-US" sz="2800" dirty="0">
              <a:latin typeface="+mj-lt"/>
            </a:endParaRPr>
          </a:p>
          <a:p>
            <a:r>
              <a:rPr lang="en-US" dirty="0">
                <a:latin typeface="+mj-lt"/>
              </a:rPr>
              <a:t> </a:t>
            </a:r>
          </a:p>
        </p:txBody>
      </p:sp>
      <p:sp>
        <p:nvSpPr>
          <p:cNvPr id="8" name="Slide Number Placeholder 7">
            <a:extLst>
              <a:ext uri="{FF2B5EF4-FFF2-40B4-BE49-F238E27FC236}">
                <a16:creationId xmlns:a16="http://schemas.microsoft.com/office/drawing/2014/main" id="{5BDF4DBD-F86A-48EC-B4BE-E9B66CFF2E04}"/>
              </a:ext>
            </a:extLst>
          </p:cNvPr>
          <p:cNvSpPr>
            <a:spLocks noGrp="1"/>
          </p:cNvSpPr>
          <p:nvPr>
            <p:ph type="sldNum" sz="quarter" idx="12"/>
          </p:nvPr>
        </p:nvSpPr>
        <p:spPr/>
        <p:txBody>
          <a:bodyPr/>
          <a:lstStyle/>
          <a:p>
            <a:fld id="{687B7451-1438-CB4A-8106-82A64F1C7D7B}" type="slidenum">
              <a:rPr lang="sv-SE" smtClean="0"/>
              <a:t>89</a:t>
            </a:fld>
            <a:endParaRPr lang="sv-SE"/>
          </a:p>
        </p:txBody>
      </p:sp>
      <p:pic>
        <p:nvPicPr>
          <p:cNvPr id="7" name="Picture 6" descr="Logo, company name&#10;&#10;Description automatically generated">
            <a:extLst>
              <a:ext uri="{FF2B5EF4-FFF2-40B4-BE49-F238E27FC236}">
                <a16:creationId xmlns:a16="http://schemas.microsoft.com/office/drawing/2014/main" id="{7820BC9A-65F8-C5DC-AC87-8B4EAD88B94B}"/>
              </a:ext>
            </a:extLst>
          </p:cNvPr>
          <p:cNvPicPr>
            <a:picLocks noChangeAspect="1"/>
          </p:cNvPicPr>
          <p:nvPr/>
        </p:nvPicPr>
        <p:blipFill>
          <a:blip r:embed="rId4"/>
          <a:stretch>
            <a:fillRect/>
          </a:stretch>
        </p:blipFill>
        <p:spPr>
          <a:xfrm>
            <a:off x="10760068" y="5241576"/>
            <a:ext cx="1187463" cy="1566945"/>
          </a:xfrm>
          <a:prstGeom prst="rect">
            <a:avLst/>
          </a:prstGeom>
        </p:spPr>
      </p:pic>
      <p:sp>
        <p:nvSpPr>
          <p:cNvPr id="4" name="Title 1">
            <a:extLst>
              <a:ext uri="{FF2B5EF4-FFF2-40B4-BE49-F238E27FC236}">
                <a16:creationId xmlns:a16="http://schemas.microsoft.com/office/drawing/2014/main" id="{831862D1-FE66-F2B3-6774-3511C03148E6}"/>
              </a:ext>
            </a:extLst>
          </p:cNvPr>
          <p:cNvSpPr txBox="1">
            <a:spLocks/>
          </p:cNvSpPr>
          <p:nvPr/>
        </p:nvSpPr>
        <p:spPr>
          <a:xfrm>
            <a:off x="1374826" y="2232965"/>
            <a:ext cx="9442345" cy="1509963"/>
          </a:xfrm>
          <a:prstGeom prst="rect">
            <a:avLst/>
          </a:prstGeom>
        </p:spPr>
        <p:txBody>
          <a:bodyPr vert="horz" lIns="91440" tIns="45720" rIns="91440" bIns="45720" rtlCol="0" anchor="b">
            <a:normAutofit fontScale="25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en-US" sz="52100" dirty="0">
              <a:latin typeface="+mn-lt"/>
            </a:endParaRPr>
          </a:p>
        </p:txBody>
      </p:sp>
    </p:spTree>
    <p:extLst>
      <p:ext uri="{BB962C8B-B14F-4D97-AF65-F5344CB8AC3E}">
        <p14:creationId xmlns:p14="http://schemas.microsoft.com/office/powerpoint/2010/main" val="1926413466"/>
      </p:ext>
    </p:extLst>
  </p:cSld>
  <p:clrMapOvr>
    <a:masterClrMapping/>
  </p:clrMapOvr>
  <mc:AlternateContent xmlns:mc="http://schemas.openxmlformats.org/markup-compatibility/2006" xmlns:p14="http://schemas.microsoft.com/office/powerpoint/2010/main">
    <mc:Choice Requires="p14">
      <p:transition spd="slow" p14:dur="2000" advTm="32263"/>
    </mc:Choice>
    <mc:Fallback xmlns="">
      <p:transition spd="slow" advTm="32263"/>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6948" y="211566"/>
            <a:ext cx="10967113" cy="1325563"/>
          </a:xfrm>
        </p:spPr>
        <p:txBody>
          <a:bodyPr>
            <a:noAutofit/>
          </a:bodyPr>
          <a:lstStyle/>
          <a:p>
            <a:r>
              <a:rPr lang="en-US" b="1" dirty="0">
                <a:latin typeface="+mj-lt"/>
              </a:rPr>
              <a:t>Cars are </a:t>
            </a:r>
            <a:r>
              <a:rPr lang="en-US" b="1" dirty="0">
                <a:latin typeface="+mn-lt"/>
              </a:rPr>
              <a:t>all</a:t>
            </a:r>
            <a:r>
              <a:rPr lang="en-US" b="1" dirty="0">
                <a:latin typeface="+mj-lt"/>
              </a:rPr>
              <a:t> software and sensors</a:t>
            </a:r>
          </a:p>
        </p:txBody>
      </p:sp>
      <p:sp>
        <p:nvSpPr>
          <p:cNvPr id="3" name="Content Placeholder 2"/>
          <p:cNvSpPr>
            <a:spLocks noGrp="1"/>
          </p:cNvSpPr>
          <p:nvPr>
            <p:ph idx="1"/>
          </p:nvPr>
        </p:nvSpPr>
        <p:spPr>
          <a:xfrm>
            <a:off x="928815" y="3585390"/>
            <a:ext cx="11187023" cy="4407605"/>
          </a:xfrm>
        </p:spPr>
        <p:txBody>
          <a:bodyPr>
            <a:noAutofit/>
          </a:bodyPr>
          <a:lstStyle/>
          <a:p>
            <a:pPr marL="457200" lvl="1" indent="0">
              <a:buNone/>
            </a:pPr>
            <a:endParaRPr lang="en-US" b="1" dirty="0">
              <a:latin typeface="+mj-lt"/>
            </a:endParaRPr>
          </a:p>
          <a:p>
            <a:endParaRPr lang="en-US" b="1" dirty="0">
              <a:latin typeface="+mj-lt"/>
            </a:endParaRPr>
          </a:p>
          <a:p>
            <a:endParaRPr lang="en-US" b="1" dirty="0">
              <a:latin typeface="+mj-lt"/>
            </a:endParaRPr>
          </a:p>
        </p:txBody>
      </p:sp>
      <p:sp>
        <p:nvSpPr>
          <p:cNvPr id="8" name="Slide Number Placeholder 7">
            <a:extLst>
              <a:ext uri="{FF2B5EF4-FFF2-40B4-BE49-F238E27FC236}">
                <a16:creationId xmlns:a16="http://schemas.microsoft.com/office/drawing/2014/main" id="{99C849B0-72BC-4817-AF25-0FCA56A53141}"/>
              </a:ext>
            </a:extLst>
          </p:cNvPr>
          <p:cNvSpPr>
            <a:spLocks noGrp="1"/>
          </p:cNvSpPr>
          <p:nvPr>
            <p:ph type="sldNum" sz="quarter" idx="12"/>
          </p:nvPr>
        </p:nvSpPr>
        <p:spPr/>
        <p:txBody>
          <a:bodyPr/>
          <a:lstStyle/>
          <a:p>
            <a:fld id="{687B7451-1438-CB4A-8106-82A64F1C7D7B}" type="slidenum">
              <a:rPr lang="sv-SE" smtClean="0"/>
              <a:t>9</a:t>
            </a:fld>
            <a:endParaRPr lang="sv-SE" dirty="0"/>
          </a:p>
        </p:txBody>
      </p:sp>
      <p:pic>
        <p:nvPicPr>
          <p:cNvPr id="5" name="Picture 4" descr="A sketch of a sports car&#10;&#10;Description automatically generated">
            <a:extLst>
              <a:ext uri="{FF2B5EF4-FFF2-40B4-BE49-F238E27FC236}">
                <a16:creationId xmlns:a16="http://schemas.microsoft.com/office/drawing/2014/main" id="{61F76FBF-AFEF-D28C-6A0A-836BD5BED1F8}"/>
              </a:ext>
            </a:extLst>
          </p:cNvPr>
          <p:cNvPicPr>
            <a:picLocks noChangeAspect="1"/>
          </p:cNvPicPr>
          <p:nvPr/>
        </p:nvPicPr>
        <p:blipFill>
          <a:blip r:embed="rId3"/>
          <a:stretch>
            <a:fillRect/>
          </a:stretch>
        </p:blipFill>
        <p:spPr>
          <a:xfrm>
            <a:off x="8701215" y="1754844"/>
            <a:ext cx="2652585" cy="2652585"/>
          </a:xfrm>
          <a:prstGeom prst="rect">
            <a:avLst/>
          </a:prstGeom>
        </p:spPr>
      </p:pic>
      <p:pic>
        <p:nvPicPr>
          <p:cNvPr id="9" name="Picture 8" descr="A white car with black paint splashes&#10;&#10;Description automatically generated">
            <a:extLst>
              <a:ext uri="{FF2B5EF4-FFF2-40B4-BE49-F238E27FC236}">
                <a16:creationId xmlns:a16="http://schemas.microsoft.com/office/drawing/2014/main" id="{F0B117F1-C796-5954-152B-A27D835B3099}"/>
              </a:ext>
            </a:extLst>
          </p:cNvPr>
          <p:cNvPicPr>
            <a:picLocks noChangeAspect="1"/>
          </p:cNvPicPr>
          <p:nvPr/>
        </p:nvPicPr>
        <p:blipFill>
          <a:blip r:embed="rId4"/>
          <a:stretch>
            <a:fillRect/>
          </a:stretch>
        </p:blipFill>
        <p:spPr>
          <a:xfrm>
            <a:off x="8563505" y="3582583"/>
            <a:ext cx="3183930" cy="3183930"/>
          </a:xfrm>
          <a:prstGeom prst="rect">
            <a:avLst/>
          </a:prstGeom>
        </p:spPr>
      </p:pic>
      <p:sp>
        <p:nvSpPr>
          <p:cNvPr id="10" name="Content Placeholder 2">
            <a:extLst>
              <a:ext uri="{FF2B5EF4-FFF2-40B4-BE49-F238E27FC236}">
                <a16:creationId xmlns:a16="http://schemas.microsoft.com/office/drawing/2014/main" id="{164DD17D-83E3-C001-9662-D8597B5CAEE7}"/>
              </a:ext>
            </a:extLst>
          </p:cNvPr>
          <p:cNvSpPr txBox="1">
            <a:spLocks/>
          </p:cNvSpPr>
          <p:nvPr/>
        </p:nvSpPr>
        <p:spPr>
          <a:xfrm>
            <a:off x="891597" y="1472972"/>
            <a:ext cx="10860315" cy="466566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dirty="0">
                <a:latin typeface="+mj-lt"/>
              </a:rPr>
              <a:t>Electric cars have numerous sensors and microcontrollers</a:t>
            </a:r>
          </a:p>
          <a:p>
            <a:pPr algn="just"/>
            <a:endParaRPr lang="en-US" dirty="0">
              <a:latin typeface="+mj-lt"/>
            </a:endParaRPr>
          </a:p>
          <a:p>
            <a:pPr algn="just"/>
            <a:r>
              <a:rPr lang="en-US" b="1" dirty="0">
                <a:latin typeface="+mj-lt"/>
              </a:rPr>
              <a:t>Various sensors that are used in cars include:</a:t>
            </a:r>
          </a:p>
          <a:p>
            <a:pPr lvl="1" algn="just"/>
            <a:r>
              <a:rPr lang="en-US" dirty="0">
                <a:latin typeface="+mj-lt"/>
              </a:rPr>
              <a:t>Tracking location: GPS (global positioning system)</a:t>
            </a:r>
          </a:p>
          <a:p>
            <a:pPr lvl="1" algn="just"/>
            <a:r>
              <a:rPr lang="en-US" dirty="0">
                <a:latin typeface="+mj-lt"/>
              </a:rPr>
              <a:t>Distance measurement: Ultrasonic sensors</a:t>
            </a:r>
          </a:p>
          <a:p>
            <a:pPr lvl="1" algn="just"/>
            <a:r>
              <a:rPr lang="en-US" dirty="0">
                <a:latin typeface="+mj-lt"/>
              </a:rPr>
              <a:t>Terrain mapping: Lidar (light detection and ranging)</a:t>
            </a:r>
          </a:p>
          <a:p>
            <a:pPr lvl="1" algn="just"/>
            <a:r>
              <a:rPr lang="en-US" dirty="0">
                <a:latin typeface="+mj-lt"/>
              </a:rPr>
              <a:t>Proximity sensing: radar</a:t>
            </a:r>
          </a:p>
          <a:p>
            <a:pPr lvl="1" algn="just"/>
            <a:r>
              <a:rPr lang="en-US" dirty="0">
                <a:latin typeface="+mj-lt"/>
              </a:rPr>
              <a:t>Various forms of cameras</a:t>
            </a:r>
          </a:p>
          <a:p>
            <a:pPr lvl="1" algn="just"/>
            <a:r>
              <a:rPr lang="en-US" dirty="0">
                <a:latin typeface="+mj-lt"/>
              </a:rPr>
              <a:t>Motion sensor: accelerometers </a:t>
            </a:r>
          </a:p>
          <a:p>
            <a:pPr lvl="1" algn="just"/>
            <a:r>
              <a:rPr lang="en-US" dirty="0">
                <a:latin typeface="+mj-lt"/>
              </a:rPr>
              <a:t>…. And many more</a:t>
            </a:r>
          </a:p>
        </p:txBody>
      </p:sp>
    </p:spTree>
    <p:extLst>
      <p:ext uri="{BB962C8B-B14F-4D97-AF65-F5344CB8AC3E}">
        <p14:creationId xmlns:p14="http://schemas.microsoft.com/office/powerpoint/2010/main" val="3977502180"/>
      </p:ext>
    </p:extLst>
  </p:cSld>
  <p:clrMapOvr>
    <a:masterClrMapping/>
  </p:clrMapOvr>
  <mc:AlternateContent xmlns:mc="http://schemas.openxmlformats.org/markup-compatibility/2006" xmlns:p14="http://schemas.microsoft.com/office/powerpoint/2010/main">
    <mc:Choice Requires="p14">
      <p:transition spd="slow" p14:dur="2000" advTm="32822"/>
    </mc:Choice>
    <mc:Fallback xmlns="">
      <p:transition spd="slow" advTm="32822"/>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38175</TotalTime>
  <Words>7296</Words>
  <Application>Microsoft Macintosh PowerPoint</Application>
  <PresentationFormat>Widescreen</PresentationFormat>
  <Paragraphs>871</Paragraphs>
  <Slides>89</Slides>
  <Notes>37</Notes>
  <HiddenSlides>0</HiddenSlides>
  <MMClips>0</MMClips>
  <ScaleCrop>false</ScaleCrop>
  <HeadingPairs>
    <vt:vector size="8" baseType="variant">
      <vt:variant>
        <vt:lpstr>Fonts Used</vt:lpstr>
      </vt:variant>
      <vt:variant>
        <vt:i4>10</vt:i4>
      </vt:variant>
      <vt:variant>
        <vt:lpstr>Theme</vt:lpstr>
      </vt:variant>
      <vt:variant>
        <vt:i4>1</vt:i4>
      </vt:variant>
      <vt:variant>
        <vt:lpstr>Embedded OLE Servers</vt:lpstr>
      </vt:variant>
      <vt:variant>
        <vt:i4>1</vt:i4>
      </vt:variant>
      <vt:variant>
        <vt:lpstr>Slide Titles</vt:lpstr>
      </vt:variant>
      <vt:variant>
        <vt:i4>89</vt:i4>
      </vt:variant>
    </vt:vector>
  </HeadingPairs>
  <TitlesOfParts>
    <vt:vector size="101" baseType="lpstr">
      <vt:lpstr>Arial</vt:lpstr>
      <vt:lpstr>Calibri</vt:lpstr>
      <vt:lpstr>Calibri Light</vt:lpstr>
      <vt:lpstr>Cambria Math</vt:lpstr>
      <vt:lpstr>Courier New</vt:lpstr>
      <vt:lpstr>KaTeX_Main</vt:lpstr>
      <vt:lpstr>Söhne</vt:lpstr>
      <vt:lpstr>Times New Roman</vt:lpstr>
      <vt:lpstr>Verdana</vt:lpstr>
      <vt:lpstr>Wingdings</vt:lpstr>
      <vt:lpstr>Office Theme</vt:lpstr>
      <vt:lpstr>Equation</vt:lpstr>
      <vt:lpstr>Wireless Networking</vt:lpstr>
      <vt:lpstr>PowerPoint Presentation</vt:lpstr>
      <vt:lpstr>PowerPoint Presentation</vt:lpstr>
      <vt:lpstr>How would the student’s performance be graded</vt:lpstr>
      <vt:lpstr>Group formation, sensor tags</vt:lpstr>
      <vt:lpstr>Assignment 1 and 2</vt:lpstr>
      <vt:lpstr>Roadmap of the lecture today</vt:lpstr>
      <vt:lpstr>PowerPoint Presentation</vt:lpstr>
      <vt:lpstr>Cars are all software and sensors</vt:lpstr>
      <vt:lpstr>So, what are sensors ? </vt:lpstr>
      <vt:lpstr>Different forms of sensing: Active vs Passive</vt:lpstr>
      <vt:lpstr>Digital microcontrollers, analog world,  and sensors</vt:lpstr>
      <vt:lpstr>Sensors transform phenomenon into electrical signals</vt:lpstr>
      <vt:lpstr>Material Resistivity and its Role in Sensing Phenomena</vt:lpstr>
      <vt:lpstr>Material Resistivity and its Role in Sensing Phenomena</vt:lpstr>
      <vt:lpstr>Temperature sensing using resistivity changes</vt:lpstr>
      <vt:lpstr>Light sensing using resistive changes</vt:lpstr>
      <vt:lpstr>Taking a step back: Microcontrollers are digital</vt:lpstr>
      <vt:lpstr>ADC: Bridging the analog and digital worlds</vt:lpstr>
      <vt:lpstr>Generating voltage via piezoelectric effect</vt:lpstr>
      <vt:lpstr>Beyond resistive changes sensing: Potential</vt:lpstr>
      <vt:lpstr>Motion sensing: accelerometers</vt:lpstr>
      <vt:lpstr>Active sensing: Ultrasound sensor</vt:lpstr>
      <vt:lpstr>Passive Infrared (PIR) sensor</vt:lpstr>
      <vt:lpstr>What are actuators?</vt:lpstr>
      <vt:lpstr>Light emitting diodes (LEDs)</vt:lpstr>
      <vt:lpstr>RGB LEDs</vt:lpstr>
      <vt:lpstr>Roadmap of the lecture today</vt:lpstr>
      <vt:lpstr>Basics of wireless communication and networking</vt:lpstr>
      <vt:lpstr>Basics of wireless communication and networking</vt:lpstr>
      <vt:lpstr>Basics of wireless communication and networking</vt:lpstr>
      <vt:lpstr>Basics of wireless communication and networking</vt:lpstr>
      <vt:lpstr>PowerPoint Presentation</vt:lpstr>
      <vt:lpstr>Roadmap of the lecture today</vt:lpstr>
      <vt:lpstr>PowerPoint Presentation</vt:lpstr>
      <vt:lpstr>What are components of internet of things</vt:lpstr>
      <vt:lpstr>What is heart of computers and internet of things</vt:lpstr>
      <vt:lpstr>What is heart of computers and internet of things</vt:lpstr>
      <vt:lpstr>What is a microcontroller? Microprocessor + Peripherals + Memory + Pins + ? </vt:lpstr>
      <vt:lpstr>What are examples of microcontroller peripherals</vt:lpstr>
      <vt:lpstr>Connecting peripherals on microcontrollers</vt:lpstr>
      <vt:lpstr>An image of the die of a microcontroller</vt:lpstr>
      <vt:lpstr>Some example of older microcontrollers</vt:lpstr>
      <vt:lpstr>More capable microcontrollers (00s-10s)</vt:lpstr>
      <vt:lpstr>Modern system-on-chips (10s-?)</vt:lpstr>
      <vt:lpstr>ARM Cortex M Series</vt:lpstr>
      <vt:lpstr>What are trends for future microcontrollers</vt:lpstr>
      <vt:lpstr>Raspberry Pi Pico: Multiple cores, Low-power</vt:lpstr>
      <vt:lpstr>Microcontrollers with neural networks</vt:lpstr>
      <vt:lpstr>PowerPoint Presentation</vt:lpstr>
      <vt:lpstr>Memory on microcontroller (hierarchy)</vt:lpstr>
      <vt:lpstr>Example of volatile memory: SRAM</vt:lpstr>
      <vt:lpstr>Example of non-volatile memory: Flash</vt:lpstr>
      <vt:lpstr>SRAM (RAM) versus Flash (ROM)</vt:lpstr>
      <vt:lpstr>How do you select microcontrollers?</vt:lpstr>
      <vt:lpstr>Processor design choices for embedded application</vt:lpstr>
      <vt:lpstr>Hardware Platform: CC2650 SensorTag</vt:lpstr>
      <vt:lpstr>PowerPoint Presentation</vt:lpstr>
      <vt:lpstr>PowerPoint Presentation</vt:lpstr>
      <vt:lpstr>PowerPoint Presentation</vt:lpstr>
      <vt:lpstr>Roadmap of the lecture today</vt:lpstr>
      <vt:lpstr>Operating system for the embedded platforms </vt:lpstr>
      <vt:lpstr>An overview of the Contiki operating system</vt:lpstr>
      <vt:lpstr>History of the Contiki operating system</vt:lpstr>
      <vt:lpstr>How small can really ContikiOS (with apps) get?</vt:lpstr>
      <vt:lpstr>Architecture of the Contiki operating system</vt:lpstr>
      <vt:lpstr>Programming Models and Concurrency Support</vt:lpstr>
      <vt:lpstr>Programming models and concurrency support</vt:lpstr>
      <vt:lpstr>Multithreaded programming model</vt:lpstr>
      <vt:lpstr>Kernel of Contiki operating system and concurrency</vt:lpstr>
      <vt:lpstr>Communication stack support on Contiki</vt:lpstr>
      <vt:lpstr>A generic template of a Contiki program</vt:lpstr>
      <vt:lpstr>Contiki operating system: Hello, World!</vt:lpstr>
      <vt:lpstr>Roadmap of the lecture today</vt:lpstr>
      <vt:lpstr>PowerPoint Presentation</vt:lpstr>
      <vt:lpstr>Terms/Units (Quick Revision)</vt:lpstr>
      <vt:lpstr>How do you measure lifespan of a battery?</vt:lpstr>
      <vt:lpstr>What is the capacity of the battery?</vt:lpstr>
      <vt:lpstr>Expected lifespan of a battery in an IoT devices?</vt:lpstr>
      <vt:lpstr>Expected lifespan of a battery in an IoT devices?</vt:lpstr>
      <vt:lpstr>Lifespan estimation for wireless networking</vt:lpstr>
      <vt:lpstr>PowerPoint Presentation</vt:lpstr>
      <vt:lpstr>Wi-Fi power consumption on a Samsung Galaxy S4</vt:lpstr>
      <vt:lpstr>Let us look at a Bluetooth Low Energy (CC2640) radio</vt:lpstr>
      <vt:lpstr>Classical embedded sensor platform: Current Consumption (MICA2 Sensor node)</vt:lpstr>
      <vt:lpstr>Example of Different Radio States </vt:lpstr>
      <vt:lpstr>Different radio states of CC2650 (sensor tag)</vt:lpstr>
      <vt:lpstr>Roadmap of the lecture today</vt:lpstr>
      <vt:lpstr>Wireless Networking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Enabling Sustainable Networked Embedded Systems</dc:title>
  <dc:creator>Ambuj Varshney</dc:creator>
  <cp:lastModifiedBy>Ambuj Varshney</cp:lastModifiedBy>
  <cp:revision>1123</cp:revision>
  <dcterms:created xsi:type="dcterms:W3CDTF">2020-02-17T19:00:36Z</dcterms:created>
  <dcterms:modified xsi:type="dcterms:W3CDTF">2024-02-16T10:09:17Z</dcterms:modified>
</cp:coreProperties>
</file>